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2">
  <p:sldMasterIdLst>
    <p:sldMasterId id="2147483648" r:id="rId1"/>
  </p:sldMasterIdLst>
  <p:notesMasterIdLst>
    <p:notesMasterId r:id="rId147"/>
  </p:notesMasterIdLst>
  <p:sldIdLst>
    <p:sldId id="256" r:id="rId2"/>
    <p:sldId id="1380" r:id="rId3"/>
    <p:sldId id="687" r:id="rId4"/>
    <p:sldId id="395" r:id="rId5"/>
    <p:sldId id="1381" r:id="rId6"/>
    <p:sldId id="1382" r:id="rId7"/>
    <p:sldId id="698" r:id="rId8"/>
    <p:sldId id="1385" r:id="rId9"/>
    <p:sldId id="1386" r:id="rId10"/>
    <p:sldId id="1274" r:id="rId11"/>
    <p:sldId id="1281" r:id="rId12"/>
    <p:sldId id="1282" r:id="rId13"/>
    <p:sldId id="1283" r:id="rId14"/>
    <p:sldId id="1284" r:id="rId15"/>
    <p:sldId id="1287" r:id="rId16"/>
    <p:sldId id="1288" r:id="rId17"/>
    <p:sldId id="1290" r:id="rId18"/>
    <p:sldId id="1275" r:id="rId19"/>
    <p:sldId id="1187" r:id="rId20"/>
    <p:sldId id="1188" r:id="rId21"/>
    <p:sldId id="1189" r:id="rId22"/>
    <p:sldId id="1297" r:id="rId23"/>
    <p:sldId id="1298" r:id="rId24"/>
    <p:sldId id="1192" r:id="rId25"/>
    <p:sldId id="1194" r:id="rId26"/>
    <p:sldId id="1299" r:id="rId27"/>
    <p:sldId id="1195" r:id="rId28"/>
    <p:sldId id="1300" r:id="rId29"/>
    <p:sldId id="1197" r:id="rId30"/>
    <p:sldId id="1198" r:id="rId31"/>
    <p:sldId id="1301" r:id="rId32"/>
    <p:sldId id="1201" r:id="rId33"/>
    <p:sldId id="1199" r:id="rId34"/>
    <p:sldId id="1302" r:id="rId35"/>
    <p:sldId id="1204" r:id="rId36"/>
    <p:sldId id="1205" r:id="rId37"/>
    <p:sldId id="1383" r:id="rId38"/>
    <p:sldId id="1384" r:id="rId39"/>
    <p:sldId id="1206" r:id="rId40"/>
    <p:sldId id="1207" r:id="rId41"/>
    <p:sldId id="1208" r:id="rId42"/>
    <p:sldId id="1303" r:id="rId43"/>
    <p:sldId id="1209" r:id="rId44"/>
    <p:sldId id="1210" r:id="rId45"/>
    <p:sldId id="1304" r:id="rId46"/>
    <p:sldId id="1305" r:id="rId47"/>
    <p:sldId id="1307" r:id="rId48"/>
    <p:sldId id="1308" r:id="rId49"/>
    <p:sldId id="1309" r:id="rId50"/>
    <p:sldId id="1213" r:id="rId51"/>
    <p:sldId id="1214" r:id="rId52"/>
    <p:sldId id="1215" r:id="rId53"/>
    <p:sldId id="1276" r:id="rId54"/>
    <p:sldId id="1321" r:id="rId55"/>
    <p:sldId id="1231" r:id="rId56"/>
    <p:sldId id="1234" r:id="rId57"/>
    <p:sldId id="1233" r:id="rId58"/>
    <p:sldId id="1322" r:id="rId59"/>
    <p:sldId id="1310" r:id="rId60"/>
    <p:sldId id="1237" r:id="rId61"/>
    <p:sldId id="1240" r:id="rId62"/>
    <p:sldId id="1241" r:id="rId63"/>
    <p:sldId id="1243" r:id="rId64"/>
    <p:sldId id="1323" r:id="rId65"/>
    <p:sldId id="1244" r:id="rId66"/>
    <p:sldId id="1245" r:id="rId67"/>
    <p:sldId id="1247" r:id="rId68"/>
    <p:sldId id="1250" r:id="rId69"/>
    <p:sldId id="1324" r:id="rId70"/>
    <p:sldId id="1325" r:id="rId71"/>
    <p:sldId id="1251" r:id="rId72"/>
    <p:sldId id="1252" r:id="rId73"/>
    <p:sldId id="1253" r:id="rId74"/>
    <p:sldId id="1254" r:id="rId75"/>
    <p:sldId id="1257" r:id="rId76"/>
    <p:sldId id="1258" r:id="rId77"/>
    <p:sldId id="1261" r:id="rId78"/>
    <p:sldId id="1326" r:id="rId79"/>
    <p:sldId id="1262" r:id="rId80"/>
    <p:sldId id="1263" r:id="rId81"/>
    <p:sldId id="1265" r:id="rId82"/>
    <p:sldId id="1311" r:id="rId83"/>
    <p:sldId id="1327" r:id="rId84"/>
    <p:sldId id="1359" r:id="rId85"/>
    <p:sldId id="1328" r:id="rId86"/>
    <p:sldId id="1329" r:id="rId87"/>
    <p:sldId id="1331" r:id="rId88"/>
    <p:sldId id="1190" r:id="rId89"/>
    <p:sldId id="1332" r:id="rId90"/>
    <p:sldId id="1196" r:id="rId91"/>
    <p:sldId id="1334" r:id="rId92"/>
    <p:sldId id="1335" r:id="rId93"/>
    <p:sldId id="1336" r:id="rId94"/>
    <p:sldId id="1202" r:id="rId95"/>
    <p:sldId id="1203" r:id="rId96"/>
    <p:sldId id="1212" r:id="rId97"/>
    <p:sldId id="1338" r:id="rId98"/>
    <p:sldId id="1339" r:id="rId99"/>
    <p:sldId id="1340" r:id="rId100"/>
    <p:sldId id="1342" r:id="rId101"/>
    <p:sldId id="1343" r:id="rId102"/>
    <p:sldId id="1344" r:id="rId103"/>
    <p:sldId id="1211" r:id="rId104"/>
    <p:sldId id="1345" r:id="rId105"/>
    <p:sldId id="1346" r:id="rId106"/>
    <p:sldId id="1360" r:id="rId107"/>
    <p:sldId id="1347" r:id="rId108"/>
    <p:sldId id="1223" r:id="rId109"/>
    <p:sldId id="1225" r:id="rId110"/>
    <p:sldId id="1226" r:id="rId111"/>
    <p:sldId id="1228" r:id="rId112"/>
    <p:sldId id="1361" r:id="rId113"/>
    <p:sldId id="1230" r:id="rId114"/>
    <p:sldId id="1362" r:id="rId115"/>
    <p:sldId id="1363" r:id="rId116"/>
    <p:sldId id="1349" r:id="rId117"/>
    <p:sldId id="1232" r:id="rId118"/>
    <p:sldId id="1351" r:id="rId119"/>
    <p:sldId id="1364" r:id="rId120"/>
    <p:sldId id="1353" r:id="rId121"/>
    <p:sldId id="1242" r:id="rId122"/>
    <p:sldId id="1365" r:id="rId123"/>
    <p:sldId id="1367" r:id="rId124"/>
    <p:sldId id="1224" r:id="rId125"/>
    <p:sldId id="1369" r:id="rId126"/>
    <p:sldId id="1370" r:id="rId127"/>
    <p:sldId id="1269" r:id="rId128"/>
    <p:sldId id="1270" r:id="rId129"/>
    <p:sldId id="1271" r:id="rId130"/>
    <p:sldId id="1272" r:id="rId131"/>
    <p:sldId id="1216" r:id="rId132"/>
    <p:sldId id="1217" r:id="rId133"/>
    <p:sldId id="1218" r:id="rId134"/>
    <p:sldId id="1219" r:id="rId135"/>
    <p:sldId id="1220" r:id="rId136"/>
    <p:sldId id="1221" r:id="rId137"/>
    <p:sldId id="1222" r:id="rId138"/>
    <p:sldId id="1236" r:id="rId139"/>
    <p:sldId id="1373" r:id="rId140"/>
    <p:sldId id="1238" r:id="rId141"/>
    <p:sldId id="1378" r:id="rId142"/>
    <p:sldId id="1379" r:id="rId143"/>
    <p:sldId id="1366" r:id="rId144"/>
    <p:sldId id="681" r:id="rId145"/>
    <p:sldId id="268" r:id="rId146"/>
  </p:sldIdLst>
  <p:sldSz cx="12198350" cy="6859588"/>
  <p:notesSz cx="6858000" cy="9144000"/>
  <p:defaultTextStyle>
    <a:defPPr>
      <a:defRPr lang="en-US"/>
    </a:defPPr>
    <a:lvl1pPr marL="0" algn="l" defTabSz="1219627" rtl="0" eaLnBrk="1" latinLnBrk="0" hangingPunct="1">
      <a:defRPr sz="2400" kern="1200">
        <a:solidFill>
          <a:schemeClr val="tx1"/>
        </a:solidFill>
        <a:latin typeface="+mn-lt"/>
        <a:ea typeface="+mn-ea"/>
        <a:cs typeface="+mn-cs"/>
      </a:defRPr>
    </a:lvl1pPr>
    <a:lvl2pPr marL="609813" algn="l" defTabSz="1219627" rtl="0" eaLnBrk="1" latinLnBrk="0" hangingPunct="1">
      <a:defRPr sz="2400" kern="1200">
        <a:solidFill>
          <a:schemeClr val="tx1"/>
        </a:solidFill>
        <a:latin typeface="+mn-lt"/>
        <a:ea typeface="+mn-ea"/>
        <a:cs typeface="+mn-cs"/>
      </a:defRPr>
    </a:lvl2pPr>
    <a:lvl3pPr marL="1219627" algn="l" defTabSz="1219627" rtl="0" eaLnBrk="1" latinLnBrk="0" hangingPunct="1">
      <a:defRPr sz="2400" kern="1200">
        <a:solidFill>
          <a:schemeClr val="tx1"/>
        </a:solidFill>
        <a:latin typeface="+mn-lt"/>
        <a:ea typeface="+mn-ea"/>
        <a:cs typeface="+mn-cs"/>
      </a:defRPr>
    </a:lvl3pPr>
    <a:lvl4pPr marL="1829440" algn="l" defTabSz="1219627" rtl="0" eaLnBrk="1" latinLnBrk="0" hangingPunct="1">
      <a:defRPr sz="2400" kern="1200">
        <a:solidFill>
          <a:schemeClr val="tx1"/>
        </a:solidFill>
        <a:latin typeface="+mn-lt"/>
        <a:ea typeface="+mn-ea"/>
        <a:cs typeface="+mn-cs"/>
      </a:defRPr>
    </a:lvl4pPr>
    <a:lvl5pPr marL="2439253" algn="l" defTabSz="1219627" rtl="0" eaLnBrk="1" latinLnBrk="0" hangingPunct="1">
      <a:defRPr sz="2400" kern="1200">
        <a:solidFill>
          <a:schemeClr val="tx1"/>
        </a:solidFill>
        <a:latin typeface="+mn-lt"/>
        <a:ea typeface="+mn-ea"/>
        <a:cs typeface="+mn-cs"/>
      </a:defRPr>
    </a:lvl5pPr>
    <a:lvl6pPr marL="3049067" algn="l" defTabSz="1219627" rtl="0" eaLnBrk="1" latinLnBrk="0" hangingPunct="1">
      <a:defRPr sz="2400" kern="1200">
        <a:solidFill>
          <a:schemeClr val="tx1"/>
        </a:solidFill>
        <a:latin typeface="+mn-lt"/>
        <a:ea typeface="+mn-ea"/>
        <a:cs typeface="+mn-cs"/>
      </a:defRPr>
    </a:lvl6pPr>
    <a:lvl7pPr marL="3658880" algn="l" defTabSz="1219627" rtl="0" eaLnBrk="1" latinLnBrk="0" hangingPunct="1">
      <a:defRPr sz="2400" kern="1200">
        <a:solidFill>
          <a:schemeClr val="tx1"/>
        </a:solidFill>
        <a:latin typeface="+mn-lt"/>
        <a:ea typeface="+mn-ea"/>
        <a:cs typeface="+mn-cs"/>
      </a:defRPr>
    </a:lvl7pPr>
    <a:lvl8pPr marL="4268694" algn="l" defTabSz="1219627" rtl="0" eaLnBrk="1" latinLnBrk="0" hangingPunct="1">
      <a:defRPr sz="2400" kern="1200">
        <a:solidFill>
          <a:schemeClr val="tx1"/>
        </a:solidFill>
        <a:latin typeface="+mn-lt"/>
        <a:ea typeface="+mn-ea"/>
        <a:cs typeface="+mn-cs"/>
      </a:defRPr>
    </a:lvl8pPr>
    <a:lvl9pPr marL="4878507" algn="l" defTabSz="121962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881">
          <p15:clr>
            <a:srgbClr val="A4A3A4"/>
          </p15:clr>
        </p15:guide>
        <p15:guide id="4" pos="38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00CC"/>
    <a:srgbClr val="1157AB"/>
    <a:srgbClr val="3333FF"/>
    <a:srgbClr val="FFFFFF"/>
    <a:srgbClr val="FDBF00"/>
    <a:srgbClr val="64C448"/>
    <a:srgbClr val="74B836"/>
    <a:srgbClr val="1A8ABC"/>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55" autoAdjust="0"/>
    <p:restoredTop sz="78219" autoAdjust="0"/>
  </p:normalViewPr>
  <p:slideViewPr>
    <p:cSldViewPr>
      <p:cViewPr varScale="1">
        <p:scale>
          <a:sx n="106" d="100"/>
          <a:sy n="106" d="100"/>
        </p:scale>
        <p:origin x="606" y="96"/>
      </p:cViewPr>
      <p:guideLst>
        <p:guide orient="horz" pos="2160"/>
        <p:guide pos="2880"/>
        <p:guide orient="horz" pos="2881"/>
        <p:guide pos="384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6" Type="http://schemas.openxmlformats.org/officeDocument/2006/relationships/image" Target="../media/image78.wmf"/><Relationship Id="rId5" Type="http://schemas.openxmlformats.org/officeDocument/2006/relationships/image" Target="../media/image77.wmf"/><Relationship Id="rId4" Type="http://schemas.openxmlformats.org/officeDocument/2006/relationships/image" Target="../media/image7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 Id="rId6" Type="http://schemas.openxmlformats.org/officeDocument/2006/relationships/image" Target="../media/image91.wmf"/><Relationship Id="rId5" Type="http://schemas.openxmlformats.org/officeDocument/2006/relationships/image" Target="../media/image90.wmf"/><Relationship Id="rId4"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5202F-7878-4E07-BECC-B3FF5D4B8C96}" type="datetimeFigureOut">
              <a:rPr lang="zh-CN" altLang="en-US" smtClean="0"/>
              <a:t>2022/1/17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9A62E-562E-489C-A724-CD843F364A0E}" type="slidenum">
              <a:rPr lang="zh-CN" altLang="en-US" smtClean="0"/>
              <a:t>‹#›</a:t>
            </a:fld>
            <a:endParaRPr lang="zh-CN" altLang="en-US"/>
          </a:p>
        </p:txBody>
      </p:sp>
    </p:spTree>
    <p:extLst>
      <p:ext uri="{BB962C8B-B14F-4D97-AF65-F5344CB8AC3E}">
        <p14:creationId xmlns:p14="http://schemas.microsoft.com/office/powerpoint/2010/main" val="2908059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aike.baidu.com/item/%E7%A5%9E%E5%9C%A3%E7%BD%97%E9%A9%AC%E5%B8%9D%E5%9B%BD"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baike.baidu.com/item/%E9%80%89%E5%B8%9D%E4%BE%AF" TargetMode="External"/><Relationship Id="rId5" Type="http://schemas.openxmlformats.org/officeDocument/2006/relationships/hyperlink" Target="https://baike.baidu.com/item/%E7%BE%8E%E8%8C%B5%E8%8C%A8" TargetMode="External"/><Relationship Id="rId4" Type="http://schemas.openxmlformats.org/officeDocument/2006/relationships/hyperlink" Target="https://baike.baidu.com/item/%E8%8E%B1%E6%AF%94%E9%94%A1"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39A62E-562E-489C-A724-CD843F364A0E}" type="slidenum">
              <a:rPr lang="zh-CN" altLang="en-US" smtClean="0"/>
              <a:t>2</a:t>
            </a:fld>
            <a:endParaRPr lang="zh-CN" altLang="en-US"/>
          </a:p>
        </p:txBody>
      </p:sp>
    </p:spTree>
    <p:extLst>
      <p:ext uri="{BB962C8B-B14F-4D97-AF65-F5344CB8AC3E}">
        <p14:creationId xmlns:p14="http://schemas.microsoft.com/office/powerpoint/2010/main" val="1428579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21</a:t>
            </a:fld>
            <a:endParaRPr lang="zh-CN" altLang="en-US"/>
          </a:p>
        </p:txBody>
      </p:sp>
    </p:spTree>
    <p:extLst>
      <p:ext uri="{BB962C8B-B14F-4D97-AF65-F5344CB8AC3E}">
        <p14:creationId xmlns:p14="http://schemas.microsoft.com/office/powerpoint/2010/main" val="3481401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2BC7A81B-F492-4594-962D-46669E0929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77E7727-41E8-4377-A02A-3B301CBC26F9}" type="slidenum">
              <a:rPr kumimoji="0" lang="zh-CN" altLang="en-US" smtClean="0">
                <a:latin typeface="Arial" panose="020B0604020202020204" pitchFamily="34" charset="0"/>
              </a:rPr>
              <a:pPr>
                <a:spcBef>
                  <a:spcPct val="0"/>
                </a:spcBef>
              </a:pPr>
              <a:t>40</a:t>
            </a:fld>
            <a:endParaRPr kumimoji="0" lang="en-US" altLang="zh-CN">
              <a:latin typeface="Arial" panose="020B0604020202020204" pitchFamily="34" charset="0"/>
            </a:endParaRPr>
          </a:p>
        </p:txBody>
      </p:sp>
      <p:sp>
        <p:nvSpPr>
          <p:cNvPr id="30723" name="Rectangle 2">
            <a:extLst>
              <a:ext uri="{FF2B5EF4-FFF2-40B4-BE49-F238E27FC236}">
                <a16:creationId xmlns:a16="http://schemas.microsoft.com/office/drawing/2014/main" id="{E9A227F1-6505-467C-BED8-8A7FBDC6D2CD}"/>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8687E36-4974-4737-B8C7-6C6E08B069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39A62E-562E-489C-A724-CD843F364A0E}" type="slidenum">
              <a:rPr lang="zh-CN" altLang="en-US" smtClean="0"/>
              <a:t>53</a:t>
            </a:fld>
            <a:endParaRPr lang="zh-CN" altLang="en-US"/>
          </a:p>
        </p:txBody>
      </p:sp>
    </p:spTree>
    <p:extLst>
      <p:ext uri="{BB962C8B-B14F-4D97-AF65-F5344CB8AC3E}">
        <p14:creationId xmlns:p14="http://schemas.microsoft.com/office/powerpoint/2010/main" val="1154987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rPr>
              <a:t>这些任务之间存在“先后”关系，这种</a:t>
            </a:r>
            <a:r>
              <a:rPr lang="zh-CN" altLang="en-US" b="1" dirty="0">
                <a:solidFill>
                  <a:srgbClr val="FFFF00"/>
                </a:solidFill>
              </a:rPr>
              <a:t>“先后”关系被称为次序关系</a:t>
            </a:r>
            <a:r>
              <a:rPr lang="zh-CN" altLang="en-US" b="1" dirty="0">
                <a:solidFill>
                  <a:schemeClr val="bg1"/>
                </a:solidFill>
              </a:rPr>
              <a:t>。</a:t>
            </a:r>
          </a:p>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54</a:t>
            </a:fld>
            <a:endParaRPr lang="zh-CN" altLang="en-US"/>
          </a:p>
        </p:txBody>
      </p:sp>
    </p:spTree>
    <p:extLst>
      <p:ext uri="{BB962C8B-B14F-4D97-AF65-F5344CB8AC3E}">
        <p14:creationId xmlns:p14="http://schemas.microsoft.com/office/powerpoint/2010/main" val="398693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55</a:t>
            </a:fld>
            <a:endParaRPr lang="zh-CN" altLang="en-US"/>
          </a:p>
        </p:txBody>
      </p:sp>
    </p:spTree>
    <p:extLst>
      <p:ext uri="{BB962C8B-B14F-4D97-AF65-F5344CB8AC3E}">
        <p14:creationId xmlns:p14="http://schemas.microsoft.com/office/powerpoint/2010/main" val="2521472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57</a:t>
            </a:fld>
            <a:endParaRPr lang="zh-CN" altLang="en-US"/>
          </a:p>
        </p:txBody>
      </p:sp>
    </p:spTree>
    <p:extLst>
      <p:ext uri="{BB962C8B-B14F-4D97-AF65-F5344CB8AC3E}">
        <p14:creationId xmlns:p14="http://schemas.microsoft.com/office/powerpoint/2010/main" val="3674703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59</a:t>
            </a:fld>
            <a:endParaRPr lang="zh-CN" altLang="en-US"/>
          </a:p>
        </p:txBody>
      </p:sp>
    </p:spTree>
    <p:extLst>
      <p:ext uri="{BB962C8B-B14F-4D97-AF65-F5344CB8AC3E}">
        <p14:creationId xmlns:p14="http://schemas.microsoft.com/office/powerpoint/2010/main" val="3678236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39A62E-562E-489C-A724-CD843F364A0E}" type="slidenum">
              <a:rPr lang="zh-CN" altLang="en-US" smtClean="0"/>
              <a:t>61</a:t>
            </a:fld>
            <a:endParaRPr lang="zh-CN" altLang="en-US"/>
          </a:p>
        </p:txBody>
      </p:sp>
    </p:spTree>
    <p:extLst>
      <p:ext uri="{BB962C8B-B14F-4D97-AF65-F5344CB8AC3E}">
        <p14:creationId xmlns:p14="http://schemas.microsoft.com/office/powerpoint/2010/main" val="2030280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78</a:t>
            </a:fld>
            <a:endParaRPr lang="zh-CN" altLang="en-US"/>
          </a:p>
        </p:txBody>
      </p:sp>
    </p:spTree>
    <p:extLst>
      <p:ext uri="{BB962C8B-B14F-4D97-AF65-F5344CB8AC3E}">
        <p14:creationId xmlns:p14="http://schemas.microsoft.com/office/powerpoint/2010/main" val="1040795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80</a:t>
            </a:fld>
            <a:endParaRPr lang="zh-CN" altLang="en-US"/>
          </a:p>
        </p:txBody>
      </p:sp>
    </p:spTree>
    <p:extLst>
      <p:ext uri="{BB962C8B-B14F-4D97-AF65-F5344CB8AC3E}">
        <p14:creationId xmlns:p14="http://schemas.microsoft.com/office/powerpoint/2010/main" val="120411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fld id="{B11E0A72-C847-4021-8371-AEE5D4844C44}" type="slidenum">
              <a:rPr lang="zh-CN" altLang="en-US" sz="1200" smtClean="0">
                <a:solidFill>
                  <a:schemeClr val="tx1"/>
                </a:solidFill>
                <a:latin typeface="Arial" panose="020B0604020202020204" pitchFamily="34" charset="0"/>
                <a:ea typeface="宋体" panose="02010600030101010101" pitchFamily="2" charset="-122"/>
              </a:rPr>
              <a:pPr/>
              <a:t>3</a:t>
            </a:fld>
            <a:endParaRPr lang="en-US" altLang="zh-CN" sz="1200">
              <a:solidFill>
                <a:schemeClr val="tx1"/>
              </a:solidFill>
              <a:latin typeface="Arial" panose="020B0604020202020204" pitchFamily="34" charset="0"/>
              <a:ea typeface="宋体" panose="02010600030101010101" pitchFamily="2" charset="-122"/>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3581548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39A62E-562E-489C-A724-CD843F364A0E}" type="slidenum">
              <a:rPr lang="zh-CN" altLang="en-US" smtClean="0"/>
              <a:t>84</a:t>
            </a:fld>
            <a:endParaRPr lang="zh-CN" altLang="en-US"/>
          </a:p>
        </p:txBody>
      </p:sp>
    </p:spTree>
    <p:extLst>
      <p:ext uri="{BB962C8B-B14F-4D97-AF65-F5344CB8AC3E}">
        <p14:creationId xmlns:p14="http://schemas.microsoft.com/office/powerpoint/2010/main" val="1250851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86</a:t>
            </a:fld>
            <a:endParaRPr lang="zh-CN" altLang="en-US"/>
          </a:p>
        </p:txBody>
      </p:sp>
    </p:spTree>
    <p:extLst>
      <p:ext uri="{BB962C8B-B14F-4D97-AF65-F5344CB8AC3E}">
        <p14:creationId xmlns:p14="http://schemas.microsoft.com/office/powerpoint/2010/main" val="1859372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102</a:t>
            </a:fld>
            <a:endParaRPr lang="zh-CN" altLang="en-US"/>
          </a:p>
        </p:txBody>
      </p:sp>
    </p:spTree>
    <p:extLst>
      <p:ext uri="{BB962C8B-B14F-4D97-AF65-F5344CB8AC3E}">
        <p14:creationId xmlns:p14="http://schemas.microsoft.com/office/powerpoint/2010/main" val="6896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39A62E-562E-489C-A724-CD843F364A0E}" type="slidenum">
              <a:rPr lang="zh-CN" altLang="en-US" smtClean="0"/>
              <a:t>122</a:t>
            </a:fld>
            <a:endParaRPr lang="zh-CN" altLang="en-US"/>
          </a:p>
        </p:txBody>
      </p:sp>
    </p:spTree>
    <p:extLst>
      <p:ext uri="{BB962C8B-B14F-4D97-AF65-F5344CB8AC3E}">
        <p14:creationId xmlns:p14="http://schemas.microsoft.com/office/powerpoint/2010/main" val="3553469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124</a:t>
            </a:fld>
            <a:endParaRPr lang="zh-CN" altLang="en-US"/>
          </a:p>
        </p:txBody>
      </p:sp>
    </p:spTree>
    <p:extLst>
      <p:ext uri="{BB962C8B-B14F-4D97-AF65-F5344CB8AC3E}">
        <p14:creationId xmlns:p14="http://schemas.microsoft.com/office/powerpoint/2010/main" val="3846605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125</a:t>
            </a:fld>
            <a:endParaRPr lang="zh-CN" altLang="en-US"/>
          </a:p>
        </p:txBody>
      </p:sp>
    </p:spTree>
    <p:extLst>
      <p:ext uri="{BB962C8B-B14F-4D97-AF65-F5344CB8AC3E}">
        <p14:creationId xmlns:p14="http://schemas.microsoft.com/office/powerpoint/2010/main" val="4123361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131</a:t>
            </a:fld>
            <a:endParaRPr lang="zh-CN" altLang="en-US"/>
          </a:p>
        </p:txBody>
      </p:sp>
    </p:spTree>
    <p:extLst>
      <p:ext uri="{BB962C8B-B14F-4D97-AF65-F5344CB8AC3E}">
        <p14:creationId xmlns:p14="http://schemas.microsoft.com/office/powerpoint/2010/main" val="972656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39A62E-562E-489C-A724-CD843F364A0E}" type="slidenum">
              <a:rPr lang="zh-CN" altLang="en-US" smtClean="0"/>
              <a:t>143</a:t>
            </a:fld>
            <a:endParaRPr lang="zh-CN" altLang="en-US"/>
          </a:p>
        </p:txBody>
      </p:sp>
    </p:spTree>
    <p:extLst>
      <p:ext uri="{BB962C8B-B14F-4D97-AF65-F5344CB8AC3E}">
        <p14:creationId xmlns:p14="http://schemas.microsoft.com/office/powerpoint/2010/main" val="2285132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39A62E-562E-489C-A724-CD843F364A0E}" type="slidenum">
              <a:rPr lang="zh-CN" altLang="en-US" smtClean="0"/>
              <a:t>5</a:t>
            </a:fld>
            <a:endParaRPr lang="zh-CN" altLang="en-US"/>
          </a:p>
        </p:txBody>
      </p:sp>
    </p:spTree>
    <p:extLst>
      <p:ext uri="{BB962C8B-B14F-4D97-AF65-F5344CB8AC3E}">
        <p14:creationId xmlns:p14="http://schemas.microsoft.com/office/powerpoint/2010/main" val="2957567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1646</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日，</a:t>
            </a:r>
            <a:r>
              <a:rPr lang="zh-CN" altLang="zh-CN" sz="1200" u="sng" kern="1200" dirty="0">
                <a:solidFill>
                  <a:schemeClr val="tx1"/>
                </a:solidFill>
                <a:effectLst/>
                <a:latin typeface="+mn-lt"/>
                <a:ea typeface="+mn-ea"/>
                <a:cs typeface="+mn-cs"/>
              </a:rPr>
              <a:t>莱布尼茨出生</a:t>
            </a:r>
            <a:r>
              <a:rPr lang="zh-CN" altLang="zh-CN" sz="1200" kern="1200" dirty="0">
                <a:solidFill>
                  <a:schemeClr val="tx1"/>
                </a:solidFill>
                <a:effectLst/>
                <a:latin typeface="+mn-lt"/>
                <a:ea typeface="+mn-ea"/>
                <a:cs typeface="+mn-cs"/>
              </a:rPr>
              <a:t>于</a:t>
            </a:r>
            <a:r>
              <a:rPr lang="en-US" altLang="zh-CN" sz="1200" u="sng" kern="1200" dirty="0" err="1">
                <a:solidFill>
                  <a:schemeClr val="tx1"/>
                </a:solidFill>
                <a:effectLst/>
                <a:latin typeface="+mn-lt"/>
                <a:ea typeface="+mn-ea"/>
                <a:cs typeface="+mn-cs"/>
                <a:hlinkClick r:id="rId3"/>
              </a:rPr>
              <a:t>罗马</a:t>
            </a:r>
            <a:r>
              <a:rPr lang="en-US" altLang="zh-CN" sz="1200" u="sng" kern="1200" dirty="0" err="1">
                <a:solidFill>
                  <a:schemeClr val="tx1"/>
                </a:solidFill>
                <a:effectLst/>
                <a:latin typeface="+mn-lt"/>
                <a:ea typeface="+mn-ea"/>
                <a:cs typeface="+mn-cs"/>
                <a:hlinkClick r:id="rId4"/>
              </a:rPr>
              <a:t>莱比锡</a:t>
            </a:r>
            <a:r>
              <a:rPr lang="zh-CN" altLang="zh-CN" sz="1200" kern="1200" dirty="0">
                <a:solidFill>
                  <a:schemeClr val="tx1"/>
                </a:solidFill>
                <a:effectLst/>
                <a:latin typeface="+mn-lt"/>
                <a:ea typeface="+mn-ea"/>
                <a:cs typeface="+mn-cs"/>
              </a:rPr>
              <a:t>的一个书香之家，知书达理的母亲担负起了他的幼年教育。</a:t>
            </a:r>
            <a:r>
              <a:rPr lang="zh-CN" altLang="zh-CN" sz="1200" u="sng" kern="1200" dirty="0">
                <a:solidFill>
                  <a:schemeClr val="tx1"/>
                </a:solidFill>
                <a:effectLst/>
                <a:latin typeface="+mn-lt"/>
                <a:ea typeface="+mn-ea"/>
                <a:cs typeface="+mn-cs"/>
              </a:rPr>
              <a:t>莱布尼茨</a:t>
            </a:r>
            <a:r>
              <a:rPr lang="zh-CN" altLang="zh-CN" sz="1200" kern="1200" dirty="0">
                <a:solidFill>
                  <a:schemeClr val="tx1"/>
                </a:solidFill>
                <a:effectLst/>
                <a:latin typeface="+mn-lt"/>
                <a:ea typeface="+mn-ea"/>
                <a:cs typeface="+mn-cs"/>
              </a:rPr>
              <a:t>广泛阅读父亲去世后留下的私人图书馆藏书，为他打下了坚实的文化功底和明确的学术目标。</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莱布尼兹以博士论文《论身份》获得阿尔特多夫大学的法学博士学位，但拒绝了法学教授的聘任。</a:t>
            </a:r>
            <a:r>
              <a:rPr lang="zh-CN" altLang="en-US" sz="1200" b="0" i="0" kern="1200" dirty="0">
                <a:solidFill>
                  <a:schemeClr val="tx1"/>
                </a:solidFill>
                <a:effectLst/>
                <a:latin typeface="+mn-lt"/>
                <a:ea typeface="+mn-ea"/>
                <a:cs typeface="+mn-cs"/>
              </a:rPr>
              <a:t>并经由当时政治家</a:t>
            </a:r>
            <a:r>
              <a:rPr lang="en-US" altLang="zh-CN" sz="1200" b="0" i="0" kern="1200" dirty="0" err="1">
                <a:solidFill>
                  <a:schemeClr val="tx1"/>
                </a:solidFill>
                <a:effectLst/>
                <a:latin typeface="+mn-lt"/>
                <a:ea typeface="+mn-ea"/>
                <a:cs typeface="+mn-cs"/>
              </a:rPr>
              <a:t>Boineburg</a:t>
            </a:r>
            <a:r>
              <a:rPr lang="zh-CN" altLang="en-US" sz="1200" b="0" i="0" kern="1200" dirty="0">
                <a:solidFill>
                  <a:schemeClr val="tx1"/>
                </a:solidFill>
                <a:effectLst/>
                <a:latin typeface="+mn-lt"/>
                <a:ea typeface="+mn-ea"/>
                <a:cs typeface="+mn-cs"/>
              </a:rPr>
              <a:t>男爵的介绍，任职服务于</a:t>
            </a:r>
            <a:r>
              <a:rPr lang="zh-CN" altLang="en-US" sz="1200" b="0" i="0" u="none" strike="noStrike" kern="1200" dirty="0">
                <a:solidFill>
                  <a:schemeClr val="tx1"/>
                </a:solidFill>
                <a:effectLst/>
                <a:latin typeface="+mn-lt"/>
                <a:ea typeface="+mn-ea"/>
                <a:cs typeface="+mn-cs"/>
                <a:hlinkClick r:id="rId5"/>
              </a:rPr>
              <a:t>美茵茨</a:t>
            </a:r>
            <a:r>
              <a:rPr lang="zh-CN" altLang="en-US" sz="1200" b="0" i="0" u="none" strike="noStrike" kern="1200" dirty="0">
                <a:solidFill>
                  <a:schemeClr val="tx1"/>
                </a:solidFill>
                <a:effectLst/>
                <a:latin typeface="+mn-lt"/>
                <a:ea typeface="+mn-ea"/>
                <a:cs typeface="+mn-cs"/>
                <a:hlinkClick r:id="rId6"/>
              </a:rPr>
              <a:t>选帝侯</a:t>
            </a:r>
            <a:r>
              <a:rPr lang="zh-CN" altLang="en-US" sz="1200" b="0" i="0" kern="1200" dirty="0">
                <a:solidFill>
                  <a:schemeClr val="tx1"/>
                </a:solidFill>
                <a:effectLst/>
                <a:latin typeface="+mn-lt"/>
                <a:ea typeface="+mn-ea"/>
                <a:cs typeface="+mn-cs"/>
              </a:rPr>
              <a:t>大主教</a:t>
            </a:r>
            <a:r>
              <a:rPr lang="en-US" altLang="zh-CN" sz="1200" b="0" i="0" kern="1200" dirty="0">
                <a:solidFill>
                  <a:schemeClr val="tx1"/>
                </a:solidFill>
                <a:effectLst/>
                <a:latin typeface="+mn-lt"/>
                <a:ea typeface="+mn-ea"/>
                <a:cs typeface="+mn-cs"/>
              </a:rPr>
              <a:t>Johann Philipp von </a:t>
            </a:r>
            <a:r>
              <a:rPr lang="en-US" altLang="zh-CN" sz="1200" b="0" i="0" kern="1200" dirty="0" err="1">
                <a:solidFill>
                  <a:schemeClr val="tx1"/>
                </a:solidFill>
                <a:effectLst/>
                <a:latin typeface="+mn-lt"/>
                <a:ea typeface="+mn-ea"/>
                <a:cs typeface="+mn-cs"/>
              </a:rPr>
              <a:t>Schönborn</a:t>
            </a:r>
            <a:r>
              <a:rPr lang="zh-CN" altLang="en-US" sz="1200" b="0" i="0" kern="1200" dirty="0">
                <a:solidFill>
                  <a:schemeClr val="tx1"/>
                </a:solidFill>
                <a:effectLst/>
                <a:latin typeface="+mn-lt"/>
                <a:ea typeface="+mn-ea"/>
                <a:cs typeface="+mn-cs"/>
              </a:rPr>
              <a:t>的高等法庭。</a:t>
            </a:r>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6</a:t>
            </a:fld>
            <a:endParaRPr lang="zh-CN" altLang="en-US"/>
          </a:p>
        </p:txBody>
      </p:sp>
    </p:spTree>
    <p:extLst>
      <p:ext uri="{BB962C8B-B14F-4D97-AF65-F5344CB8AC3E}">
        <p14:creationId xmlns:p14="http://schemas.microsoft.com/office/powerpoint/2010/main" val="627639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lstStyle/>
          <a:p>
            <a:pPr>
              <a:defRPr/>
            </a:pPr>
            <a:endParaRPr lang="zh-CN" altLang="en-US" dirty="0"/>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fld id="{B0E12841-2CDE-4203-A2F4-AE0FE6ECC206}" type="slidenum">
              <a:rPr lang="zh-CN" altLang="en-US" sz="1200" smtClean="0">
                <a:solidFill>
                  <a:schemeClr val="tx1"/>
                </a:solidFill>
                <a:latin typeface="Arial" panose="020B0604020202020204" pitchFamily="34" charset="0"/>
                <a:ea typeface="宋体" panose="02010600030101010101" pitchFamily="2" charset="-122"/>
              </a:rPr>
              <a:pPr/>
              <a:t>7</a:t>
            </a:fld>
            <a:endParaRPr lang="en-US" altLang="zh-CN" sz="12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51529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1643</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日，</a:t>
            </a:r>
            <a:r>
              <a:rPr lang="zh-CN" altLang="zh-CN" sz="1200" kern="1200" dirty="0">
                <a:solidFill>
                  <a:schemeClr val="tx1"/>
                </a:solidFill>
                <a:effectLst/>
                <a:latin typeface="+mn-lt"/>
                <a:ea typeface="+mn-ea"/>
                <a:cs typeface="+mn-cs"/>
              </a:rPr>
              <a:t>牛顿出生于英格兰林肯郡沃尔斯索浦的一个农民家庭。少年时的牛顿资质平常，成绩一般，但他喜欢读书，喜欢自己动手制作些奇奇怪怪的小玩意。</a:t>
            </a:r>
            <a:r>
              <a:rPr lang="zh-CN" altLang="en-US" b="1" dirty="0">
                <a:solidFill>
                  <a:srgbClr val="000000"/>
                </a:solidFill>
                <a:latin typeface="+mn-ea"/>
              </a:rPr>
              <a:t>从</a:t>
            </a:r>
            <a:r>
              <a:rPr lang="en-US" altLang="zh-CN" b="1" dirty="0">
                <a:solidFill>
                  <a:srgbClr val="000000"/>
                </a:solidFill>
                <a:latin typeface="+mn-ea"/>
              </a:rPr>
              <a:t>12</a:t>
            </a:r>
            <a:r>
              <a:rPr lang="zh-CN" altLang="en-US" b="1" dirty="0">
                <a:solidFill>
                  <a:srgbClr val="000000"/>
                </a:solidFill>
                <a:latin typeface="+mn-ea"/>
              </a:rPr>
              <a:t>岁左右到</a:t>
            </a:r>
            <a:r>
              <a:rPr lang="en-US" altLang="zh-CN" b="1" dirty="0">
                <a:solidFill>
                  <a:srgbClr val="000000"/>
                </a:solidFill>
                <a:latin typeface="+mn-ea"/>
              </a:rPr>
              <a:t>17</a:t>
            </a:r>
            <a:r>
              <a:rPr lang="zh-CN" altLang="en-US" b="1" dirty="0">
                <a:solidFill>
                  <a:srgbClr val="000000"/>
                </a:solidFill>
                <a:latin typeface="+mn-ea"/>
              </a:rPr>
              <a:t>岁，牛顿都在金格斯皇家中学学习，</a:t>
            </a:r>
            <a:r>
              <a:rPr lang="zh-CN" altLang="zh-CN" sz="1200" kern="1200" dirty="0">
                <a:solidFill>
                  <a:schemeClr val="tx1"/>
                </a:solidFill>
                <a:effectLst/>
                <a:latin typeface="+mn-lt"/>
                <a:ea typeface="+mn-ea"/>
                <a:cs typeface="+mn-cs"/>
              </a:rPr>
              <a:t>迫于生活，进入中学的牛顿被迫停学在家务农。牛顿的好学精神感动了舅父，于是舅父劝服了母亲让牛顿复学，牛顿又重新回到了学校，如饥似渴地汲取着书本上的营养。</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000000"/>
                </a:solidFill>
                <a:latin typeface="+mn-ea"/>
              </a:rPr>
              <a:t>牛顿自学了欧几里德的</a:t>
            </a:r>
            <a:r>
              <a:rPr lang="en-US" altLang="zh-CN" b="1" dirty="0">
                <a:solidFill>
                  <a:srgbClr val="000000"/>
                </a:solidFill>
                <a:latin typeface="+mn-ea"/>
              </a:rPr>
              <a:t>《</a:t>
            </a:r>
            <a:r>
              <a:rPr lang="zh-CN" altLang="en-US" b="1" dirty="0">
                <a:solidFill>
                  <a:srgbClr val="000000"/>
                </a:solidFill>
                <a:latin typeface="+mn-ea"/>
              </a:rPr>
              <a:t>几何原本</a:t>
            </a:r>
            <a:r>
              <a:rPr lang="en-US" altLang="zh-CN" b="1" dirty="0">
                <a:solidFill>
                  <a:srgbClr val="000000"/>
                </a:solidFill>
                <a:latin typeface="+mn-ea"/>
              </a:rPr>
              <a:t>》</a:t>
            </a:r>
            <a:r>
              <a:rPr lang="zh-CN" altLang="en-US" b="1" dirty="0">
                <a:solidFill>
                  <a:srgbClr val="000000"/>
                </a:solidFill>
                <a:latin typeface="+mn-ea"/>
              </a:rPr>
              <a:t>、笛卡儿的</a:t>
            </a:r>
            <a:r>
              <a:rPr lang="en-US" altLang="zh-CN" b="1" dirty="0">
                <a:solidFill>
                  <a:srgbClr val="000000"/>
                </a:solidFill>
                <a:latin typeface="+mn-ea"/>
              </a:rPr>
              <a:t>《</a:t>
            </a:r>
            <a:r>
              <a:rPr lang="zh-CN" altLang="en-US" b="1" dirty="0">
                <a:solidFill>
                  <a:srgbClr val="000000"/>
                </a:solidFill>
                <a:latin typeface="+mn-ea"/>
              </a:rPr>
              <a:t>几何学</a:t>
            </a:r>
            <a:r>
              <a:rPr lang="en-US" altLang="zh-CN" b="1" dirty="0">
                <a:solidFill>
                  <a:srgbClr val="000000"/>
                </a:solidFill>
                <a:latin typeface="+mn-ea"/>
              </a:rPr>
              <a:t>》</a:t>
            </a:r>
            <a:r>
              <a:rPr lang="zh-CN" altLang="en-US" b="1" dirty="0">
                <a:solidFill>
                  <a:srgbClr val="000000"/>
                </a:solidFill>
                <a:latin typeface="+mn-ea"/>
              </a:rPr>
              <a:t>、沃利斯的</a:t>
            </a:r>
            <a:r>
              <a:rPr lang="en-US" altLang="zh-CN" b="1" dirty="0">
                <a:solidFill>
                  <a:srgbClr val="000000"/>
                </a:solidFill>
                <a:latin typeface="+mn-ea"/>
              </a:rPr>
              <a:t>《</a:t>
            </a:r>
            <a:r>
              <a:rPr lang="zh-CN" altLang="en-US" b="1" dirty="0">
                <a:solidFill>
                  <a:srgbClr val="000000"/>
                </a:solidFill>
                <a:latin typeface="+mn-ea"/>
              </a:rPr>
              <a:t>无穷算术</a:t>
            </a:r>
            <a:r>
              <a:rPr lang="en-US" altLang="zh-CN" b="1" dirty="0">
                <a:solidFill>
                  <a:srgbClr val="000000"/>
                </a:solidFill>
                <a:latin typeface="+mn-ea"/>
              </a:rPr>
              <a:t>》</a:t>
            </a:r>
            <a:r>
              <a:rPr lang="zh-CN" altLang="en-US" b="1" dirty="0">
                <a:solidFill>
                  <a:srgbClr val="000000"/>
                </a:solidFill>
                <a:latin typeface="+mn-ea"/>
              </a:rPr>
              <a:t>、巴罗的</a:t>
            </a:r>
            <a:r>
              <a:rPr lang="en-US" altLang="zh-CN" b="1" dirty="0">
                <a:solidFill>
                  <a:srgbClr val="000000"/>
                </a:solidFill>
                <a:latin typeface="+mn-ea"/>
              </a:rPr>
              <a:t>《</a:t>
            </a:r>
            <a:r>
              <a:rPr lang="zh-CN" altLang="en-US" b="1" dirty="0">
                <a:solidFill>
                  <a:srgbClr val="000000"/>
                </a:solidFill>
                <a:latin typeface="+mn-ea"/>
              </a:rPr>
              <a:t>数学讲义</a:t>
            </a:r>
            <a:r>
              <a:rPr lang="en-US" altLang="zh-CN" b="1" dirty="0">
                <a:solidFill>
                  <a:srgbClr val="000000"/>
                </a:solidFill>
                <a:latin typeface="+mn-ea"/>
              </a:rPr>
              <a:t>》</a:t>
            </a:r>
            <a:r>
              <a:rPr lang="zh-CN" altLang="en-US" b="1" dirty="0">
                <a:solidFill>
                  <a:srgbClr val="000000"/>
                </a:solidFill>
                <a:latin typeface="+mn-ea"/>
              </a:rPr>
              <a:t>及韦达等许多数学家的著作。</a:t>
            </a:r>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t>8</a:t>
            </a:fld>
            <a:endParaRPr lang="zh-CN" altLang="en-US"/>
          </a:p>
        </p:txBody>
      </p:sp>
    </p:spTree>
    <p:extLst>
      <p:ext uri="{BB962C8B-B14F-4D97-AF65-F5344CB8AC3E}">
        <p14:creationId xmlns:p14="http://schemas.microsoft.com/office/powerpoint/2010/main" val="2523283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牛顿是经典力学理论理所当然的开创者。他系统地总结了伽利略、开普勒和惠更斯等人的工作，得到了著名的万有引力定律和牛顿运动三定律，其代表作为《自然哲学的数学原理》。牛顿在光学方面也取得了巨大成果，最早发现了白光的组成，揭示了色散现象的本质。在牛顿的全部科学贡献中，数学成就占有突出的地位。他在数学领域的创造性成果包括发现了二项式定理，创立了微积分。另外，他在代数、解析几何与综合几何等方面都有重要贡献。</a:t>
            </a:r>
          </a:p>
          <a:p>
            <a:pPr>
              <a:defRPr/>
            </a:pPr>
            <a:endParaRPr lang="zh-CN" altLang="en-US" dirty="0"/>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fld id="{B0E12841-2CDE-4203-A2F4-AE0FE6ECC206}" type="slidenum">
              <a:rPr lang="zh-CN" altLang="en-US" sz="1200" smtClean="0">
                <a:solidFill>
                  <a:schemeClr val="tx1"/>
                </a:solidFill>
                <a:latin typeface="Arial" panose="020B0604020202020204" pitchFamily="34" charset="0"/>
                <a:ea typeface="宋体" panose="02010600030101010101" pitchFamily="2" charset="-122"/>
              </a:rPr>
              <a:pPr/>
              <a:t>9</a:t>
            </a:fld>
            <a:endParaRPr lang="en-US" altLang="zh-CN" sz="12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41684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39A62E-562E-489C-A724-CD843F364A0E}" type="slidenum">
              <a:rPr lang="zh-CN" altLang="en-US" smtClean="0"/>
              <a:t>10</a:t>
            </a:fld>
            <a:endParaRPr lang="zh-CN" altLang="en-US"/>
          </a:p>
        </p:txBody>
      </p:sp>
    </p:spTree>
    <p:extLst>
      <p:ext uri="{BB962C8B-B14F-4D97-AF65-F5344CB8AC3E}">
        <p14:creationId xmlns:p14="http://schemas.microsoft.com/office/powerpoint/2010/main" val="3074743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39A62E-562E-489C-A724-CD843F364A0E}" type="slidenum">
              <a:rPr lang="zh-CN" altLang="en-US" smtClean="0"/>
              <a:t>18</a:t>
            </a:fld>
            <a:endParaRPr lang="zh-CN" altLang="en-US"/>
          </a:p>
        </p:txBody>
      </p:sp>
    </p:spTree>
    <p:extLst>
      <p:ext uri="{BB962C8B-B14F-4D97-AF65-F5344CB8AC3E}">
        <p14:creationId xmlns:p14="http://schemas.microsoft.com/office/powerpoint/2010/main" val="987356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876" y="2841225"/>
            <a:ext cx="10368598" cy="1960487"/>
          </a:xfrm>
          <a:prstGeom prst="rect">
            <a:avLst/>
          </a:prstGeom>
        </p:spPr>
        <p:txBody>
          <a:bodyPr/>
          <a:lstStyle/>
          <a:p>
            <a:r>
              <a:rPr lang="en-US" dirty="0"/>
              <a:t>Click to edit Master title style</a:t>
            </a:r>
          </a:p>
        </p:txBody>
      </p:sp>
      <p:sp>
        <p:nvSpPr>
          <p:cNvPr id="3" name="Subtitle 2"/>
          <p:cNvSpPr>
            <a:spLocks noGrp="1"/>
          </p:cNvSpPr>
          <p:nvPr>
            <p:ph type="subTitle" idx="1"/>
          </p:nvPr>
        </p:nvSpPr>
        <p:spPr>
          <a:xfrm>
            <a:off x="1829753" y="5182800"/>
            <a:ext cx="8538845" cy="2337341"/>
          </a:xfrm>
          <a:prstGeom prst="rect">
            <a:avLst/>
          </a:prstGeom>
        </p:spPr>
        <p:txBody>
          <a:bodyPr/>
          <a:lstStyle>
            <a:lvl1pPr marL="0" indent="0" algn="ctr">
              <a:buNone/>
              <a:defRPr>
                <a:solidFill>
                  <a:schemeClr val="tx1">
                    <a:tint val="75000"/>
                  </a:schemeClr>
                </a:solidFill>
              </a:defRPr>
            </a:lvl1pPr>
            <a:lvl2pPr marL="609813" indent="0" algn="ctr">
              <a:buNone/>
              <a:defRPr>
                <a:solidFill>
                  <a:schemeClr val="tx1">
                    <a:tint val="75000"/>
                  </a:schemeClr>
                </a:solidFill>
              </a:defRPr>
            </a:lvl2pPr>
            <a:lvl3pPr marL="1219627" indent="0" algn="ctr">
              <a:buNone/>
              <a:defRPr>
                <a:solidFill>
                  <a:schemeClr val="tx1">
                    <a:tint val="75000"/>
                  </a:schemeClr>
                </a:solidFill>
              </a:defRPr>
            </a:lvl3pPr>
            <a:lvl4pPr marL="1829440" indent="0" algn="ctr">
              <a:buNone/>
              <a:defRPr>
                <a:solidFill>
                  <a:schemeClr val="tx1">
                    <a:tint val="75000"/>
                  </a:schemeClr>
                </a:solidFill>
              </a:defRPr>
            </a:lvl4pPr>
            <a:lvl5pPr marL="2439253" indent="0" algn="ctr">
              <a:buNone/>
              <a:defRPr>
                <a:solidFill>
                  <a:schemeClr val="tx1">
                    <a:tint val="75000"/>
                  </a:schemeClr>
                </a:solidFill>
              </a:defRPr>
            </a:lvl5pPr>
            <a:lvl6pPr marL="3049067" indent="0" algn="ctr">
              <a:buNone/>
              <a:defRPr>
                <a:solidFill>
                  <a:schemeClr val="tx1">
                    <a:tint val="75000"/>
                  </a:schemeClr>
                </a:solidFill>
              </a:defRPr>
            </a:lvl6pPr>
            <a:lvl7pPr marL="3658880" indent="0" algn="ctr">
              <a:buNone/>
              <a:defRPr>
                <a:solidFill>
                  <a:schemeClr val="tx1">
                    <a:tint val="75000"/>
                  </a:schemeClr>
                </a:solidFill>
              </a:defRPr>
            </a:lvl7pPr>
            <a:lvl8pPr marL="4268694" indent="0" algn="ctr">
              <a:buNone/>
              <a:defRPr>
                <a:solidFill>
                  <a:schemeClr val="tx1">
                    <a:tint val="75000"/>
                  </a:schemeClr>
                </a:solidFill>
              </a:defRPr>
            </a:lvl8pPr>
            <a:lvl9pPr marL="487850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9343051" y="8535194"/>
            <a:ext cx="2846282" cy="486946"/>
          </a:xfrm>
          <a:prstGeom prst="rect">
            <a:avLst/>
          </a:prstGeom>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918" y="2134095"/>
            <a:ext cx="10978515" cy="603601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917" y="8477096"/>
            <a:ext cx="2846282" cy="486946"/>
          </a:xfrm>
          <a:prstGeom prst="rect">
            <a:avLst/>
          </a:prstGeom>
        </p:spPr>
        <p:txBody>
          <a:bodyPr/>
          <a:lstStyle/>
          <a:p>
            <a:endParaRPr lang="en-US" dirty="0"/>
          </a:p>
        </p:txBody>
      </p:sp>
      <p:sp>
        <p:nvSpPr>
          <p:cNvPr id="5" name="Footer Placeholder 4"/>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3804" y="366269"/>
            <a:ext cx="2744629" cy="780384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918" y="366269"/>
            <a:ext cx="8030580" cy="780384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917" y="8477096"/>
            <a:ext cx="2846282" cy="486946"/>
          </a:xfrm>
          <a:prstGeom prst="rect">
            <a:avLst/>
          </a:prstGeom>
        </p:spPr>
        <p:txBody>
          <a:bodyPr/>
          <a:lstStyle/>
          <a:p>
            <a:endParaRPr lang="en-US" dirty="0"/>
          </a:p>
        </p:txBody>
      </p:sp>
      <p:sp>
        <p:nvSpPr>
          <p:cNvPr id="5" name="Footer Placeholder 4"/>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15342" y="552578"/>
            <a:ext cx="10758267" cy="585924"/>
          </a:xfrm>
        </p:spPr>
        <p:txBody>
          <a:bodyPr/>
          <a:lstStyle/>
          <a:p>
            <a:r>
              <a:rPr lang="zh-CN" altLang="en-US"/>
              <a:t>单击此处编辑母版标题样式</a:t>
            </a:r>
          </a:p>
        </p:txBody>
      </p:sp>
      <p:sp>
        <p:nvSpPr>
          <p:cNvPr id="3" name="文本占位符 2"/>
          <p:cNvSpPr>
            <a:spLocks noGrp="1"/>
          </p:cNvSpPr>
          <p:nvPr>
            <p:ph type="body" sz="half" idx="1"/>
          </p:nvPr>
        </p:nvSpPr>
        <p:spPr>
          <a:xfrm>
            <a:off x="815342" y="1341749"/>
            <a:ext cx="5277481" cy="299948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96128" y="1341749"/>
            <a:ext cx="5277481" cy="299948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5">
            <a:extLst>
              <a:ext uri="{FF2B5EF4-FFF2-40B4-BE49-F238E27FC236}">
                <a16:creationId xmlns:a16="http://schemas.microsoft.com/office/drawing/2014/main" id="{BD4AFEFE-12F7-4B8D-9971-7DAE1A6E8AB4}"/>
              </a:ext>
            </a:extLst>
          </p:cNvPr>
          <p:cNvSpPr>
            <a:spLocks noGrp="1" noChangeArrowheads="1"/>
          </p:cNvSpPr>
          <p:nvPr>
            <p:ph type="dt" sz="half" idx="10"/>
          </p:nvPr>
        </p:nvSpPr>
        <p:spPr>
          <a:ln/>
        </p:spPr>
        <p:txBody>
          <a:bodyPr/>
          <a:lstStyle>
            <a:lvl1pPr>
              <a:defRPr/>
            </a:lvl1pPr>
          </a:lstStyle>
          <a:p>
            <a:pPr>
              <a:defRPr/>
            </a:pPr>
            <a:endParaRPr lang="en-US" altLang="zh-CN" dirty="0"/>
          </a:p>
        </p:txBody>
      </p:sp>
    </p:spTree>
    <p:extLst>
      <p:ext uri="{BB962C8B-B14F-4D97-AF65-F5344CB8AC3E}">
        <p14:creationId xmlns:p14="http://schemas.microsoft.com/office/powerpoint/2010/main" val="971072534"/>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815342" y="552578"/>
            <a:ext cx="10758267" cy="585924"/>
          </a:xfrm>
        </p:spPr>
        <p:txBody>
          <a:bodyPr/>
          <a:lstStyle/>
          <a:p>
            <a:r>
              <a:rPr lang="zh-CN" altLang="en-US"/>
              <a:t>单击此处编辑母版标题样式</a:t>
            </a:r>
          </a:p>
        </p:txBody>
      </p:sp>
      <p:sp>
        <p:nvSpPr>
          <p:cNvPr id="3" name="文本占位符 2"/>
          <p:cNvSpPr>
            <a:spLocks noGrp="1"/>
          </p:cNvSpPr>
          <p:nvPr>
            <p:ph type="body" sz="half" idx="1"/>
          </p:nvPr>
        </p:nvSpPr>
        <p:spPr>
          <a:xfrm>
            <a:off x="815342" y="1341749"/>
            <a:ext cx="10758267" cy="142272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15342" y="2916914"/>
            <a:ext cx="10758267" cy="142431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5">
            <a:extLst>
              <a:ext uri="{FF2B5EF4-FFF2-40B4-BE49-F238E27FC236}">
                <a16:creationId xmlns:a16="http://schemas.microsoft.com/office/drawing/2014/main" id="{91FE17AE-30A0-4A53-A88A-C17944D1A43A}"/>
              </a:ext>
            </a:extLst>
          </p:cNvPr>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874619471"/>
      </p:ext>
    </p:extLst>
  </p:cSld>
  <p:clrMapOvr>
    <a:masterClrMapping/>
  </p:clrMapOvr>
  <p:transition spd="med">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15342" y="552578"/>
            <a:ext cx="10758267" cy="585924"/>
          </a:xfrm>
        </p:spPr>
        <p:txBody>
          <a:bodyPr/>
          <a:lstStyle/>
          <a:p>
            <a:r>
              <a:rPr lang="zh-CN" altLang="en-US"/>
              <a:t>单击此处编辑母版标题样式</a:t>
            </a:r>
          </a:p>
        </p:txBody>
      </p:sp>
      <p:sp>
        <p:nvSpPr>
          <p:cNvPr id="3" name="文本占位符 2"/>
          <p:cNvSpPr>
            <a:spLocks noGrp="1"/>
          </p:cNvSpPr>
          <p:nvPr>
            <p:ph type="body" sz="half" idx="1"/>
          </p:nvPr>
        </p:nvSpPr>
        <p:spPr>
          <a:xfrm>
            <a:off x="815342" y="1341749"/>
            <a:ext cx="5277481" cy="299948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96128" y="1341749"/>
            <a:ext cx="5277481" cy="142272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96128" y="2916914"/>
            <a:ext cx="5277481" cy="142431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5">
            <a:extLst>
              <a:ext uri="{FF2B5EF4-FFF2-40B4-BE49-F238E27FC236}">
                <a16:creationId xmlns:a16="http://schemas.microsoft.com/office/drawing/2014/main" id="{D17EC076-6712-4139-A74B-CFCD4B190392}"/>
              </a:ext>
            </a:extLst>
          </p:cNvPr>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38603724"/>
      </p:ext>
    </p:extLst>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一级标题">
    <p:spTree>
      <p:nvGrpSpPr>
        <p:cNvPr id="1" name=""/>
        <p:cNvGrpSpPr/>
        <p:nvPr/>
      </p:nvGrpSpPr>
      <p:grpSpPr>
        <a:xfrm>
          <a:off x="0" y="0"/>
          <a:ext cx="0" cy="0"/>
          <a:chOff x="0" y="0"/>
          <a:chExt cx="0" cy="0"/>
        </a:xfrm>
      </p:grpSpPr>
      <p:sp>
        <p:nvSpPr>
          <p:cNvPr id="2" name="Title 1"/>
          <p:cNvSpPr>
            <a:spLocks noGrp="1"/>
          </p:cNvSpPr>
          <p:nvPr>
            <p:ph type="title"/>
          </p:nvPr>
        </p:nvSpPr>
        <p:spPr>
          <a:xfrm>
            <a:off x="774700" y="352424"/>
            <a:ext cx="5334000" cy="429419"/>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918" y="1143795"/>
            <a:ext cx="10978515" cy="5029200"/>
          </a:xfrm>
          <a:prstGeom prst="rect">
            <a:avLst/>
          </a:prstGeom>
        </p:spPr>
        <p:txBody>
          <a:bodyPr/>
          <a:lstStyle>
            <a:lvl1pPr marL="457360" indent="-457360">
              <a:lnSpc>
                <a:spcPct val="120000"/>
              </a:lnSpc>
              <a:buSzPct val="80000"/>
              <a:buFont typeface="Wingdings" pitchFamily="2" charset="2"/>
              <a:buChar char="l"/>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两级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74700" y="362744"/>
            <a:ext cx="6581775" cy="40005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918" y="1600994"/>
            <a:ext cx="10978515" cy="4572000"/>
          </a:xfrm>
          <a:prstGeom prst="rect">
            <a:avLst/>
          </a:prstGeom>
        </p:spPr>
        <p:txBody>
          <a:bodyPr/>
          <a:lstStyle>
            <a:lvl1pPr marL="457360" indent="-457360">
              <a:lnSpc>
                <a:spcPct val="120000"/>
              </a:lnSpc>
              <a:buSzPct val="80000"/>
              <a:buFont typeface="Wingdings" pitchFamily="2" charset="2"/>
              <a:buChar char="l"/>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917" y="8477096"/>
            <a:ext cx="2846282" cy="486946"/>
          </a:xfrm>
          <a:prstGeom prst="rect">
            <a:avLst/>
          </a:prstGeom>
        </p:spPr>
        <p:txBody>
          <a:bodyPr/>
          <a:lstStyle/>
          <a:p>
            <a:endParaRPr lang="en-US" dirty="0"/>
          </a:p>
        </p:txBody>
      </p:sp>
      <p:sp>
        <p:nvSpPr>
          <p:cNvPr id="5" name="Footer Placeholder 4"/>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dirty="0"/>
          </a:p>
        </p:txBody>
      </p:sp>
      <p:sp>
        <p:nvSpPr>
          <p:cNvPr id="7" name="Content Placeholder 2"/>
          <p:cNvSpPr>
            <a:spLocks noGrp="1"/>
          </p:cNvSpPr>
          <p:nvPr>
            <p:ph idx="13" hasCustomPrompt="1"/>
          </p:nvPr>
        </p:nvSpPr>
        <p:spPr>
          <a:xfrm>
            <a:off x="841375" y="984137"/>
            <a:ext cx="10747058" cy="464458"/>
          </a:xfrm>
          <a:prstGeom prst="rect">
            <a:avLst/>
          </a:prstGeom>
        </p:spPr>
        <p:txBody>
          <a:bodyPr/>
          <a:lstStyle>
            <a:lvl1pPr marL="0" indent="0">
              <a:lnSpc>
                <a:spcPct val="120000"/>
              </a:lnSpc>
              <a:buSzPct val="80000"/>
              <a:buFont typeface="Wingdings" pitchFamily="2" charset="2"/>
              <a:buNone/>
              <a:defRPr b="0">
                <a:solidFill>
                  <a:schemeClr val="tx1">
                    <a:lumMod val="95000"/>
                    <a:lumOff val="5000"/>
                  </a:schemeClr>
                </a:solidFill>
              </a:defRPr>
            </a:lvl1pPr>
          </a:lstStyle>
          <a:p>
            <a:pPr lvl="0"/>
            <a:r>
              <a:rPr lang="en-US" dirty="0"/>
              <a:t>Click to edit Master text styles</a:t>
            </a:r>
          </a:p>
        </p:txBody>
      </p:sp>
    </p:spTree>
    <p:extLst>
      <p:ext uri="{BB962C8B-B14F-4D97-AF65-F5344CB8AC3E}">
        <p14:creationId xmlns:p14="http://schemas.microsoft.com/office/powerpoint/2010/main" val="3550800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Freeform 3"/>
          <p:cNvSpPr/>
          <p:nvPr userDrawn="1"/>
        </p:nvSpPr>
        <p:spPr>
          <a:xfrm>
            <a:off x="-73026" y="0"/>
            <a:ext cx="12271375" cy="6859588"/>
          </a:xfrm>
          <a:custGeom>
            <a:avLst/>
            <a:gdLst>
              <a:gd name="connsiteX0" fmla="*/ 0 w 9144000"/>
              <a:gd name="connsiteY0" fmla="*/ 5143500 h 5143500"/>
              <a:gd name="connsiteX1" fmla="*/ 9144000 w 9144000"/>
              <a:gd name="connsiteY1" fmla="*/ 5143500 h 5143500"/>
              <a:gd name="connsiteX2" fmla="*/ 9144000 w 9144000"/>
              <a:gd name="connsiteY2" fmla="*/ 0 h 5143500"/>
              <a:gd name="connsiteX3" fmla="*/ 0 w 9144000"/>
              <a:gd name="connsiteY3" fmla="*/ 0 h 5143500"/>
              <a:gd name="connsiteX4" fmla="*/ 0 w 9144000"/>
              <a:gd name="connsiteY4" fmla="*/ 5143500 h 5143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5143500">
                <a:moveTo>
                  <a:pt x="0" y="5143500"/>
                </a:moveTo>
                <a:lnTo>
                  <a:pt x="9144000" y="5143500"/>
                </a:lnTo>
                <a:lnTo>
                  <a:pt x="9144000" y="0"/>
                </a:lnTo>
                <a:lnTo>
                  <a:pt x="0" y="0"/>
                </a:lnTo>
                <a:lnTo>
                  <a:pt x="0" y="5143500"/>
                </a:lnTo>
              </a:path>
            </a:pathLst>
          </a:custGeom>
          <a:solidFill>
            <a:srgbClr val="ECEC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 name="Date Placeholder 3"/>
          <p:cNvSpPr>
            <a:spLocks noGrp="1"/>
          </p:cNvSpPr>
          <p:nvPr>
            <p:ph type="dt" sz="half" idx="10"/>
          </p:nvPr>
        </p:nvSpPr>
        <p:spPr>
          <a:xfrm>
            <a:off x="609917" y="8477096"/>
            <a:ext cx="2846282" cy="486946"/>
          </a:xfrm>
          <a:prstGeom prst="rect">
            <a:avLst/>
          </a:prstGeom>
        </p:spPr>
        <p:txBody>
          <a:bodyPr/>
          <a:lstStyle/>
          <a:p>
            <a:endParaRPr lang="en-US" dirty="0"/>
          </a:p>
        </p:txBody>
      </p:sp>
      <p:sp>
        <p:nvSpPr>
          <p:cNvPr id="5" name="Footer Placeholder 4"/>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917" y="2134095"/>
            <a:ext cx="5387605" cy="6036015"/>
          </a:xfrm>
          <a:prstGeom prst="rect">
            <a:avLst/>
          </a:prstGeo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00828" y="2134095"/>
            <a:ext cx="5387605" cy="6036015"/>
          </a:xfrm>
          <a:prstGeom prst="rect">
            <a:avLst/>
          </a:prstGeo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917" y="8477096"/>
            <a:ext cx="2846282" cy="486946"/>
          </a:xfrm>
          <a:prstGeom prst="rect">
            <a:avLst/>
          </a:prstGeom>
        </p:spPr>
        <p:txBody>
          <a:bodyPr/>
          <a:lstStyle/>
          <a:p>
            <a:endParaRPr lang="en-US" dirty="0"/>
          </a:p>
        </p:txBody>
      </p:sp>
      <p:sp>
        <p:nvSpPr>
          <p:cNvPr id="6" name="Footer Placeholder 5"/>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7" name="Slide Number Placeholder 6"/>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918" y="2047291"/>
            <a:ext cx="5389723" cy="853214"/>
          </a:xfrm>
          <a:prstGeom prst="rect">
            <a:avLst/>
          </a:prstGeom>
        </p:spPr>
        <p:txBody>
          <a:bodyPr anchor="b"/>
          <a:lstStyle>
            <a:lvl1pPr marL="0" indent="0">
              <a:buNone/>
              <a:defRPr sz="3200" b="1"/>
            </a:lvl1pPr>
            <a:lvl2pPr marL="609813" indent="0">
              <a:buNone/>
              <a:defRPr sz="2700" b="1"/>
            </a:lvl2pPr>
            <a:lvl3pPr marL="1219627" indent="0">
              <a:buNone/>
              <a:defRPr sz="2400" b="1"/>
            </a:lvl3pPr>
            <a:lvl4pPr marL="1829440" indent="0">
              <a:buNone/>
              <a:defRPr sz="2100" b="1"/>
            </a:lvl4pPr>
            <a:lvl5pPr marL="2439253" indent="0">
              <a:buNone/>
              <a:defRPr sz="2100" b="1"/>
            </a:lvl5pPr>
            <a:lvl6pPr marL="3049067" indent="0">
              <a:buNone/>
              <a:defRPr sz="2100" b="1"/>
            </a:lvl6pPr>
            <a:lvl7pPr marL="3658880" indent="0">
              <a:buNone/>
              <a:defRPr sz="2100" b="1"/>
            </a:lvl7pPr>
            <a:lvl8pPr marL="4268694" indent="0">
              <a:buNone/>
              <a:defRPr sz="2100" b="1"/>
            </a:lvl8pPr>
            <a:lvl9pPr marL="487850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918" y="2900505"/>
            <a:ext cx="5389723" cy="5269604"/>
          </a:xfrm>
          <a:prstGeom prst="rect">
            <a:avLst/>
          </a:prstGeo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6593" y="2047291"/>
            <a:ext cx="5391840" cy="853214"/>
          </a:xfrm>
          <a:prstGeom prst="rect">
            <a:avLst/>
          </a:prstGeom>
        </p:spPr>
        <p:txBody>
          <a:bodyPr anchor="b"/>
          <a:lstStyle>
            <a:lvl1pPr marL="0" indent="0">
              <a:buNone/>
              <a:defRPr sz="3200" b="1"/>
            </a:lvl1pPr>
            <a:lvl2pPr marL="609813" indent="0">
              <a:buNone/>
              <a:defRPr sz="2700" b="1"/>
            </a:lvl2pPr>
            <a:lvl3pPr marL="1219627" indent="0">
              <a:buNone/>
              <a:defRPr sz="2400" b="1"/>
            </a:lvl3pPr>
            <a:lvl4pPr marL="1829440" indent="0">
              <a:buNone/>
              <a:defRPr sz="2100" b="1"/>
            </a:lvl4pPr>
            <a:lvl5pPr marL="2439253" indent="0">
              <a:buNone/>
              <a:defRPr sz="2100" b="1"/>
            </a:lvl5pPr>
            <a:lvl6pPr marL="3049067" indent="0">
              <a:buNone/>
              <a:defRPr sz="2100" b="1"/>
            </a:lvl6pPr>
            <a:lvl7pPr marL="3658880" indent="0">
              <a:buNone/>
              <a:defRPr sz="2100" b="1"/>
            </a:lvl7pPr>
            <a:lvl8pPr marL="4268694" indent="0">
              <a:buNone/>
              <a:defRPr sz="2100" b="1"/>
            </a:lvl8pPr>
            <a:lvl9pPr marL="487850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6593" y="2900505"/>
            <a:ext cx="5391840" cy="5269604"/>
          </a:xfrm>
          <a:prstGeom prst="rect">
            <a:avLst/>
          </a:prstGeo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917" y="8477096"/>
            <a:ext cx="2846282" cy="486946"/>
          </a:xfrm>
          <a:prstGeom prst="rect">
            <a:avLst/>
          </a:prstGeom>
        </p:spPr>
        <p:txBody>
          <a:bodyPr/>
          <a:lstStyle/>
          <a:p>
            <a:endParaRPr lang="en-US" dirty="0"/>
          </a:p>
        </p:txBody>
      </p:sp>
      <p:sp>
        <p:nvSpPr>
          <p:cNvPr id="8" name="Footer Placeholder 7"/>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9" name="Slide Number Placeholder 8"/>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917" y="8477096"/>
            <a:ext cx="2846282" cy="486946"/>
          </a:xfrm>
          <a:prstGeom prst="rect">
            <a:avLst/>
          </a:prstGeom>
        </p:spPr>
        <p:txBody>
          <a:bodyPr/>
          <a:lstStyle/>
          <a:p>
            <a:endParaRPr lang="en-US" dirty="0"/>
          </a:p>
        </p:txBody>
      </p:sp>
      <p:sp>
        <p:nvSpPr>
          <p:cNvPr id="3" name="Footer Placeholder 2"/>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4" name="Slide Number Placeholder 3"/>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918" y="364151"/>
            <a:ext cx="4013173" cy="1549759"/>
          </a:xfrm>
          <a:prstGeom prst="rect">
            <a:avLst/>
          </a:prstGeo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9216" y="364152"/>
            <a:ext cx="6819216" cy="7805958"/>
          </a:xfrm>
          <a:prstGeom prst="rect">
            <a:avLst/>
          </a:prstGeo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918" y="1913910"/>
            <a:ext cx="4013173" cy="6256199"/>
          </a:xfrm>
          <a:prstGeom prst="rect">
            <a:avLst/>
          </a:prstGeom>
        </p:spPr>
        <p:txBody>
          <a:bodyPr/>
          <a:lstStyle>
            <a:lvl1pPr marL="0" indent="0">
              <a:buNone/>
              <a:defRPr sz="1900"/>
            </a:lvl1pPr>
            <a:lvl2pPr marL="609813" indent="0">
              <a:buNone/>
              <a:defRPr sz="1600"/>
            </a:lvl2pPr>
            <a:lvl3pPr marL="1219627" indent="0">
              <a:buNone/>
              <a:defRPr sz="1300"/>
            </a:lvl3pPr>
            <a:lvl4pPr marL="1829440" indent="0">
              <a:buNone/>
              <a:defRPr sz="1200"/>
            </a:lvl4pPr>
            <a:lvl5pPr marL="2439253" indent="0">
              <a:buNone/>
              <a:defRPr sz="1200"/>
            </a:lvl5pPr>
            <a:lvl6pPr marL="3049067" indent="0">
              <a:buNone/>
              <a:defRPr sz="1200"/>
            </a:lvl6pPr>
            <a:lvl7pPr marL="3658880" indent="0">
              <a:buNone/>
              <a:defRPr sz="1200"/>
            </a:lvl7pPr>
            <a:lvl8pPr marL="4268694" indent="0">
              <a:buNone/>
              <a:defRPr sz="1200"/>
            </a:lvl8pPr>
            <a:lvl9pPr marL="4878507"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917" y="8477096"/>
            <a:ext cx="2846282" cy="486946"/>
          </a:xfrm>
          <a:prstGeom prst="rect">
            <a:avLst/>
          </a:prstGeom>
        </p:spPr>
        <p:txBody>
          <a:bodyPr/>
          <a:lstStyle/>
          <a:p>
            <a:endParaRPr lang="en-US" dirty="0"/>
          </a:p>
        </p:txBody>
      </p:sp>
      <p:sp>
        <p:nvSpPr>
          <p:cNvPr id="6" name="Footer Placeholder 5"/>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7" name="Slide Number Placeholder 6"/>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962" y="6402282"/>
            <a:ext cx="7319010" cy="755826"/>
          </a:xfrm>
          <a:prstGeom prst="rect">
            <a:avLst/>
          </a:prstGeo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90962" y="817223"/>
            <a:ext cx="7319010" cy="5487670"/>
          </a:xfrm>
          <a:prstGeom prst="rect">
            <a:avLst/>
          </a:prstGeom>
        </p:spPr>
        <p:txBody>
          <a:bodyPr/>
          <a:lstStyle>
            <a:lvl1pPr marL="0" indent="0">
              <a:buNone/>
              <a:defRPr sz="4300"/>
            </a:lvl1pPr>
            <a:lvl2pPr marL="609813" indent="0">
              <a:buNone/>
              <a:defRPr sz="3700"/>
            </a:lvl2pPr>
            <a:lvl3pPr marL="1219627" indent="0">
              <a:buNone/>
              <a:defRPr sz="3200"/>
            </a:lvl3pPr>
            <a:lvl4pPr marL="1829440" indent="0">
              <a:buNone/>
              <a:defRPr sz="2700"/>
            </a:lvl4pPr>
            <a:lvl5pPr marL="2439253" indent="0">
              <a:buNone/>
              <a:defRPr sz="2700"/>
            </a:lvl5pPr>
            <a:lvl6pPr marL="3049067" indent="0">
              <a:buNone/>
              <a:defRPr sz="2700"/>
            </a:lvl6pPr>
            <a:lvl7pPr marL="3658880" indent="0">
              <a:buNone/>
              <a:defRPr sz="2700"/>
            </a:lvl7pPr>
            <a:lvl8pPr marL="4268694" indent="0">
              <a:buNone/>
              <a:defRPr sz="2700"/>
            </a:lvl8pPr>
            <a:lvl9pPr marL="4878507" indent="0">
              <a:buNone/>
              <a:defRPr sz="2700"/>
            </a:lvl9pPr>
          </a:lstStyle>
          <a:p>
            <a:endParaRPr lang="en-US" dirty="0"/>
          </a:p>
        </p:txBody>
      </p:sp>
      <p:sp>
        <p:nvSpPr>
          <p:cNvPr id="4" name="Text Placeholder 3"/>
          <p:cNvSpPr>
            <a:spLocks noGrp="1"/>
          </p:cNvSpPr>
          <p:nvPr>
            <p:ph type="body" sz="half" idx="2"/>
          </p:nvPr>
        </p:nvSpPr>
        <p:spPr>
          <a:xfrm>
            <a:off x="2390962" y="7158108"/>
            <a:ext cx="7319010" cy="1073398"/>
          </a:xfrm>
          <a:prstGeom prst="rect">
            <a:avLst/>
          </a:prstGeom>
        </p:spPr>
        <p:txBody>
          <a:bodyPr/>
          <a:lstStyle>
            <a:lvl1pPr marL="0" indent="0">
              <a:buNone/>
              <a:defRPr sz="1900"/>
            </a:lvl1pPr>
            <a:lvl2pPr marL="609813" indent="0">
              <a:buNone/>
              <a:defRPr sz="1600"/>
            </a:lvl2pPr>
            <a:lvl3pPr marL="1219627" indent="0">
              <a:buNone/>
              <a:defRPr sz="1300"/>
            </a:lvl3pPr>
            <a:lvl4pPr marL="1829440" indent="0">
              <a:buNone/>
              <a:defRPr sz="1200"/>
            </a:lvl4pPr>
            <a:lvl5pPr marL="2439253" indent="0">
              <a:buNone/>
              <a:defRPr sz="1200"/>
            </a:lvl5pPr>
            <a:lvl6pPr marL="3049067" indent="0">
              <a:buNone/>
              <a:defRPr sz="1200"/>
            </a:lvl6pPr>
            <a:lvl7pPr marL="3658880" indent="0">
              <a:buNone/>
              <a:defRPr sz="1200"/>
            </a:lvl7pPr>
            <a:lvl8pPr marL="4268694" indent="0">
              <a:buNone/>
              <a:defRPr sz="1200"/>
            </a:lvl8pPr>
            <a:lvl9pPr marL="4878507"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917" y="8477096"/>
            <a:ext cx="2846282" cy="486946"/>
          </a:xfrm>
          <a:prstGeom prst="rect">
            <a:avLst/>
          </a:prstGeom>
        </p:spPr>
        <p:txBody>
          <a:bodyPr/>
          <a:lstStyle/>
          <a:p>
            <a:endParaRPr lang="en-US" dirty="0"/>
          </a:p>
        </p:txBody>
      </p:sp>
      <p:sp>
        <p:nvSpPr>
          <p:cNvPr id="6" name="Footer Placeholder 5"/>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7" name="Slide Number Placeholder 6"/>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Text Placeholder 2"/>
          <p:cNvSpPr>
            <a:spLocks noGrp="1"/>
          </p:cNvSpPr>
          <p:nvPr>
            <p:ph type="body" idx="1"/>
          </p:nvPr>
        </p:nvSpPr>
        <p:spPr>
          <a:xfrm>
            <a:off x="609521" y="1143794"/>
            <a:ext cx="10971372" cy="5000369"/>
          </a:xfrm>
          <a:prstGeom prst="rect">
            <a:avLst/>
          </a:prstGeom>
        </p:spPr>
        <p:txBody>
          <a:bodyPr vert="horz" lIns="121917" tIns="60958" rIns="121917" bIns="6095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矩形 23"/>
          <p:cNvSpPr/>
          <p:nvPr userDrawn="1"/>
        </p:nvSpPr>
        <p:spPr>
          <a:xfrm>
            <a:off x="0" y="332656"/>
            <a:ext cx="12198350" cy="432048"/>
          </a:xfrm>
          <a:prstGeom prst="rect">
            <a:avLst/>
          </a:prstGeom>
          <a:solidFill>
            <a:srgbClr val="3A4187"/>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lvl="0" algn="ctr"/>
            <a:endParaRPr lang="zh-CN" altLang="en-US"/>
          </a:p>
        </p:txBody>
      </p:sp>
      <p:sp>
        <p:nvSpPr>
          <p:cNvPr id="25" name="矩形 24"/>
          <p:cNvSpPr/>
          <p:nvPr userDrawn="1"/>
        </p:nvSpPr>
        <p:spPr>
          <a:xfrm>
            <a:off x="0" y="764704"/>
            <a:ext cx="12198350" cy="720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11280775" y="330107"/>
            <a:ext cx="485233" cy="48523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latin typeface="微软雅黑" pitchFamily="34" charset="-122"/>
              <a:ea typeface="微软雅黑" pitchFamily="34" charset="-122"/>
            </a:endParaRPr>
          </a:p>
        </p:txBody>
      </p:sp>
      <p:sp>
        <p:nvSpPr>
          <p:cNvPr id="27" name="TextBox 15"/>
          <p:cNvSpPr txBox="1"/>
          <p:nvPr userDrawn="1"/>
        </p:nvSpPr>
        <p:spPr>
          <a:xfrm>
            <a:off x="11283362" y="442092"/>
            <a:ext cx="483393" cy="246221"/>
          </a:xfrm>
          <a:prstGeom prst="rect">
            <a:avLst/>
          </a:prstGeom>
          <a:noFill/>
        </p:spPr>
        <p:txBody>
          <a:bodyPr wrap="square" lIns="0" tIns="0" rIns="0" bIns="0" rtlCol="0">
            <a:spAutoFit/>
          </a:bodyPr>
          <a:lstStyle/>
          <a:p>
            <a:pPr algn="ctr"/>
            <a:fld id="{2EEF1883-7A0E-4F66-9932-E581691AD397}" type="slidenum">
              <a:rPr lang="zh-CN" altLang="en-US" sz="16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r>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b="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 name="矩形 28"/>
          <p:cNvSpPr/>
          <p:nvPr userDrawn="1"/>
        </p:nvSpPr>
        <p:spPr>
          <a:xfrm>
            <a:off x="7927975" y="332656"/>
            <a:ext cx="2819400" cy="432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itchFamily="34" charset="-122"/>
                <a:ea typeface="微软雅黑" pitchFamily="34" charset="-122"/>
              </a:rPr>
              <a:t>第 </a:t>
            </a:r>
            <a:r>
              <a:rPr lang="en-US" altLang="zh-CN" sz="2000" b="1" dirty="0">
                <a:latin typeface="微软雅黑" pitchFamily="34" charset="-122"/>
                <a:ea typeface="微软雅黑" pitchFamily="34" charset="-122"/>
              </a:rPr>
              <a:t>5</a:t>
            </a:r>
            <a:r>
              <a:rPr lang="zh-CN" altLang="en-US" sz="2000" b="1" dirty="0">
                <a:latin typeface="微软雅黑" pitchFamily="34" charset="-122"/>
                <a:ea typeface="微软雅黑" pitchFamily="34" charset="-122"/>
              </a:rPr>
              <a:t>章   特殊关系</a:t>
            </a:r>
          </a:p>
        </p:txBody>
      </p:sp>
      <p:sp>
        <p:nvSpPr>
          <p:cNvPr id="20" name="Title Placeholder 1"/>
          <p:cNvSpPr>
            <a:spLocks noGrp="1"/>
          </p:cNvSpPr>
          <p:nvPr>
            <p:ph type="title"/>
          </p:nvPr>
        </p:nvSpPr>
        <p:spPr>
          <a:xfrm>
            <a:off x="772942" y="362834"/>
            <a:ext cx="5305686" cy="399960"/>
          </a:xfrm>
          <a:prstGeom prst="rect">
            <a:avLst/>
          </a:prstGeom>
        </p:spPr>
        <p:txBody>
          <a:bodyPr vert="horz" lIns="121917" tIns="60958" rIns="121917" bIns="60958" rtlCol="0" anchor="ctr">
            <a:noAutofit/>
          </a:bodyPr>
          <a:lstStyle/>
          <a:p>
            <a:r>
              <a:rPr lang="en-US" dirty="0"/>
              <a:t>Click to edit Master title style</a:t>
            </a:r>
          </a:p>
        </p:txBody>
      </p:sp>
      <p:sp>
        <p:nvSpPr>
          <p:cNvPr id="40" name="等腰三角形 39">
            <a:hlinkClick r:id="" action="ppaction://hlinkshowjump?jump=previousslide"/>
          </p:cNvPr>
          <p:cNvSpPr/>
          <p:nvPr userDrawn="1"/>
        </p:nvSpPr>
        <p:spPr>
          <a:xfrm rot="5400000" flipH="1">
            <a:off x="38541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41" name="等腰三角形 40">
            <a:hlinkClick r:id="" action="ppaction://hlinkshowjump?jump=previousslide"/>
          </p:cNvPr>
          <p:cNvSpPr/>
          <p:nvPr userDrawn="1"/>
        </p:nvSpPr>
        <p:spPr>
          <a:xfrm rot="5400000" flipH="1">
            <a:off x="52511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42" name="等腰三角形 41">
            <a:hlinkClick r:id="" action="ppaction://hlinkshowjump?jump=previousslide"/>
          </p:cNvPr>
          <p:cNvSpPr/>
          <p:nvPr userDrawn="1"/>
        </p:nvSpPr>
        <p:spPr>
          <a:xfrm rot="5400000" flipH="1">
            <a:off x="65846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1" r:id="rId12"/>
    <p:sldLayoutId id="2147483664" r:id="rId13"/>
    <p:sldLayoutId id="2147483665" r:id="rId14"/>
  </p:sldLayoutIdLst>
  <p:hf sldNum="0" hdr="0" ftr="0" dt="0"/>
  <p:txStyles>
    <p:titleStyle>
      <a:lvl1pPr algn="l" defTabSz="1219627" rtl="0" eaLnBrk="1" latinLnBrk="0" hangingPunct="1">
        <a:spcBef>
          <a:spcPct val="0"/>
        </a:spcBef>
        <a:buNone/>
        <a:defRPr sz="2200" b="1" kern="1200">
          <a:solidFill>
            <a:schemeClr val="bg1"/>
          </a:solidFill>
          <a:latin typeface="+mn-ea"/>
          <a:ea typeface="+mn-ea"/>
          <a:cs typeface="+mj-cs"/>
        </a:defRPr>
      </a:lvl1pPr>
    </p:titleStyle>
    <p:body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627" rtl="0" eaLnBrk="1" latinLnBrk="0" hangingPunct="1">
        <a:defRPr sz="2400" kern="1200">
          <a:solidFill>
            <a:schemeClr val="tx1"/>
          </a:solidFill>
          <a:latin typeface="+mn-lt"/>
          <a:ea typeface="+mn-ea"/>
          <a:cs typeface="+mn-cs"/>
        </a:defRPr>
      </a:lvl1pPr>
      <a:lvl2pPr marL="609813" algn="l" defTabSz="1219627" rtl="0" eaLnBrk="1" latinLnBrk="0" hangingPunct="1">
        <a:defRPr sz="2400" kern="1200">
          <a:solidFill>
            <a:schemeClr val="tx1"/>
          </a:solidFill>
          <a:latin typeface="+mn-lt"/>
          <a:ea typeface="+mn-ea"/>
          <a:cs typeface="+mn-cs"/>
        </a:defRPr>
      </a:lvl2pPr>
      <a:lvl3pPr marL="1219627" algn="l" defTabSz="1219627" rtl="0" eaLnBrk="1" latinLnBrk="0" hangingPunct="1">
        <a:defRPr sz="2400" kern="1200">
          <a:solidFill>
            <a:schemeClr val="tx1"/>
          </a:solidFill>
          <a:latin typeface="+mn-lt"/>
          <a:ea typeface="+mn-ea"/>
          <a:cs typeface="+mn-cs"/>
        </a:defRPr>
      </a:lvl3pPr>
      <a:lvl4pPr marL="1829440" algn="l" defTabSz="1219627" rtl="0" eaLnBrk="1" latinLnBrk="0" hangingPunct="1">
        <a:defRPr sz="2400" kern="1200">
          <a:solidFill>
            <a:schemeClr val="tx1"/>
          </a:solidFill>
          <a:latin typeface="+mn-lt"/>
          <a:ea typeface="+mn-ea"/>
          <a:cs typeface="+mn-cs"/>
        </a:defRPr>
      </a:lvl4pPr>
      <a:lvl5pPr marL="2439253" algn="l" defTabSz="1219627" rtl="0" eaLnBrk="1" latinLnBrk="0" hangingPunct="1">
        <a:defRPr sz="2400" kern="1200">
          <a:solidFill>
            <a:schemeClr val="tx1"/>
          </a:solidFill>
          <a:latin typeface="+mn-lt"/>
          <a:ea typeface="+mn-ea"/>
          <a:cs typeface="+mn-cs"/>
        </a:defRPr>
      </a:lvl5pPr>
      <a:lvl6pPr marL="3049067" algn="l" defTabSz="1219627" rtl="0" eaLnBrk="1" latinLnBrk="0" hangingPunct="1">
        <a:defRPr sz="2400" kern="1200">
          <a:solidFill>
            <a:schemeClr val="tx1"/>
          </a:solidFill>
          <a:latin typeface="+mn-lt"/>
          <a:ea typeface="+mn-ea"/>
          <a:cs typeface="+mn-cs"/>
        </a:defRPr>
      </a:lvl6pPr>
      <a:lvl7pPr marL="3658880" algn="l" defTabSz="1219627" rtl="0" eaLnBrk="1" latinLnBrk="0" hangingPunct="1">
        <a:defRPr sz="2400" kern="1200">
          <a:solidFill>
            <a:schemeClr val="tx1"/>
          </a:solidFill>
          <a:latin typeface="+mn-lt"/>
          <a:ea typeface="+mn-ea"/>
          <a:cs typeface="+mn-cs"/>
        </a:defRPr>
      </a:lvl7pPr>
      <a:lvl8pPr marL="4268694" algn="l" defTabSz="1219627" rtl="0" eaLnBrk="1" latinLnBrk="0" hangingPunct="1">
        <a:defRPr sz="2400" kern="1200">
          <a:solidFill>
            <a:schemeClr val="tx1"/>
          </a:solidFill>
          <a:latin typeface="+mn-lt"/>
          <a:ea typeface="+mn-ea"/>
          <a:cs typeface="+mn-cs"/>
        </a:defRPr>
      </a:lvl8pPr>
      <a:lvl9pPr marL="4878507" algn="l" defTabSz="121962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10.png"/><Relationship Id="rId5" Type="http://schemas.openxmlformats.org/officeDocument/2006/relationships/image" Target="../media/image64.emf"/><Relationship Id="rId4" Type="http://schemas.openxmlformats.org/officeDocument/2006/relationships/oleObject" Target="../embeddings/oleObject8.bin"/></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66.wmf"/><Relationship Id="rId5" Type="http://schemas.openxmlformats.org/officeDocument/2006/relationships/oleObject" Target="../embeddings/oleObject10.bin"/><Relationship Id="rId4" Type="http://schemas.openxmlformats.org/officeDocument/2006/relationships/image" Target="../media/image65.w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8.wmf"/><Relationship Id="rId5" Type="http://schemas.openxmlformats.org/officeDocument/2006/relationships/oleObject" Target="../embeddings/oleObject12.bin"/><Relationship Id="rId4" Type="http://schemas.openxmlformats.org/officeDocument/2006/relationships/image" Target="../media/image67.w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70.wmf"/><Relationship Id="rId5" Type="http://schemas.openxmlformats.org/officeDocument/2006/relationships/oleObject" Target="../embeddings/oleObject14.bin"/><Relationship Id="rId4" Type="http://schemas.openxmlformats.org/officeDocument/2006/relationships/image" Target="../media/image69.wmf"/></Relationships>
</file>

<file path=ppt/slides/_rels/slide10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oleObject" Target="../embeddings/oleObject16.bin"/><Relationship Id="rId4" Type="http://schemas.openxmlformats.org/officeDocument/2006/relationships/image" Target="../media/image71.w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72.emf"/></Relationships>
</file>

<file path=ppt/slides/_rels/slide121.xml.rels><?xml version="1.0" encoding="UTF-8" standalone="yes"?>
<Relationships xmlns="http://schemas.openxmlformats.org/package/2006/relationships"><Relationship Id="rId8" Type="http://schemas.openxmlformats.org/officeDocument/2006/relationships/image" Target="../media/image75.wmf"/><Relationship Id="rId13" Type="http://schemas.openxmlformats.org/officeDocument/2006/relationships/oleObject" Target="../embeddings/oleObject23.bin"/><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77.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74.w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76.wmf"/><Relationship Id="rId4" Type="http://schemas.openxmlformats.org/officeDocument/2006/relationships/image" Target="../media/image73.wmf"/><Relationship Id="rId9" Type="http://schemas.openxmlformats.org/officeDocument/2006/relationships/oleObject" Target="../embeddings/oleObject21.bin"/><Relationship Id="rId14" Type="http://schemas.openxmlformats.org/officeDocument/2006/relationships/image" Target="../media/image78.wmf"/></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81.wmf"/><Relationship Id="rId4" Type="http://schemas.openxmlformats.org/officeDocument/2006/relationships/oleObject" Target="../embeddings/oleObject24.bin"/></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83.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85.wmf"/><Relationship Id="rId5" Type="http://schemas.openxmlformats.org/officeDocument/2006/relationships/oleObject" Target="../embeddings/oleObject27.bin"/><Relationship Id="rId4" Type="http://schemas.openxmlformats.org/officeDocument/2006/relationships/image" Target="../media/image84.e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png"/><Relationship Id="rId4" Type="http://schemas.openxmlformats.org/officeDocument/2006/relationships/image" Target="../media/image6.w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8" Type="http://schemas.openxmlformats.org/officeDocument/2006/relationships/image" Target="../media/image88.wmf"/><Relationship Id="rId13" Type="http://schemas.openxmlformats.org/officeDocument/2006/relationships/oleObject" Target="../embeddings/oleObject33.bin"/><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image" Target="../media/image90.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87.w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89.wmf"/><Relationship Id="rId4" Type="http://schemas.openxmlformats.org/officeDocument/2006/relationships/image" Target="../media/image86.wmf"/><Relationship Id="rId9" Type="http://schemas.openxmlformats.org/officeDocument/2006/relationships/oleObject" Target="../embeddings/oleObject31.bin"/><Relationship Id="rId14" Type="http://schemas.openxmlformats.org/officeDocument/2006/relationships/image" Target="../media/image91.w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0.png"/><Relationship Id="rId5" Type="http://schemas.openxmlformats.org/officeDocument/2006/relationships/image" Target="../media/image9.wmf"/><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4.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2.emf"/><Relationship Id="rId5" Type="http://schemas.openxmlformats.org/officeDocument/2006/relationships/oleObject" Target="../embeddings/oleObject6.bin"/><Relationship Id="rId4" Type="http://schemas.openxmlformats.org/officeDocument/2006/relationships/image" Target="../media/image61.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6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56" y="-76200"/>
            <a:ext cx="12198350" cy="6859588"/>
          </a:xfrm>
          <a:prstGeom prst="rect">
            <a:avLst/>
          </a:prstGeom>
        </p:spPr>
      </p:pic>
      <p:sp>
        <p:nvSpPr>
          <p:cNvPr id="17" name="TextBox 16"/>
          <p:cNvSpPr txBox="1"/>
          <p:nvPr/>
        </p:nvSpPr>
        <p:spPr>
          <a:xfrm>
            <a:off x="3901096" y="2310557"/>
            <a:ext cx="4560279" cy="492485"/>
          </a:xfrm>
          <a:prstGeom prst="rect">
            <a:avLst/>
          </a:prstGeom>
          <a:noFill/>
        </p:spPr>
        <p:txBody>
          <a:bodyPr wrap="square" lIns="121963" tIns="60981" rIns="121963" bIns="60981" rtlCol="0">
            <a:spAutoFit/>
          </a:bodyPr>
          <a:lstStyle/>
          <a:p>
            <a:r>
              <a:rPr lang="en-US" altLang="zh-CN" dirty="0">
                <a:solidFill>
                  <a:schemeClr val="bg1"/>
                </a:solidFill>
                <a:latin typeface="+mn-ea"/>
              </a:rPr>
              <a:t>《</a:t>
            </a:r>
            <a:r>
              <a:rPr lang="zh-CN" altLang="en-US" dirty="0">
                <a:solidFill>
                  <a:schemeClr val="bg1"/>
                </a:solidFill>
                <a:latin typeface="+mn-ea"/>
              </a:rPr>
              <a:t>离散数学</a:t>
            </a:r>
            <a:r>
              <a:rPr lang="en-US" altLang="zh-CN" dirty="0">
                <a:solidFill>
                  <a:schemeClr val="bg1"/>
                </a:solidFill>
                <a:latin typeface="+mn-ea"/>
              </a:rPr>
              <a:t>》</a:t>
            </a:r>
            <a:endParaRPr lang="zh-CN" altLang="en-US" dirty="0">
              <a:solidFill>
                <a:schemeClr val="bg1"/>
              </a:solidFill>
              <a:latin typeface="+mn-ea"/>
            </a:endParaRPr>
          </a:p>
        </p:txBody>
      </p:sp>
      <p:sp>
        <p:nvSpPr>
          <p:cNvPr id="18" name="TextBox 17"/>
          <p:cNvSpPr txBox="1"/>
          <p:nvPr/>
        </p:nvSpPr>
        <p:spPr>
          <a:xfrm>
            <a:off x="4117975" y="1116654"/>
            <a:ext cx="2076056" cy="861817"/>
          </a:xfrm>
          <a:prstGeom prst="rect">
            <a:avLst/>
          </a:prstGeom>
          <a:solidFill>
            <a:srgbClr val="28A7E1"/>
          </a:solidFill>
        </p:spPr>
        <p:txBody>
          <a:bodyPr wrap="square" lIns="121963" tIns="60981" rIns="121963" bIns="60981" rtlCol="0">
            <a:spAutoFit/>
          </a:bodyPr>
          <a:lstStyle/>
          <a:p>
            <a:r>
              <a:rPr lang="zh-CN" altLang="en-US" sz="4800" dirty="0">
                <a:solidFill>
                  <a:schemeClr val="bg1"/>
                </a:solidFill>
                <a:latin typeface="+mn-ea"/>
              </a:rPr>
              <a:t>第</a:t>
            </a:r>
            <a:r>
              <a:rPr lang="en-US" altLang="zh-CN" sz="4800" dirty="0">
                <a:solidFill>
                  <a:schemeClr val="bg1"/>
                </a:solidFill>
                <a:latin typeface="+mn-ea"/>
              </a:rPr>
              <a:t>5</a:t>
            </a:r>
            <a:r>
              <a:rPr lang="zh-CN" altLang="en-US" sz="4800" dirty="0">
                <a:solidFill>
                  <a:schemeClr val="bg1"/>
                </a:solidFill>
                <a:latin typeface="+mn-ea"/>
              </a:rPr>
              <a:t>章 </a:t>
            </a:r>
          </a:p>
        </p:txBody>
      </p:sp>
      <p:sp>
        <p:nvSpPr>
          <p:cNvPr id="19" name="TextBox 18"/>
          <p:cNvSpPr txBox="1"/>
          <p:nvPr/>
        </p:nvSpPr>
        <p:spPr>
          <a:xfrm>
            <a:off x="6254537" y="1368889"/>
            <a:ext cx="1946669" cy="615596"/>
          </a:xfrm>
          <a:prstGeom prst="rect">
            <a:avLst/>
          </a:prstGeom>
          <a:noFill/>
        </p:spPr>
        <p:txBody>
          <a:bodyPr wrap="square" lIns="121963" tIns="60981" rIns="121963" bIns="60981" rtlCol="0">
            <a:spAutoFit/>
          </a:bodyPr>
          <a:lstStyle/>
          <a:p>
            <a:r>
              <a:rPr lang="zh-CN" altLang="en-US" sz="3200" dirty="0">
                <a:solidFill>
                  <a:schemeClr val="bg1"/>
                </a:solidFill>
                <a:latin typeface="+mn-ea"/>
              </a:rPr>
              <a:t>特殊关系</a:t>
            </a:r>
          </a:p>
        </p:txBody>
      </p:sp>
      <p:sp>
        <p:nvSpPr>
          <p:cNvPr id="20" name="TextBox 19"/>
          <p:cNvSpPr txBox="1"/>
          <p:nvPr/>
        </p:nvSpPr>
        <p:spPr>
          <a:xfrm>
            <a:off x="4521135" y="3519164"/>
            <a:ext cx="3548170" cy="492557"/>
          </a:xfrm>
          <a:prstGeom prst="rect">
            <a:avLst/>
          </a:prstGeom>
          <a:noFill/>
        </p:spPr>
        <p:txBody>
          <a:bodyPr wrap="square" lIns="121963" tIns="60981" rIns="121963" bIns="60981" rtlCol="0">
            <a:spAutoFit/>
          </a:bodyPr>
          <a:lstStyle/>
          <a:p>
            <a:r>
              <a:rPr lang="zh-CN" altLang="en-US" dirty="0">
                <a:solidFill>
                  <a:srgbClr val="00B0F0"/>
                </a:solidFill>
                <a:latin typeface="+mn-ea"/>
              </a:rPr>
              <a:t>人民邮电出版社</a:t>
            </a:r>
          </a:p>
        </p:txBody>
      </p:sp>
      <p:sp>
        <p:nvSpPr>
          <p:cNvPr id="22" name="矩形 21"/>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26" name="矩形 25"/>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0" name="TextBox 9"/>
          <p:cNvSpPr txBox="1"/>
          <p:nvPr/>
        </p:nvSpPr>
        <p:spPr>
          <a:xfrm>
            <a:off x="5794375" y="2861109"/>
            <a:ext cx="3200400" cy="492485"/>
          </a:xfrm>
          <a:prstGeom prst="rect">
            <a:avLst/>
          </a:prstGeom>
          <a:noFill/>
        </p:spPr>
        <p:txBody>
          <a:bodyPr wrap="square" lIns="121963" tIns="60981" rIns="121963" bIns="60981" rtlCol="0">
            <a:spAutoFit/>
          </a:bodyPr>
          <a:lstStyle/>
          <a:p>
            <a:r>
              <a:rPr lang="en-US" altLang="zh-CN">
                <a:solidFill>
                  <a:schemeClr val="bg1"/>
                </a:solidFill>
                <a:latin typeface="+mn-ea"/>
              </a:rPr>
              <a:t> </a:t>
            </a:r>
            <a:r>
              <a:rPr lang="en-US" altLang="zh-CN" sz="1800">
                <a:solidFill>
                  <a:schemeClr val="bg1">
                    <a:lumMod val="85000"/>
                  </a:schemeClr>
                </a:solidFill>
                <a:latin typeface="+mn-ea"/>
              </a:rPr>
              <a:t>Discrete Mathematics</a:t>
            </a:r>
            <a:endParaRPr lang="zh-CN" altLang="en-US" sz="1800" dirty="0">
              <a:solidFill>
                <a:schemeClr val="bg1">
                  <a:lumMod val="85000"/>
                </a:schemeClr>
              </a:solidFill>
              <a:latin typeface="+mn-ea"/>
            </a:endParaRPr>
          </a:p>
        </p:txBody>
      </p:sp>
      <p:sp>
        <p:nvSpPr>
          <p:cNvPr id="11" name="TextBox 10"/>
          <p:cNvSpPr txBox="1"/>
          <p:nvPr/>
        </p:nvSpPr>
        <p:spPr>
          <a:xfrm>
            <a:off x="2060575" y="2884848"/>
            <a:ext cx="3885061" cy="461707"/>
          </a:xfrm>
          <a:prstGeom prst="rect">
            <a:avLst/>
          </a:prstGeom>
          <a:noFill/>
        </p:spPr>
        <p:txBody>
          <a:bodyPr wrap="square" lIns="121963" tIns="60981" rIns="121963" bIns="60981" rtlCol="0">
            <a:spAutoFit/>
          </a:bodyPr>
          <a:lstStyle/>
          <a:p>
            <a:r>
              <a:rPr lang="zh-CN" altLang="en-US" sz="2200" dirty="0">
                <a:solidFill>
                  <a:schemeClr val="bg1">
                    <a:lumMod val="85000"/>
                  </a:schemeClr>
                </a:solidFill>
                <a:latin typeface="+mn-ea"/>
              </a:rPr>
              <a:t>王</a:t>
            </a:r>
            <a:r>
              <a:rPr lang="zh-CN" altLang="en-US" sz="2200">
                <a:solidFill>
                  <a:schemeClr val="bg1">
                    <a:lumMod val="85000"/>
                  </a:schemeClr>
                </a:solidFill>
                <a:latin typeface="+mn-ea"/>
              </a:rPr>
              <a:t>庆先 顾小丰 王丽杰  编著</a:t>
            </a:r>
            <a:endParaRPr lang="zh-CN" altLang="en-US" sz="2200" dirty="0">
              <a:solidFill>
                <a:schemeClr val="bg1">
                  <a:lumMod val="85000"/>
                </a:schemeClr>
              </a:solidFill>
              <a:latin typeface="+mn-ea"/>
            </a:endParaRPr>
          </a:p>
        </p:txBody>
      </p:sp>
      <p:sp>
        <p:nvSpPr>
          <p:cNvPr id="2" name="矩形 1"/>
          <p:cNvSpPr/>
          <p:nvPr/>
        </p:nvSpPr>
        <p:spPr>
          <a:xfrm>
            <a:off x="5748656" y="2975515"/>
            <a:ext cx="45719" cy="3217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36742"/>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p:cNvSpPr/>
          <p:nvPr/>
        </p:nvSpPr>
        <p:spPr>
          <a:xfrm>
            <a:off x="5337175" y="2581251"/>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
          <p:cNvSpPr txBox="1"/>
          <p:nvPr/>
        </p:nvSpPr>
        <p:spPr>
          <a:xfrm>
            <a:off x="6593209" y="2157134"/>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历史人物</a:t>
            </a:r>
          </a:p>
        </p:txBody>
      </p:sp>
      <p:sp>
        <p:nvSpPr>
          <p:cNvPr id="47" name="TextBox 1"/>
          <p:cNvSpPr txBox="1"/>
          <p:nvPr/>
        </p:nvSpPr>
        <p:spPr>
          <a:xfrm>
            <a:off x="6593209" y="2705949"/>
            <a:ext cx="1231106" cy="369353"/>
          </a:xfrm>
          <a:prstGeom prst="rect">
            <a:avLst/>
          </a:prstGeom>
          <a:noFill/>
        </p:spPr>
        <p:txBody>
          <a:bodyPr wrap="none" lIns="0" tIns="0" rIns="0" bIns="60981" rtlCol="0">
            <a:spAutoFit/>
          </a:bodyPr>
          <a:lstStyle/>
          <a:p>
            <a:pPr>
              <a:lnSpc>
                <a:spcPts val="2401"/>
              </a:lnSpc>
            </a:pPr>
            <a:r>
              <a:rPr lang="zh-CN" altLang="en-US" b="1" dirty="0">
                <a:solidFill>
                  <a:schemeClr val="bg1"/>
                </a:solidFill>
                <a:latin typeface="Microsoft YaHei UI" pitchFamily="18" charset="0"/>
                <a:cs typeface="Microsoft YaHei UI" pitchFamily="18" charset="0"/>
              </a:rPr>
              <a:t>相容关系</a:t>
            </a:r>
          </a:p>
        </p:txBody>
      </p:sp>
      <p:sp>
        <p:nvSpPr>
          <p:cNvPr id="48" name="TextBox 1"/>
          <p:cNvSpPr txBox="1"/>
          <p:nvPr/>
        </p:nvSpPr>
        <p:spPr>
          <a:xfrm>
            <a:off x="6593209" y="3339441"/>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等价关系</a:t>
            </a:r>
          </a:p>
        </p:txBody>
      </p:sp>
      <p:sp>
        <p:nvSpPr>
          <p:cNvPr id="51" name="Freeform 3"/>
          <p:cNvSpPr/>
          <p:nvPr/>
        </p:nvSpPr>
        <p:spPr>
          <a:xfrm>
            <a:off x="6274895" y="1139593"/>
            <a:ext cx="45719" cy="4881001"/>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7" name="Freeform 3"/>
          <p:cNvSpPr/>
          <p:nvPr/>
        </p:nvSpPr>
        <p:spPr>
          <a:xfrm>
            <a:off x="6212209" y="220793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3" name="Freeform 3"/>
          <p:cNvSpPr/>
          <p:nvPr/>
        </p:nvSpPr>
        <p:spPr>
          <a:xfrm>
            <a:off x="6212209" y="279893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solidFill>
                <a:schemeClr val="bg1"/>
              </a:solidFill>
            </a:endParaRPr>
          </a:p>
        </p:txBody>
      </p:sp>
      <p:sp>
        <p:nvSpPr>
          <p:cNvPr id="54" name="Freeform 3"/>
          <p:cNvSpPr/>
          <p:nvPr/>
        </p:nvSpPr>
        <p:spPr>
          <a:xfrm>
            <a:off x="6212209" y="338056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a:lnSpc>
                <a:spcPts val="6936"/>
              </a:lnSpc>
            </a:pPr>
            <a:r>
              <a:rPr lang="zh-CN" altLang="en-US" sz="3600" b="1" dirty="0">
                <a:solidFill>
                  <a:srgbClr val="4197DF"/>
                </a:solidFill>
                <a:latin typeface="Microsoft YaHei UI" pitchFamily="18" charset="0"/>
                <a:cs typeface="Microsoft YaHei UI" pitchFamily="18" charset="0"/>
              </a:rPr>
              <a:t>内容导航</a:t>
            </a:r>
            <a:endParaRPr lang="en-US" altLang="zh-CN" sz="3600" b="1" dirty="0">
              <a:solidFill>
                <a:srgbClr val="4197DF"/>
              </a:solidFill>
              <a:latin typeface="Microsoft YaHei UI" pitchFamily="18" charset="0"/>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1"/>
              </a:lnSpc>
            </a:pPr>
            <a:r>
              <a:rPr lang="en-US" altLang="zh-CN" sz="1900" b="1" dirty="0">
                <a:solidFill>
                  <a:srgbClr val="4197DF"/>
                </a:solidFill>
                <a:latin typeface="Times New Roman" pitchFamily="18" charset="0"/>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1"/>
          <p:cNvSpPr txBox="1"/>
          <p:nvPr/>
        </p:nvSpPr>
        <p:spPr>
          <a:xfrm>
            <a:off x="6593209" y="3980037"/>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次序关系</a:t>
            </a:r>
          </a:p>
        </p:txBody>
      </p:sp>
      <p:sp>
        <p:nvSpPr>
          <p:cNvPr id="39" name="TextBox 1"/>
          <p:cNvSpPr txBox="1"/>
          <p:nvPr/>
        </p:nvSpPr>
        <p:spPr>
          <a:xfrm>
            <a:off x="6580509" y="4564237"/>
            <a:ext cx="615553"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函数</a:t>
            </a:r>
          </a:p>
        </p:txBody>
      </p:sp>
      <p:sp>
        <p:nvSpPr>
          <p:cNvPr id="40" name="Freeform 3"/>
          <p:cNvSpPr/>
          <p:nvPr/>
        </p:nvSpPr>
        <p:spPr>
          <a:xfrm>
            <a:off x="6212209" y="402482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1" name="Freeform 3"/>
          <p:cNvSpPr/>
          <p:nvPr/>
        </p:nvSpPr>
        <p:spPr>
          <a:xfrm>
            <a:off x="6212209" y="4607383"/>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2" name="TextBox 1"/>
          <p:cNvSpPr txBox="1"/>
          <p:nvPr/>
        </p:nvSpPr>
        <p:spPr>
          <a:xfrm>
            <a:off x="5627742" y="2760837"/>
            <a:ext cx="551433" cy="369353"/>
          </a:xfrm>
          <a:prstGeom prst="rect">
            <a:avLst/>
          </a:prstGeom>
          <a:noFill/>
        </p:spPr>
        <p:txBody>
          <a:bodyPr wrap="none" lIns="0" tIns="0" rIns="0" bIns="60981" rtlCol="0">
            <a:spAutoFit/>
          </a:bodyPr>
          <a:lstStyle/>
          <a:p>
            <a:pPr>
              <a:lnSpc>
                <a:spcPts val="2401"/>
              </a:lnSpc>
            </a:pPr>
            <a:r>
              <a:rPr lang="en-US" altLang="zh-CN" b="1" dirty="0">
                <a:solidFill>
                  <a:schemeClr val="bg1"/>
                </a:solidFill>
                <a:latin typeface="+mj-lt"/>
                <a:cs typeface="Microsoft YaHei UI" pitchFamily="18" charset="0"/>
              </a:rPr>
              <a:t> </a:t>
            </a:r>
            <a:r>
              <a:rPr lang="en-US" altLang="zh-CN" b="1" dirty="0">
                <a:solidFill>
                  <a:schemeClr val="bg1"/>
                </a:solidFill>
                <a:latin typeface="Microsoft YaHei UI" pitchFamily="18" charset="0"/>
                <a:cs typeface="Microsoft YaHei UI" pitchFamily="18" charset="0"/>
              </a:rPr>
              <a:t>5.1</a:t>
            </a:r>
          </a:p>
        </p:txBody>
      </p:sp>
      <p:sp>
        <p:nvSpPr>
          <p:cNvPr id="43" name="TextBox 1"/>
          <p:cNvSpPr txBox="1"/>
          <p:nvPr/>
        </p:nvSpPr>
        <p:spPr>
          <a:xfrm>
            <a:off x="5627742" y="3319637"/>
            <a:ext cx="512961"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5.2</a:t>
            </a:r>
            <a:endParaRPr lang="en-US" altLang="zh-CN" b="1" dirty="0">
              <a:latin typeface="Microsoft YaHei UI" pitchFamily="18" charset="0"/>
              <a:cs typeface="Microsoft YaHei UI" pitchFamily="18" charset="0"/>
            </a:endParaRPr>
          </a:p>
        </p:txBody>
      </p:sp>
      <p:sp>
        <p:nvSpPr>
          <p:cNvPr id="44" name="TextBox 1"/>
          <p:cNvSpPr txBox="1"/>
          <p:nvPr/>
        </p:nvSpPr>
        <p:spPr>
          <a:xfrm>
            <a:off x="5627742" y="3974021"/>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5.3</a:t>
            </a:r>
          </a:p>
        </p:txBody>
      </p:sp>
      <p:sp>
        <p:nvSpPr>
          <p:cNvPr id="45" name="TextBox 1"/>
          <p:cNvSpPr txBox="1"/>
          <p:nvPr/>
        </p:nvSpPr>
        <p:spPr>
          <a:xfrm>
            <a:off x="5627742" y="4577605"/>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5.4</a:t>
            </a:r>
          </a:p>
        </p:txBody>
      </p:sp>
      <p:sp>
        <p:nvSpPr>
          <p:cNvPr id="77" name="等腰三角形 76"/>
          <p:cNvSpPr/>
          <p:nvPr/>
        </p:nvSpPr>
        <p:spPr>
          <a:xfrm>
            <a:off x="5770064" y="1474713"/>
            <a:ext cx="304800" cy="2670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nvSpPr>
        <p:spPr>
          <a:xfrm>
            <a:off x="5749341" y="2139071"/>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0" name="TextBox 1"/>
          <p:cNvSpPr txBox="1"/>
          <p:nvPr/>
        </p:nvSpPr>
        <p:spPr>
          <a:xfrm>
            <a:off x="6598153" y="5140151"/>
            <a:ext cx="215443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特殊关系的应用</a:t>
            </a:r>
          </a:p>
        </p:txBody>
      </p:sp>
      <p:sp>
        <p:nvSpPr>
          <p:cNvPr id="81" name="Freeform 3"/>
          <p:cNvSpPr/>
          <p:nvPr/>
        </p:nvSpPr>
        <p:spPr>
          <a:xfrm>
            <a:off x="6212209" y="518329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82" name="TextBox 1"/>
          <p:cNvSpPr txBox="1"/>
          <p:nvPr/>
        </p:nvSpPr>
        <p:spPr>
          <a:xfrm>
            <a:off x="5645386" y="5153519"/>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5.5</a:t>
            </a:r>
          </a:p>
        </p:txBody>
      </p:sp>
      <p:sp>
        <p:nvSpPr>
          <p:cNvPr id="49" name="Freeform 3">
            <a:extLst>
              <a:ext uri="{FF2B5EF4-FFF2-40B4-BE49-F238E27FC236}">
                <a16:creationId xmlns:a16="http://schemas.microsoft.com/office/drawing/2014/main" id="{3C54E87D-6CAE-485E-AAA4-0C102D0BF66D}"/>
              </a:ext>
            </a:extLst>
          </p:cNvPr>
          <p:cNvSpPr/>
          <p:nvPr/>
        </p:nvSpPr>
        <p:spPr>
          <a:xfrm>
            <a:off x="6212209" y="575921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0" name="TextBox 1">
            <a:extLst>
              <a:ext uri="{FF2B5EF4-FFF2-40B4-BE49-F238E27FC236}">
                <a16:creationId xmlns:a16="http://schemas.microsoft.com/office/drawing/2014/main" id="{6574AE27-BFA3-495A-B514-7C2A6BEDB1B0}"/>
              </a:ext>
            </a:extLst>
          </p:cNvPr>
          <p:cNvSpPr txBox="1"/>
          <p:nvPr/>
        </p:nvSpPr>
        <p:spPr>
          <a:xfrm>
            <a:off x="6598153" y="5712178"/>
            <a:ext cx="615553"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作业</a:t>
            </a:r>
          </a:p>
        </p:txBody>
      </p:sp>
      <p:sp>
        <p:nvSpPr>
          <p:cNvPr id="56" name="TextBox 1">
            <a:extLst>
              <a:ext uri="{FF2B5EF4-FFF2-40B4-BE49-F238E27FC236}">
                <a16:creationId xmlns:a16="http://schemas.microsoft.com/office/drawing/2014/main" id="{CC4EB79E-6CF5-4540-8F8D-A5344F7296C1}"/>
              </a:ext>
            </a:extLst>
          </p:cNvPr>
          <p:cNvSpPr txBox="1"/>
          <p:nvPr/>
        </p:nvSpPr>
        <p:spPr>
          <a:xfrm>
            <a:off x="5645386" y="5725546"/>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5.6</a:t>
            </a:r>
          </a:p>
        </p:txBody>
      </p:sp>
      <p:sp>
        <p:nvSpPr>
          <p:cNvPr id="55" name="TextBox 1">
            <a:extLst>
              <a:ext uri="{FF2B5EF4-FFF2-40B4-BE49-F238E27FC236}">
                <a16:creationId xmlns:a16="http://schemas.microsoft.com/office/drawing/2014/main" id="{9FBF5606-0CB8-429A-8739-E127993FBE59}"/>
              </a:ext>
            </a:extLst>
          </p:cNvPr>
          <p:cNvSpPr txBox="1"/>
          <p:nvPr/>
        </p:nvSpPr>
        <p:spPr>
          <a:xfrm>
            <a:off x="6575131" y="1663765"/>
            <a:ext cx="2769989"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本章导读及学习要求</a:t>
            </a:r>
          </a:p>
        </p:txBody>
      </p:sp>
      <p:sp>
        <p:nvSpPr>
          <p:cNvPr id="58" name="Freeform 3">
            <a:extLst>
              <a:ext uri="{FF2B5EF4-FFF2-40B4-BE49-F238E27FC236}">
                <a16:creationId xmlns:a16="http://schemas.microsoft.com/office/drawing/2014/main" id="{388BF26A-DD18-4586-B62F-39EC845CA9BB}"/>
              </a:ext>
            </a:extLst>
          </p:cNvPr>
          <p:cNvSpPr/>
          <p:nvPr/>
        </p:nvSpPr>
        <p:spPr>
          <a:xfrm>
            <a:off x="6225127" y="170481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60" name="等腰三角形 59">
            <a:extLst>
              <a:ext uri="{FF2B5EF4-FFF2-40B4-BE49-F238E27FC236}">
                <a16:creationId xmlns:a16="http://schemas.microsoft.com/office/drawing/2014/main" id="{FDE631E7-3481-4807-BB80-F94C3F0F7703}"/>
              </a:ext>
            </a:extLst>
          </p:cNvPr>
          <p:cNvSpPr/>
          <p:nvPr/>
        </p:nvSpPr>
        <p:spPr>
          <a:xfrm>
            <a:off x="5751986" y="1627113"/>
            <a:ext cx="304800" cy="267093"/>
          </a:xfrm>
          <a:prstGeom prst="triangle">
            <a:avLst/>
          </a:prstGeom>
          <a:solidFill>
            <a:srgbClr val="FDB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51006968"/>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89954" name="Rectangle 2">
            <a:extLst>
              <a:ext uri="{FF2B5EF4-FFF2-40B4-BE49-F238E27FC236}">
                <a16:creationId xmlns:a16="http://schemas.microsoft.com/office/drawing/2014/main" id="{EC4C80FC-B434-4061-8FC5-400E63050733}"/>
              </a:ext>
            </a:extLst>
          </p:cNvPr>
          <p:cNvSpPr>
            <a:spLocks noGrp="1" noChangeArrowheads="1"/>
          </p:cNvSpPr>
          <p:nvPr>
            <p:ph type="body" idx="1"/>
          </p:nvPr>
        </p:nvSpPr>
        <p:spPr>
          <a:xfrm>
            <a:off x="384175" y="1023274"/>
            <a:ext cx="11353800" cy="1950802"/>
          </a:xfrm>
        </p:spPr>
        <p:txBody>
          <a:bodyPr/>
          <a:lstStyle/>
          <a:p>
            <a:pPr marL="0" indent="0">
              <a:lnSpc>
                <a:spcPct val="150000"/>
              </a:lnSpc>
              <a:buNone/>
            </a:pPr>
            <a:r>
              <a:rPr lang="zh-CN" altLang="en-US" dirty="0">
                <a:solidFill>
                  <a:srgbClr val="C00000"/>
                </a:solidFill>
              </a:rPr>
              <a:t>例</a:t>
            </a:r>
            <a:r>
              <a:rPr lang="en-US" altLang="zh-CN" dirty="0">
                <a:solidFill>
                  <a:srgbClr val="C00000"/>
                </a:solidFill>
              </a:rPr>
              <a:t>5.31  </a:t>
            </a:r>
            <a:r>
              <a:rPr lang="zh-CN" altLang="en-US" dirty="0"/>
              <a:t>设</a:t>
            </a:r>
            <a:r>
              <a:rPr lang="en-US" altLang="zh-CN" dirty="0"/>
              <a:t>R</a:t>
            </a:r>
            <a:r>
              <a:rPr lang="zh-CN" altLang="en-US" dirty="0"/>
              <a:t>是集合</a:t>
            </a:r>
            <a:r>
              <a:rPr lang="en-US" altLang="zh-CN" dirty="0"/>
              <a:t>A</a:t>
            </a:r>
            <a:r>
              <a:rPr lang="zh-CN" altLang="en-US" dirty="0"/>
              <a:t>上的一个等价关系，</a:t>
            </a:r>
            <a:r>
              <a:rPr lang="en-US" altLang="zh-CN" dirty="0"/>
              <a:t>g</a:t>
            </a:r>
            <a:r>
              <a:rPr lang="zh-CN" altLang="en-US" dirty="0"/>
              <a:t>：</a:t>
            </a:r>
            <a:r>
              <a:rPr lang="en-US" altLang="zh-CN" dirty="0"/>
              <a:t>A→A/R</a:t>
            </a:r>
            <a:r>
              <a:rPr lang="zh-CN" altLang="en-US" dirty="0"/>
              <a:t>称为</a:t>
            </a:r>
            <a:r>
              <a:rPr lang="en-US" altLang="zh-CN" dirty="0"/>
              <a:t>A</a:t>
            </a:r>
            <a:r>
              <a:rPr lang="zh-CN" altLang="en-US" dirty="0"/>
              <a:t>对商集</a:t>
            </a:r>
            <a:r>
              <a:rPr lang="en-US" altLang="zh-CN" dirty="0"/>
              <a:t>A/R</a:t>
            </a:r>
            <a:r>
              <a:rPr lang="zh-CN" altLang="en-US" dirty="0"/>
              <a:t>的</a:t>
            </a:r>
            <a:r>
              <a:rPr lang="zh-CN" altLang="en-US" dirty="0">
                <a:solidFill>
                  <a:srgbClr val="3333FF"/>
                </a:solidFill>
              </a:rPr>
              <a:t>典型</a:t>
            </a:r>
            <a:r>
              <a:rPr lang="en-US" altLang="zh-CN" dirty="0">
                <a:solidFill>
                  <a:srgbClr val="3333FF"/>
                </a:solidFill>
              </a:rPr>
              <a:t>(</a:t>
            </a:r>
            <a:r>
              <a:rPr lang="zh-CN" altLang="en-US" dirty="0">
                <a:solidFill>
                  <a:srgbClr val="3333FF"/>
                </a:solidFill>
              </a:rPr>
              <a:t>自然</a:t>
            </a:r>
            <a:r>
              <a:rPr lang="en-US" altLang="zh-CN" dirty="0">
                <a:solidFill>
                  <a:srgbClr val="3333FF"/>
                </a:solidFill>
              </a:rPr>
              <a:t>)</a:t>
            </a:r>
            <a:r>
              <a:rPr lang="zh-CN" altLang="en-US" dirty="0">
                <a:solidFill>
                  <a:srgbClr val="3333FF"/>
                </a:solidFill>
              </a:rPr>
              <a:t>映射</a:t>
            </a:r>
            <a:r>
              <a:rPr lang="zh-CN" altLang="en-US" dirty="0"/>
              <a:t>，其中</a:t>
            </a:r>
            <a:r>
              <a:rPr lang="en-US" altLang="zh-CN" dirty="0"/>
              <a:t>g(a)</a:t>
            </a:r>
            <a:r>
              <a:rPr lang="zh-CN" altLang="en-US" dirty="0"/>
              <a:t>＝</a:t>
            </a:r>
            <a:r>
              <a:rPr lang="en-US" altLang="zh-CN" dirty="0"/>
              <a:t>[a]</a:t>
            </a:r>
            <a:r>
              <a:rPr lang="en-US" altLang="zh-CN" baseline="-25000" dirty="0"/>
              <a:t>R</a:t>
            </a:r>
            <a:r>
              <a:rPr lang="zh-CN" altLang="en-US" dirty="0"/>
              <a:t>，</a:t>
            </a:r>
            <a:r>
              <a:rPr lang="en-US" altLang="zh-CN" dirty="0" err="1"/>
              <a:t>a</a:t>
            </a:r>
            <a:r>
              <a:rPr lang="en-US" altLang="en-US" dirty="0" err="1"/>
              <a:t>∈</a:t>
            </a:r>
            <a:r>
              <a:rPr lang="en-US" altLang="zh-CN" dirty="0" err="1"/>
              <a:t>A</a:t>
            </a:r>
            <a:r>
              <a:rPr lang="en-US" altLang="zh-CN" dirty="0"/>
              <a:t>.</a:t>
            </a:r>
          </a:p>
          <a:p>
            <a:pPr marL="0" indent="0">
              <a:lnSpc>
                <a:spcPct val="150000"/>
              </a:lnSpc>
              <a:buNone/>
            </a:pPr>
            <a:r>
              <a:rPr lang="zh-CN" altLang="en-US" dirty="0">
                <a:solidFill>
                  <a:srgbClr val="C00000"/>
                </a:solidFill>
              </a:rPr>
              <a:t>证明：</a:t>
            </a:r>
            <a:r>
              <a:rPr lang="zh-CN" altLang="en-US" dirty="0"/>
              <a:t>典型映射是一个满射。</a:t>
            </a:r>
          </a:p>
        </p:txBody>
      </p:sp>
      <p:sp>
        <p:nvSpPr>
          <p:cNvPr id="29700" name="Rectangle 3">
            <a:extLst>
              <a:ext uri="{FF2B5EF4-FFF2-40B4-BE49-F238E27FC236}">
                <a16:creationId xmlns:a16="http://schemas.microsoft.com/office/drawing/2014/main" id="{D6F93696-4665-433F-B217-5D8037D89184}"/>
              </a:ext>
            </a:extLst>
          </p:cNvPr>
          <p:cNvSpPr>
            <a:spLocks noGrp="1" noChangeArrowheads="1"/>
          </p:cNvSpPr>
          <p:nvPr>
            <p:ph type="title"/>
          </p:nvPr>
        </p:nvSpPr>
        <p:spPr/>
        <p:txBody>
          <a:bodyPr/>
          <a:lstStyle/>
          <a:p>
            <a:pPr eaLnBrk="1" hangingPunct="1"/>
            <a:r>
              <a:rPr lang="zh-CN" altLang="en-US" dirty="0"/>
              <a:t>例</a:t>
            </a:r>
            <a:r>
              <a:rPr lang="en-US" altLang="zh-CN" dirty="0"/>
              <a:t>5.31</a:t>
            </a:r>
          </a:p>
        </p:txBody>
      </p:sp>
      <p:sp>
        <p:nvSpPr>
          <p:cNvPr id="1789956" name="Rectangle 4">
            <a:extLst>
              <a:ext uri="{FF2B5EF4-FFF2-40B4-BE49-F238E27FC236}">
                <a16:creationId xmlns:a16="http://schemas.microsoft.com/office/drawing/2014/main" id="{A9FB65A4-012F-40C7-ADF0-9778410E7FE7}"/>
              </a:ext>
            </a:extLst>
          </p:cNvPr>
          <p:cNvSpPr>
            <a:spLocks noChangeArrowheads="1"/>
          </p:cNvSpPr>
          <p:nvPr/>
        </p:nvSpPr>
        <p:spPr bwMode="auto">
          <a:xfrm>
            <a:off x="0" y="3170367"/>
            <a:ext cx="11737974" cy="1836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nchor="ctr">
            <a:spAutoFit/>
          </a:bodyPr>
          <a:lstStyle>
            <a:lvl1pPr indent="2667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50000"/>
              </a:lnSpc>
              <a:buClrTx/>
              <a:buFontTx/>
              <a:buNone/>
            </a:pPr>
            <a:r>
              <a:rPr kumimoji="1" lang="zh-CN" altLang="en-US" sz="2400" dirty="0">
                <a:solidFill>
                  <a:srgbClr val="C00000"/>
                </a:solidFill>
                <a:latin typeface="+mn-ea"/>
                <a:ea typeface="+mn-ea"/>
              </a:rPr>
              <a:t>分析：</a:t>
            </a:r>
            <a:r>
              <a:rPr kumimoji="1" lang="zh-CN" altLang="en-US" sz="2400" dirty="0">
                <a:latin typeface="+mn-ea"/>
                <a:ea typeface="+mn-ea"/>
              </a:rPr>
              <a:t>由等价类的定义，对任意</a:t>
            </a:r>
            <a:r>
              <a:rPr kumimoji="1" lang="en-US" altLang="zh-CN" sz="2400" dirty="0">
                <a:latin typeface="+mn-ea"/>
                <a:ea typeface="+mn-ea"/>
              </a:rPr>
              <a:t>[a]</a:t>
            </a:r>
            <a:r>
              <a:rPr lang="en-US" altLang="zh-CN" sz="2400" baseline="-25000" dirty="0">
                <a:latin typeface="+mn-ea"/>
                <a:ea typeface="+mn-ea"/>
              </a:rPr>
              <a:t>R</a:t>
            </a:r>
            <a:r>
              <a:rPr kumimoji="1" lang="en-US" altLang="zh-CN" sz="2400" dirty="0">
                <a:latin typeface="+mn-ea"/>
                <a:ea typeface="+mn-ea"/>
              </a:rPr>
              <a:t>∈A/R</a:t>
            </a:r>
            <a:r>
              <a:rPr kumimoji="1" lang="zh-CN" altLang="en-US" sz="2400" dirty="0">
                <a:latin typeface="+mn-ea"/>
                <a:ea typeface="+mn-ea"/>
              </a:rPr>
              <a:t>，</a:t>
            </a:r>
            <a:r>
              <a:rPr kumimoji="1" lang="en-US" altLang="zh-CN" sz="2400" dirty="0">
                <a:latin typeface="+mn-ea"/>
                <a:ea typeface="+mn-ea"/>
              </a:rPr>
              <a:t>a∈[a]</a:t>
            </a:r>
            <a:r>
              <a:rPr lang="en-US" altLang="zh-CN" sz="2400" baseline="-25000" dirty="0">
                <a:latin typeface="+mn-ea"/>
                <a:ea typeface="+mn-ea"/>
              </a:rPr>
              <a:t>R</a:t>
            </a:r>
            <a:r>
              <a:rPr kumimoji="1" lang="zh-CN" altLang="en-US" sz="2400" dirty="0">
                <a:latin typeface="+mn-ea"/>
                <a:ea typeface="+mn-ea"/>
              </a:rPr>
              <a:t>，即</a:t>
            </a:r>
            <a:r>
              <a:rPr kumimoji="1" lang="zh-CN" altLang="en-US" sz="2400" dirty="0">
                <a:solidFill>
                  <a:srgbClr val="0000CC"/>
                </a:solidFill>
                <a:latin typeface="+mn-ea"/>
                <a:ea typeface="+mn-ea"/>
              </a:rPr>
              <a:t>任意</a:t>
            </a:r>
            <a:r>
              <a:rPr kumimoji="1" lang="en-US" altLang="zh-CN" sz="2400" dirty="0">
                <a:solidFill>
                  <a:srgbClr val="0000CC"/>
                </a:solidFill>
                <a:latin typeface="+mn-ea"/>
                <a:ea typeface="+mn-ea"/>
              </a:rPr>
              <a:t>A/R</a:t>
            </a:r>
            <a:r>
              <a:rPr kumimoji="1" lang="zh-CN" altLang="en-US" sz="2400" dirty="0">
                <a:solidFill>
                  <a:srgbClr val="0000CC"/>
                </a:solidFill>
                <a:latin typeface="+mn-ea"/>
                <a:ea typeface="+mn-ea"/>
              </a:rPr>
              <a:t>中的元</a:t>
            </a:r>
            <a:endParaRPr kumimoji="1" lang="en-US" altLang="zh-CN" sz="2400" dirty="0">
              <a:solidFill>
                <a:srgbClr val="0000CC"/>
              </a:solidFill>
              <a:latin typeface="+mn-ea"/>
              <a:ea typeface="+mn-ea"/>
            </a:endParaRPr>
          </a:p>
          <a:p>
            <a:pPr algn="l" eaLnBrk="1" hangingPunct="1">
              <a:lnSpc>
                <a:spcPct val="150000"/>
              </a:lnSpc>
              <a:buClrTx/>
              <a:buFontTx/>
              <a:buNone/>
            </a:pPr>
            <a:r>
              <a:rPr kumimoji="1" lang="en-US" altLang="zh-CN" sz="2400" dirty="0">
                <a:solidFill>
                  <a:srgbClr val="0000CC"/>
                </a:solidFill>
                <a:latin typeface="+mn-ea"/>
                <a:ea typeface="+mn-ea"/>
              </a:rPr>
              <a:t>     </a:t>
            </a:r>
            <a:r>
              <a:rPr kumimoji="1" lang="zh-CN" altLang="en-US" sz="2400" dirty="0">
                <a:solidFill>
                  <a:srgbClr val="0000CC"/>
                </a:solidFill>
                <a:latin typeface="+mn-ea"/>
                <a:ea typeface="+mn-ea"/>
              </a:rPr>
              <a:t>素都有原象，</a:t>
            </a:r>
            <a:r>
              <a:rPr kumimoji="1" lang="zh-CN" altLang="en-US" sz="2400" dirty="0">
                <a:latin typeface="+mn-ea"/>
                <a:ea typeface="+mn-ea"/>
              </a:rPr>
              <a:t>所以典型映射是满射。</a:t>
            </a:r>
          </a:p>
          <a:p>
            <a:pPr algn="l" eaLnBrk="1" hangingPunct="1">
              <a:lnSpc>
                <a:spcPct val="150000"/>
              </a:lnSpc>
              <a:buClrTx/>
              <a:buFontTx/>
              <a:buNone/>
            </a:pPr>
            <a:r>
              <a:rPr kumimoji="1" lang="zh-CN" altLang="en-US" sz="2400" dirty="0">
                <a:solidFill>
                  <a:srgbClr val="3333FF"/>
                </a:solidFill>
                <a:latin typeface="+mn-ea"/>
                <a:ea typeface="+mn-ea"/>
              </a:rPr>
              <a:t>证明过程留给读者。</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89956">
                                            <p:txEl>
                                              <p:pRg st="0" end="0"/>
                                            </p:txEl>
                                          </p:spTgt>
                                        </p:tgtEl>
                                        <p:attrNameLst>
                                          <p:attrName>style.visibility</p:attrName>
                                        </p:attrNameLst>
                                      </p:cBhvr>
                                      <p:to>
                                        <p:strVal val="visible"/>
                                      </p:to>
                                    </p:set>
                                    <p:anim calcmode="lin" valueType="num">
                                      <p:cBhvr additive="base">
                                        <p:cTn id="7" dur="500" fill="hold"/>
                                        <p:tgtEl>
                                          <p:spTgt spid="178995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8995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89956">
                                            <p:txEl>
                                              <p:pRg st="1" end="1"/>
                                            </p:txEl>
                                          </p:spTgt>
                                        </p:tgtEl>
                                        <p:attrNameLst>
                                          <p:attrName>style.visibility</p:attrName>
                                        </p:attrNameLst>
                                      </p:cBhvr>
                                      <p:to>
                                        <p:strVal val="visible"/>
                                      </p:to>
                                    </p:set>
                                    <p:anim calcmode="lin" valueType="num">
                                      <p:cBhvr additive="base">
                                        <p:cTn id="13" dur="500" fill="hold"/>
                                        <p:tgtEl>
                                          <p:spTgt spid="178995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8995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89956">
                                            <p:txEl>
                                              <p:pRg st="2" end="2"/>
                                            </p:txEl>
                                          </p:spTgt>
                                        </p:tgtEl>
                                        <p:attrNameLst>
                                          <p:attrName>style.visibility</p:attrName>
                                        </p:attrNameLst>
                                      </p:cBhvr>
                                      <p:to>
                                        <p:strVal val="visible"/>
                                      </p:to>
                                    </p:set>
                                    <p:anim calcmode="lin" valueType="num">
                                      <p:cBhvr additive="base">
                                        <p:cTn id="19" dur="500" fill="hold"/>
                                        <p:tgtEl>
                                          <p:spTgt spid="178995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8995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9956" grpId="0" build="p"/>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90978" name="Rectangle 2">
            <a:extLst>
              <a:ext uri="{FF2B5EF4-FFF2-40B4-BE49-F238E27FC236}">
                <a16:creationId xmlns:a16="http://schemas.microsoft.com/office/drawing/2014/main" id="{14062865-6759-4BAD-BC91-50FC525B188F}"/>
              </a:ext>
            </a:extLst>
          </p:cNvPr>
          <p:cNvSpPr>
            <a:spLocks noGrp="1" noChangeArrowheads="1"/>
          </p:cNvSpPr>
          <p:nvPr>
            <p:ph type="body" idx="1"/>
          </p:nvPr>
        </p:nvSpPr>
        <p:spPr>
          <a:xfrm>
            <a:off x="307975" y="1025763"/>
            <a:ext cx="11506200" cy="2404031"/>
          </a:xfrm>
        </p:spPr>
        <p:txBody>
          <a:bodyPr/>
          <a:lstStyle/>
          <a:p>
            <a:pPr marL="0" indent="0">
              <a:lnSpc>
                <a:spcPct val="150000"/>
              </a:lnSpc>
              <a:spcBef>
                <a:spcPct val="0"/>
              </a:spcBef>
              <a:buNone/>
              <a:defRPr/>
            </a:pPr>
            <a:r>
              <a:rPr lang="zh-CN" altLang="en-US" dirty="0">
                <a:solidFill>
                  <a:srgbClr val="C00000"/>
                </a:solidFill>
              </a:rPr>
              <a:t>例</a:t>
            </a:r>
            <a:r>
              <a:rPr lang="en-US" altLang="zh-CN" dirty="0">
                <a:solidFill>
                  <a:srgbClr val="C00000"/>
                </a:solidFill>
              </a:rPr>
              <a:t>5.32  </a:t>
            </a:r>
            <a:r>
              <a:rPr lang="zh-CN" altLang="en-US" dirty="0"/>
              <a:t>设</a:t>
            </a:r>
            <a:r>
              <a:rPr lang="en-US" altLang="zh-CN" dirty="0"/>
              <a:t>&lt;A,≤&gt;</a:t>
            </a:r>
            <a:r>
              <a:rPr lang="zh-CN" altLang="en-US" dirty="0"/>
              <a:t>是偏序集，</a:t>
            </a:r>
            <a:r>
              <a:rPr lang="zh-CN" altLang="en-US" dirty="0">
                <a:solidFill>
                  <a:srgbClr val="3333FF"/>
                </a:solidFill>
              </a:rPr>
              <a:t>对任意</a:t>
            </a:r>
            <a:r>
              <a:rPr lang="en-US" altLang="zh-CN" dirty="0" err="1">
                <a:solidFill>
                  <a:srgbClr val="3333FF"/>
                </a:solidFill>
              </a:rPr>
              <a:t>a∈A</a:t>
            </a:r>
            <a:r>
              <a:rPr lang="zh-CN" altLang="en-US" dirty="0">
                <a:solidFill>
                  <a:srgbClr val="3333FF"/>
                </a:solidFill>
              </a:rPr>
              <a:t>，令：</a:t>
            </a:r>
          </a:p>
          <a:p>
            <a:pPr marL="0" indent="0" algn="ctr">
              <a:lnSpc>
                <a:spcPct val="150000"/>
              </a:lnSpc>
              <a:spcBef>
                <a:spcPct val="0"/>
              </a:spcBef>
              <a:buNone/>
              <a:defRPr/>
            </a:pPr>
            <a:r>
              <a:rPr lang="en-US" altLang="zh-CN" dirty="0">
                <a:solidFill>
                  <a:srgbClr val="3333FF"/>
                </a:solidFill>
              </a:rPr>
              <a:t>f(a)</a:t>
            </a:r>
            <a:r>
              <a:rPr lang="zh-CN" altLang="en-US" dirty="0">
                <a:solidFill>
                  <a:srgbClr val="3333FF"/>
                </a:solidFill>
              </a:rPr>
              <a:t>＝</a:t>
            </a:r>
            <a:r>
              <a:rPr lang="en-US" altLang="zh-CN" dirty="0">
                <a:solidFill>
                  <a:srgbClr val="3333FF"/>
                </a:solidFill>
              </a:rPr>
              <a:t>{x|(</a:t>
            </a:r>
            <a:r>
              <a:rPr lang="en-US" altLang="zh-CN" dirty="0" err="1">
                <a:solidFill>
                  <a:srgbClr val="3333FF"/>
                </a:solidFill>
              </a:rPr>
              <a:t>x∈A</a:t>
            </a:r>
            <a:r>
              <a:rPr lang="en-US" altLang="zh-CN" dirty="0">
                <a:solidFill>
                  <a:srgbClr val="3333FF"/>
                </a:solidFill>
              </a:rPr>
              <a:t>)∧(</a:t>
            </a:r>
            <a:r>
              <a:rPr lang="en-US" altLang="zh-CN" dirty="0" err="1">
                <a:solidFill>
                  <a:srgbClr val="3333FF"/>
                </a:solidFill>
              </a:rPr>
              <a:t>x≤a</a:t>
            </a:r>
            <a:r>
              <a:rPr lang="en-US" altLang="zh-CN" dirty="0">
                <a:solidFill>
                  <a:srgbClr val="3333FF"/>
                </a:solidFill>
              </a:rPr>
              <a:t>)}</a:t>
            </a:r>
          </a:p>
          <a:p>
            <a:pPr marL="0" indent="0">
              <a:lnSpc>
                <a:spcPct val="150000"/>
              </a:lnSpc>
              <a:spcBef>
                <a:spcPct val="0"/>
              </a:spcBef>
              <a:buNone/>
              <a:defRPr/>
            </a:pPr>
            <a:r>
              <a:rPr lang="zh-CN" altLang="en-US" dirty="0">
                <a:solidFill>
                  <a:srgbClr val="C00000"/>
                </a:solidFill>
              </a:rPr>
              <a:t>证明：</a:t>
            </a:r>
            <a:r>
              <a:rPr lang="en-US" altLang="zh-CN" dirty="0"/>
              <a:t>f</a:t>
            </a:r>
            <a:r>
              <a:rPr lang="zh-CN" altLang="en-US" dirty="0"/>
              <a:t>是从</a:t>
            </a:r>
            <a:r>
              <a:rPr lang="en-US" altLang="zh-CN" dirty="0"/>
              <a:t>A</a:t>
            </a:r>
            <a:r>
              <a:rPr lang="zh-CN" altLang="en-US" dirty="0"/>
              <a:t>到</a:t>
            </a:r>
            <a:r>
              <a:rPr lang="en-US" altLang="zh-CN" dirty="0"/>
              <a:t>P</a:t>
            </a:r>
            <a:r>
              <a:rPr lang="en-US" altLang="en-US" noProof="1"/>
              <a:t>(</a:t>
            </a:r>
            <a:r>
              <a:rPr lang="en-US" altLang="zh-CN" noProof="1"/>
              <a:t>A)</a:t>
            </a:r>
            <a:r>
              <a:rPr lang="zh-CN" altLang="en-US" noProof="1"/>
              <a:t>的</a:t>
            </a:r>
            <a:r>
              <a:rPr lang="zh-CN" altLang="en-US" noProof="1">
                <a:solidFill>
                  <a:srgbClr val="0000CC"/>
                </a:solidFill>
              </a:rPr>
              <a:t>单射函数</a:t>
            </a:r>
            <a:r>
              <a:rPr lang="zh-CN" altLang="en-US" noProof="1"/>
              <a:t>，并且</a:t>
            </a:r>
            <a:r>
              <a:rPr lang="en-US" altLang="zh-CN" noProof="1"/>
              <a:t>f</a:t>
            </a:r>
            <a:r>
              <a:rPr lang="zh-CN" altLang="en-US" noProof="1">
                <a:solidFill>
                  <a:srgbClr val="3333FF"/>
                </a:solidFill>
              </a:rPr>
              <a:t>保持</a:t>
            </a:r>
            <a:r>
              <a:rPr lang="zh-CN" altLang="en-US" noProof="1"/>
              <a:t>&lt;</a:t>
            </a:r>
            <a:r>
              <a:rPr lang="en-US" altLang="zh-CN" noProof="1"/>
              <a:t>A,≤&gt;</a:t>
            </a:r>
            <a:r>
              <a:rPr lang="zh-CN" altLang="en-US" noProof="1"/>
              <a:t>与</a:t>
            </a:r>
            <a:r>
              <a:rPr lang="en-US" altLang="en-US" noProof="1"/>
              <a:t>&lt;P(</a:t>
            </a:r>
            <a:r>
              <a:rPr lang="en-US" altLang="zh-CN" noProof="1"/>
              <a:t>A),</a:t>
            </a:r>
            <a:r>
              <a:rPr lang="en-US" altLang="zh-CN" noProof="1">
                <a:sym typeface="Symbol" pitchFamily="18" charset="2"/>
              </a:rPr>
              <a:t></a:t>
            </a:r>
            <a:r>
              <a:rPr lang="en-US" altLang="zh-CN" dirty="0"/>
              <a:t>&gt;</a:t>
            </a:r>
            <a:r>
              <a:rPr lang="zh-CN" altLang="en-US" dirty="0"/>
              <a:t>的</a:t>
            </a:r>
            <a:r>
              <a:rPr lang="zh-CN" altLang="en-US" dirty="0">
                <a:solidFill>
                  <a:srgbClr val="3333FF"/>
                </a:solidFill>
              </a:rPr>
              <a:t>偏序关系</a:t>
            </a:r>
            <a:r>
              <a:rPr lang="zh-CN" altLang="en-US" dirty="0"/>
              <a:t>，即：对任意</a:t>
            </a:r>
            <a:r>
              <a:rPr lang="en-US" altLang="zh-CN" dirty="0" err="1"/>
              <a:t>a,b∈A</a:t>
            </a:r>
            <a:r>
              <a:rPr lang="zh-CN" altLang="en-US" dirty="0"/>
              <a:t>，若</a:t>
            </a:r>
            <a:r>
              <a:rPr lang="en-US" altLang="zh-CN" dirty="0" err="1"/>
              <a:t>a≤b</a:t>
            </a:r>
            <a:r>
              <a:rPr lang="zh-CN" altLang="en-US" dirty="0"/>
              <a:t>，则</a:t>
            </a:r>
            <a:r>
              <a:rPr lang="en-US" altLang="zh-CN" dirty="0"/>
              <a:t>f(a)</a:t>
            </a:r>
            <a:r>
              <a:rPr lang="en-US" altLang="zh-CN" noProof="1">
                <a:sym typeface="Symbol" pitchFamily="18" charset="2"/>
              </a:rPr>
              <a:t></a:t>
            </a:r>
            <a:r>
              <a:rPr lang="en-US" altLang="zh-CN" dirty="0"/>
              <a:t>f(b)</a:t>
            </a:r>
            <a:r>
              <a:rPr lang="zh-CN" altLang="en-US" dirty="0"/>
              <a:t>。</a:t>
            </a:r>
            <a:endParaRPr lang="zh-CN" altLang="en-US" noProof="1"/>
          </a:p>
        </p:txBody>
      </p:sp>
      <p:sp>
        <p:nvSpPr>
          <p:cNvPr id="30724" name="Rectangle 3">
            <a:extLst>
              <a:ext uri="{FF2B5EF4-FFF2-40B4-BE49-F238E27FC236}">
                <a16:creationId xmlns:a16="http://schemas.microsoft.com/office/drawing/2014/main" id="{16708492-FCB9-453D-BAB9-58ED6CE9F4C2}"/>
              </a:ext>
            </a:extLst>
          </p:cNvPr>
          <p:cNvSpPr>
            <a:spLocks noGrp="1" noChangeArrowheads="1"/>
          </p:cNvSpPr>
          <p:nvPr>
            <p:ph type="title"/>
          </p:nvPr>
        </p:nvSpPr>
        <p:spPr/>
        <p:txBody>
          <a:bodyPr/>
          <a:lstStyle/>
          <a:p>
            <a:pPr eaLnBrk="1" hangingPunct="1"/>
            <a:r>
              <a:rPr lang="zh-CN" altLang="en-US" dirty="0"/>
              <a:t>例</a:t>
            </a:r>
            <a:r>
              <a:rPr lang="en-US" altLang="zh-CN" dirty="0"/>
              <a:t>5. 32 </a:t>
            </a:r>
          </a:p>
        </p:txBody>
      </p:sp>
      <p:sp>
        <p:nvSpPr>
          <p:cNvPr id="1790980" name="Rectangle 4">
            <a:extLst>
              <a:ext uri="{FF2B5EF4-FFF2-40B4-BE49-F238E27FC236}">
                <a16:creationId xmlns:a16="http://schemas.microsoft.com/office/drawing/2014/main" id="{6E5D4987-8BF9-49AF-A852-BC1AC276FAE5}"/>
              </a:ext>
            </a:extLst>
          </p:cNvPr>
          <p:cNvSpPr>
            <a:spLocks noChangeArrowheads="1"/>
          </p:cNvSpPr>
          <p:nvPr/>
        </p:nvSpPr>
        <p:spPr bwMode="auto">
          <a:xfrm>
            <a:off x="339564" y="3810794"/>
            <a:ext cx="11169811" cy="1364740"/>
          </a:xfrm>
          <a:prstGeom prst="rect">
            <a:avLst/>
          </a:prstGeom>
          <a:noFill/>
          <a:ln w="9525">
            <a:noFill/>
            <a:miter lim="800000"/>
            <a:headEnd/>
            <a:tailEnd/>
          </a:ln>
          <a:effectLst/>
        </p:spPr>
        <p:txBody>
          <a:bodyPr wrap="square" lIns="36008" tIns="36008" rIns="36008" bIns="36008">
            <a:spAutoFit/>
          </a:bodyPr>
          <a:lstStyle/>
          <a:p>
            <a:pPr marL="342969" indent="-342969">
              <a:lnSpc>
                <a:spcPct val="120000"/>
              </a:lnSpc>
              <a:buClr>
                <a:srgbClr val="00FF00"/>
              </a:buClr>
              <a:defRPr/>
            </a:pPr>
            <a:r>
              <a:rPr kumimoji="1" lang="zh-CN" altLang="en-US" b="1" dirty="0">
                <a:solidFill>
                  <a:srgbClr val="C00000"/>
                </a:solidFill>
                <a:latin typeface="+mn-ea"/>
              </a:rPr>
              <a:t>证明：</a:t>
            </a:r>
            <a:r>
              <a:rPr kumimoji="1" lang="en-US" altLang="zh-CN" b="1" dirty="0">
                <a:latin typeface="+mn-ea"/>
              </a:rPr>
              <a:t>1) </a:t>
            </a:r>
            <a:r>
              <a:rPr kumimoji="1" lang="en-US" altLang="zh-CN" b="1" noProof="1">
                <a:solidFill>
                  <a:srgbClr val="0000FF"/>
                </a:solidFill>
                <a:latin typeface="+mn-ea"/>
              </a:rPr>
              <a:t>f</a:t>
            </a:r>
            <a:r>
              <a:rPr kumimoji="1" lang="zh-CN" altLang="en-US" b="1" noProof="1">
                <a:solidFill>
                  <a:srgbClr val="0000FF"/>
                </a:solidFill>
                <a:latin typeface="+mn-ea"/>
              </a:rPr>
              <a:t>是映射</a:t>
            </a:r>
            <a:r>
              <a:rPr kumimoji="1" lang="zh-CN" altLang="zh-CN" b="1" noProof="1">
                <a:solidFill>
                  <a:srgbClr val="0000FF"/>
                </a:solidFill>
                <a:latin typeface="+mn-ea"/>
              </a:rPr>
              <a:t>。</a:t>
            </a:r>
            <a:r>
              <a:rPr kumimoji="1" lang="zh-CN" altLang="en-US" b="1" dirty="0">
                <a:solidFill>
                  <a:srgbClr val="000000"/>
                </a:solidFill>
                <a:latin typeface="+mn-ea"/>
              </a:rPr>
              <a:t>任取</a:t>
            </a:r>
            <a:r>
              <a:rPr kumimoji="1" lang="en-US" altLang="zh-CN" b="1" dirty="0" err="1">
                <a:solidFill>
                  <a:srgbClr val="000000"/>
                </a:solidFill>
                <a:latin typeface="+mn-ea"/>
              </a:rPr>
              <a:t>a∈A</a:t>
            </a:r>
            <a:r>
              <a:rPr kumimoji="1" lang="zh-CN" altLang="en-US" b="1" dirty="0">
                <a:solidFill>
                  <a:srgbClr val="000000"/>
                </a:solidFill>
                <a:latin typeface="+mn-ea"/>
              </a:rPr>
              <a:t>，由于</a:t>
            </a:r>
          </a:p>
          <a:p>
            <a:pPr marL="342969" indent="-342969" algn="ctr">
              <a:lnSpc>
                <a:spcPct val="120000"/>
              </a:lnSpc>
              <a:buClr>
                <a:srgbClr val="00FF00"/>
              </a:buClr>
              <a:defRPr/>
            </a:pPr>
            <a:r>
              <a:rPr kumimoji="1" lang="en-US" altLang="zh-CN" b="1" dirty="0">
                <a:solidFill>
                  <a:srgbClr val="000000"/>
                </a:solidFill>
                <a:latin typeface="+mn-ea"/>
              </a:rPr>
              <a:t>f(a)</a:t>
            </a:r>
            <a:r>
              <a:rPr kumimoji="1" lang="zh-CN" altLang="en-US" b="1" dirty="0">
                <a:solidFill>
                  <a:srgbClr val="000000"/>
                </a:solidFill>
                <a:latin typeface="+mn-ea"/>
              </a:rPr>
              <a:t>＝</a:t>
            </a:r>
            <a:r>
              <a:rPr kumimoji="1" lang="en-US" altLang="zh-CN" b="1" dirty="0">
                <a:solidFill>
                  <a:srgbClr val="000000"/>
                </a:solidFill>
                <a:latin typeface="+mn-ea"/>
              </a:rPr>
              <a:t>{x|(</a:t>
            </a:r>
            <a:r>
              <a:rPr kumimoji="1" lang="en-US" altLang="zh-CN" b="1" dirty="0" err="1">
                <a:solidFill>
                  <a:srgbClr val="000000"/>
                </a:solidFill>
                <a:latin typeface="+mn-ea"/>
              </a:rPr>
              <a:t>x∈A</a:t>
            </a:r>
            <a:r>
              <a:rPr kumimoji="1" lang="en-US" altLang="zh-CN" b="1" dirty="0">
                <a:solidFill>
                  <a:srgbClr val="000000"/>
                </a:solidFill>
                <a:latin typeface="+mn-ea"/>
              </a:rPr>
              <a:t>)∧(</a:t>
            </a:r>
            <a:r>
              <a:rPr kumimoji="1" lang="en-US" altLang="zh-CN" b="1" dirty="0" err="1">
                <a:solidFill>
                  <a:srgbClr val="000000"/>
                </a:solidFill>
                <a:latin typeface="+mn-ea"/>
              </a:rPr>
              <a:t>x≤a</a:t>
            </a:r>
            <a:r>
              <a:rPr kumimoji="1" lang="en-US" altLang="zh-CN" b="1" dirty="0">
                <a:solidFill>
                  <a:srgbClr val="000000"/>
                </a:solidFill>
                <a:latin typeface="+mn-ea"/>
              </a:rPr>
              <a:t>)}</a:t>
            </a:r>
            <a:r>
              <a:rPr kumimoji="1" lang="en-US" altLang="zh-CN" b="1" dirty="0">
                <a:solidFill>
                  <a:srgbClr val="000000"/>
                </a:solidFill>
                <a:latin typeface="+mn-ea"/>
                <a:sym typeface="Symbol" pitchFamily="18" charset="2"/>
              </a:rPr>
              <a:t></a:t>
            </a:r>
            <a:r>
              <a:rPr kumimoji="1" lang="en-US" altLang="zh-CN" b="1" dirty="0">
                <a:solidFill>
                  <a:srgbClr val="000000"/>
                </a:solidFill>
                <a:latin typeface="+mn-ea"/>
              </a:rPr>
              <a:t>A</a:t>
            </a:r>
            <a:r>
              <a:rPr kumimoji="1" lang="zh-CN" altLang="en-US" b="1" dirty="0">
                <a:solidFill>
                  <a:srgbClr val="000000"/>
                </a:solidFill>
                <a:latin typeface="+mn-ea"/>
              </a:rPr>
              <a:t>，</a:t>
            </a:r>
          </a:p>
          <a:p>
            <a:pPr marL="342969" indent="-342969">
              <a:lnSpc>
                <a:spcPct val="120000"/>
              </a:lnSpc>
              <a:buClr>
                <a:srgbClr val="00FF00"/>
              </a:buClr>
              <a:defRPr/>
            </a:pPr>
            <a:r>
              <a:rPr kumimoji="1" lang="zh-CN" altLang="en-US" b="1" dirty="0">
                <a:solidFill>
                  <a:srgbClr val="000000"/>
                </a:solidFill>
                <a:latin typeface="+mn-ea"/>
              </a:rPr>
              <a:t>所以</a:t>
            </a:r>
            <a:r>
              <a:rPr kumimoji="1" lang="en-US" altLang="zh-CN" b="1" dirty="0">
                <a:solidFill>
                  <a:srgbClr val="000000"/>
                </a:solidFill>
                <a:latin typeface="+mn-ea"/>
              </a:rPr>
              <a:t>f(a)∈</a:t>
            </a:r>
            <a:r>
              <a:rPr kumimoji="1" lang="en-US" altLang="zh-CN" b="1" dirty="0">
                <a:solidFill>
                  <a:srgbClr val="000000"/>
                </a:solidFill>
                <a:latin typeface="+mn-ea"/>
                <a:sym typeface="Symbol" pitchFamily="18" charset="2"/>
              </a:rPr>
              <a:t>P</a:t>
            </a:r>
            <a:r>
              <a:rPr kumimoji="1" lang="en-US" altLang="zh-CN" b="1" noProof="1">
                <a:solidFill>
                  <a:srgbClr val="000000"/>
                </a:solidFill>
                <a:latin typeface="+mn-ea"/>
              </a:rPr>
              <a:t>(A)，</a:t>
            </a:r>
            <a:r>
              <a:rPr kumimoji="1" lang="zh-CN" altLang="en-US" b="1" noProof="1">
                <a:solidFill>
                  <a:srgbClr val="0000FF"/>
                </a:solidFill>
                <a:latin typeface="+mn-ea"/>
              </a:rPr>
              <a:t>即</a:t>
            </a:r>
            <a:r>
              <a:rPr kumimoji="1" lang="en-US" altLang="zh-CN" b="1" noProof="1">
                <a:solidFill>
                  <a:srgbClr val="0000FF"/>
                </a:solidFill>
                <a:latin typeface="+mn-ea"/>
              </a:rPr>
              <a:t>f</a:t>
            </a:r>
            <a:r>
              <a:rPr kumimoji="1" lang="zh-CN" altLang="en-US" b="1" noProof="1">
                <a:solidFill>
                  <a:srgbClr val="0000FF"/>
                </a:solidFill>
                <a:latin typeface="+mn-ea"/>
              </a:rPr>
              <a:t>是从</a:t>
            </a:r>
            <a:r>
              <a:rPr kumimoji="1" lang="en-US" altLang="zh-CN" b="1" noProof="1">
                <a:solidFill>
                  <a:srgbClr val="0000FF"/>
                </a:solidFill>
                <a:latin typeface="+mn-ea"/>
              </a:rPr>
              <a:t>A</a:t>
            </a:r>
            <a:r>
              <a:rPr kumimoji="1" lang="zh-CN" altLang="en-US" b="1" noProof="1">
                <a:solidFill>
                  <a:srgbClr val="0000FF"/>
                </a:solidFill>
                <a:latin typeface="+mn-ea"/>
              </a:rPr>
              <a:t>到</a:t>
            </a:r>
            <a:r>
              <a:rPr kumimoji="1" lang="en-US" altLang="en-US" b="1" noProof="1">
                <a:solidFill>
                  <a:srgbClr val="0000FF"/>
                </a:solidFill>
                <a:latin typeface="+mn-ea"/>
              </a:rPr>
              <a:t>P(</a:t>
            </a:r>
            <a:r>
              <a:rPr kumimoji="1" lang="en-US" altLang="zh-CN" b="1" noProof="1">
                <a:solidFill>
                  <a:srgbClr val="0000FF"/>
                </a:solidFill>
                <a:latin typeface="+mn-ea"/>
              </a:rPr>
              <a:t>A)</a:t>
            </a:r>
            <a:r>
              <a:rPr kumimoji="1" lang="zh-CN" altLang="en-US" b="1" noProof="1">
                <a:solidFill>
                  <a:srgbClr val="0000FF"/>
                </a:solidFill>
                <a:latin typeface="+mn-ea"/>
              </a:rPr>
              <a:t>的函数</a:t>
            </a:r>
            <a:r>
              <a:rPr kumimoji="1" lang="zh-CN" altLang="en-US" b="1" noProof="1">
                <a:latin typeface="+mn-ea"/>
              </a:rPr>
              <a:t>。</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90980"/>
                                        </p:tgtEl>
                                        <p:attrNameLst>
                                          <p:attrName>style.visibility</p:attrName>
                                        </p:attrNameLst>
                                      </p:cBhvr>
                                      <p:to>
                                        <p:strVal val="visible"/>
                                      </p:to>
                                    </p:set>
                                    <p:anim calcmode="lin" valueType="num">
                                      <p:cBhvr additive="base">
                                        <p:cTn id="7" dur="500" fill="hold"/>
                                        <p:tgtEl>
                                          <p:spTgt spid="1790980"/>
                                        </p:tgtEl>
                                        <p:attrNameLst>
                                          <p:attrName>ppt_x</p:attrName>
                                        </p:attrNameLst>
                                      </p:cBhvr>
                                      <p:tavLst>
                                        <p:tav tm="0">
                                          <p:val>
                                            <p:strVal val="0-#ppt_w/2"/>
                                          </p:val>
                                        </p:tav>
                                        <p:tav tm="100000">
                                          <p:val>
                                            <p:strVal val="#ppt_x"/>
                                          </p:val>
                                        </p:tav>
                                      </p:tavLst>
                                    </p:anim>
                                    <p:anim calcmode="lin" valueType="num">
                                      <p:cBhvr additive="base">
                                        <p:cTn id="8" dur="500" fill="hold"/>
                                        <p:tgtEl>
                                          <p:spTgt spid="17909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0980"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92002" name="Rectangle 2">
            <a:extLst>
              <a:ext uri="{FF2B5EF4-FFF2-40B4-BE49-F238E27FC236}">
                <a16:creationId xmlns:a16="http://schemas.microsoft.com/office/drawing/2014/main" id="{94F8F73F-7E5F-45E6-9739-BE0EE5A4B2BC}"/>
              </a:ext>
            </a:extLst>
          </p:cNvPr>
          <p:cNvSpPr>
            <a:spLocks noChangeArrowheads="1"/>
          </p:cNvSpPr>
          <p:nvPr/>
        </p:nvSpPr>
        <p:spPr bwMode="auto">
          <a:xfrm>
            <a:off x="222250" y="754223"/>
            <a:ext cx="11429999" cy="168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50000"/>
              </a:lnSpc>
              <a:spcBef>
                <a:spcPct val="0"/>
              </a:spcBef>
              <a:buClrTx/>
              <a:buFontTx/>
              <a:buNone/>
            </a:pPr>
            <a:r>
              <a:rPr kumimoji="1" lang="en-US" altLang="en-US" sz="2400" dirty="0">
                <a:solidFill>
                  <a:schemeClr val="tx1"/>
                </a:solidFill>
                <a:latin typeface="+mn-ea"/>
                <a:ea typeface="+mn-ea"/>
              </a:rPr>
              <a:t>2) </a:t>
            </a:r>
            <a:r>
              <a:rPr kumimoji="1" lang="en-US" altLang="zh-CN" sz="2400" noProof="1">
                <a:solidFill>
                  <a:srgbClr val="0000FF"/>
                </a:solidFill>
                <a:latin typeface="+mn-ea"/>
                <a:ea typeface="+mn-ea"/>
              </a:rPr>
              <a:t>f</a:t>
            </a:r>
            <a:r>
              <a:rPr kumimoji="1" lang="zh-CN" altLang="en-US" sz="2400" noProof="1">
                <a:solidFill>
                  <a:srgbClr val="0000FF"/>
                </a:solidFill>
                <a:latin typeface="+mn-ea"/>
                <a:ea typeface="+mn-ea"/>
              </a:rPr>
              <a:t>是</a:t>
            </a:r>
            <a:r>
              <a:rPr kumimoji="1" lang="zh-CN" altLang="zh-CN" sz="2400" noProof="1">
                <a:solidFill>
                  <a:srgbClr val="0000FF"/>
                </a:solidFill>
                <a:latin typeface="+mn-ea"/>
                <a:ea typeface="+mn-ea"/>
              </a:rPr>
              <a:t>单</a:t>
            </a:r>
            <a:r>
              <a:rPr kumimoji="1" lang="zh-CN" altLang="en-US" sz="2400" noProof="1">
                <a:solidFill>
                  <a:srgbClr val="0000FF"/>
                </a:solidFill>
                <a:latin typeface="+mn-ea"/>
                <a:ea typeface="+mn-ea"/>
              </a:rPr>
              <a:t>射</a:t>
            </a:r>
            <a:r>
              <a:rPr kumimoji="1" lang="zh-CN" altLang="zh-CN" sz="2400" noProof="1">
                <a:solidFill>
                  <a:srgbClr val="0000FF"/>
                </a:solidFill>
                <a:latin typeface="+mn-ea"/>
                <a:ea typeface="+mn-ea"/>
              </a:rPr>
              <a:t>。</a:t>
            </a:r>
            <a:r>
              <a:rPr kumimoji="1" lang="zh-CN" altLang="en-US" sz="2400" noProof="1">
                <a:latin typeface="+mn-ea"/>
                <a:ea typeface="+mn-ea"/>
              </a:rPr>
              <a:t>对任意</a:t>
            </a:r>
            <a:r>
              <a:rPr kumimoji="1" lang="en-US" altLang="zh-CN" sz="2400" noProof="1">
                <a:latin typeface="+mn-ea"/>
                <a:ea typeface="+mn-ea"/>
              </a:rPr>
              <a:t>a,b</a:t>
            </a:r>
            <a:r>
              <a:rPr kumimoji="1" lang="en-US" altLang="zh-CN" sz="2400" dirty="0">
                <a:latin typeface="+mn-ea"/>
                <a:ea typeface="+mn-ea"/>
              </a:rPr>
              <a:t>∈A</a:t>
            </a:r>
            <a:r>
              <a:rPr kumimoji="1" lang="zh-CN" altLang="en-US" sz="2400" dirty="0">
                <a:latin typeface="+mn-ea"/>
                <a:ea typeface="+mn-ea"/>
              </a:rPr>
              <a:t>，</a:t>
            </a:r>
            <a:r>
              <a:rPr kumimoji="1" lang="en-US" altLang="zh-CN" sz="2400" dirty="0" err="1">
                <a:latin typeface="+mn-ea"/>
                <a:ea typeface="+mn-ea"/>
              </a:rPr>
              <a:t>a≠b</a:t>
            </a:r>
            <a:r>
              <a:rPr kumimoji="1" lang="en-US" altLang="zh-CN" sz="2400" dirty="0">
                <a:latin typeface="+mn-ea"/>
                <a:ea typeface="+mn-ea"/>
              </a:rPr>
              <a:t> </a:t>
            </a:r>
          </a:p>
          <a:p>
            <a:pPr algn="l">
              <a:lnSpc>
                <a:spcPct val="150000"/>
              </a:lnSpc>
              <a:spcBef>
                <a:spcPct val="0"/>
              </a:spcBef>
              <a:buClrTx/>
              <a:buNone/>
            </a:pPr>
            <a:r>
              <a:rPr lang="zh-CN" altLang="zh-CN" sz="2400" dirty="0">
                <a:latin typeface="+mn-ea"/>
                <a:ea typeface="+mn-ea"/>
              </a:rPr>
              <a:t>①</a:t>
            </a:r>
            <a:r>
              <a:rPr lang="en-US" altLang="zh-CN" sz="2400" dirty="0">
                <a:latin typeface="+mn-ea"/>
                <a:ea typeface="+mn-ea"/>
              </a:rPr>
              <a:t> </a:t>
            </a:r>
            <a:r>
              <a:rPr kumimoji="1" lang="zh-CN" altLang="en-US" sz="2400" dirty="0">
                <a:solidFill>
                  <a:srgbClr val="FF0000"/>
                </a:solidFill>
                <a:latin typeface="+mn-ea"/>
                <a:ea typeface="+mn-ea"/>
              </a:rPr>
              <a:t>若</a:t>
            </a:r>
            <a:r>
              <a:rPr kumimoji="1" lang="en-US" altLang="zh-CN" sz="2400" dirty="0" err="1">
                <a:solidFill>
                  <a:srgbClr val="FF0000"/>
                </a:solidFill>
                <a:latin typeface="+mn-ea"/>
                <a:ea typeface="+mn-ea"/>
              </a:rPr>
              <a:t>a,b</a:t>
            </a:r>
            <a:r>
              <a:rPr kumimoji="1" lang="zh-CN" altLang="en-US" sz="2400" dirty="0">
                <a:solidFill>
                  <a:srgbClr val="FF0000"/>
                </a:solidFill>
                <a:latin typeface="+mn-ea"/>
                <a:ea typeface="+mn-ea"/>
              </a:rPr>
              <a:t>存在偏序关系，</a:t>
            </a:r>
            <a:r>
              <a:rPr kumimoji="1" lang="zh-CN" altLang="en-US" sz="2400" dirty="0">
                <a:latin typeface="+mn-ea"/>
                <a:ea typeface="+mn-ea"/>
              </a:rPr>
              <a:t>不妨设</a:t>
            </a:r>
            <a:r>
              <a:rPr kumimoji="1" lang="en-US" altLang="zh-CN" sz="2400" dirty="0" err="1">
                <a:solidFill>
                  <a:srgbClr val="0000FF"/>
                </a:solidFill>
                <a:latin typeface="+mn-ea"/>
                <a:ea typeface="+mn-ea"/>
              </a:rPr>
              <a:t>a≤b</a:t>
            </a:r>
            <a:endParaRPr kumimoji="1" lang="en-US" altLang="zh-CN" sz="2400" dirty="0">
              <a:solidFill>
                <a:srgbClr val="0000FF"/>
              </a:solidFill>
              <a:latin typeface="+mn-ea"/>
              <a:ea typeface="+mn-ea"/>
            </a:endParaRPr>
          </a:p>
          <a:p>
            <a:pPr algn="l">
              <a:lnSpc>
                <a:spcPct val="150000"/>
              </a:lnSpc>
              <a:spcBef>
                <a:spcPct val="0"/>
              </a:spcBef>
              <a:buClrTx/>
              <a:buNone/>
            </a:pPr>
            <a:r>
              <a:rPr kumimoji="1" lang="en-US" altLang="zh-CN" sz="2400" dirty="0">
                <a:solidFill>
                  <a:srgbClr val="0000FF"/>
                </a:solidFill>
                <a:latin typeface="+mn-ea"/>
              </a:rPr>
              <a:t>       a ≤b </a:t>
            </a:r>
            <a:r>
              <a:rPr lang="en-US" altLang="en-US" sz="2400" noProof="1">
                <a:sym typeface="Symbol" panose="05050102010706020507" pitchFamily="18" charset="2"/>
              </a:rPr>
              <a:t> </a:t>
            </a:r>
            <a:r>
              <a:rPr lang="en-US" altLang="zh-CN" sz="2400" dirty="0" err="1">
                <a:latin typeface="+mn-ea"/>
                <a:ea typeface="+mn-ea"/>
              </a:rPr>
              <a:t>b≤a</a:t>
            </a:r>
            <a:r>
              <a:rPr lang="en-US" altLang="zh-CN" sz="2400" dirty="0">
                <a:latin typeface="+mn-ea"/>
                <a:ea typeface="+mn-ea"/>
              </a:rPr>
              <a:t> </a:t>
            </a:r>
            <a:r>
              <a:rPr lang="en-US" altLang="en-US" sz="2400" noProof="1">
                <a:sym typeface="Symbol" panose="05050102010706020507" pitchFamily="18" charset="2"/>
              </a:rPr>
              <a:t></a:t>
            </a:r>
            <a:r>
              <a:rPr lang="en-US" altLang="zh-CN" sz="2400" dirty="0" err="1">
                <a:solidFill>
                  <a:srgbClr val="0000FF"/>
                </a:solidFill>
                <a:latin typeface="+mn-ea"/>
                <a:ea typeface="+mn-ea"/>
              </a:rPr>
              <a:t>b</a:t>
            </a:r>
            <a:r>
              <a:rPr lang="en-US" altLang="zh-CN" sz="2400" dirty="0" err="1">
                <a:solidFill>
                  <a:srgbClr val="0000FF"/>
                </a:solidFill>
                <a:latin typeface="+mn-ea"/>
                <a:ea typeface="+mn-ea"/>
                <a:sym typeface="Symbol" panose="05050102010706020507" pitchFamily="18" charset="2"/>
              </a:rPr>
              <a:t></a:t>
            </a:r>
            <a:r>
              <a:rPr lang="en-US" altLang="zh-CN" sz="2400" dirty="0" err="1">
                <a:solidFill>
                  <a:srgbClr val="0000FF"/>
                </a:solidFill>
                <a:latin typeface="+mn-ea"/>
                <a:ea typeface="+mn-ea"/>
              </a:rPr>
              <a:t>f</a:t>
            </a:r>
            <a:r>
              <a:rPr lang="en-US" altLang="zh-CN" sz="2400" dirty="0">
                <a:solidFill>
                  <a:srgbClr val="0000FF"/>
                </a:solidFill>
                <a:latin typeface="+mn-ea"/>
                <a:ea typeface="+mn-ea"/>
              </a:rPr>
              <a:t>(a)</a:t>
            </a:r>
            <a:r>
              <a:rPr lang="zh-CN" altLang="en-US" sz="2400" dirty="0">
                <a:latin typeface="+mn-ea"/>
                <a:ea typeface="+mn-ea"/>
              </a:rPr>
              <a:t>＝</a:t>
            </a:r>
            <a:r>
              <a:rPr lang="en-US" altLang="zh-CN" sz="2400" dirty="0">
                <a:latin typeface="+mn-ea"/>
                <a:ea typeface="+mn-ea"/>
              </a:rPr>
              <a:t>{x|(</a:t>
            </a:r>
            <a:r>
              <a:rPr lang="en-US" altLang="zh-CN" sz="2400" dirty="0" err="1">
                <a:latin typeface="+mn-ea"/>
                <a:ea typeface="+mn-ea"/>
              </a:rPr>
              <a:t>x∈A</a:t>
            </a:r>
            <a:r>
              <a:rPr lang="en-US" altLang="zh-CN" sz="2400" dirty="0">
                <a:latin typeface="+mn-ea"/>
                <a:ea typeface="+mn-ea"/>
              </a:rPr>
              <a:t>)∧</a:t>
            </a:r>
            <a:r>
              <a:rPr lang="en-US" altLang="zh-CN" sz="2400" dirty="0" err="1">
                <a:latin typeface="+mn-ea"/>
                <a:ea typeface="+mn-ea"/>
              </a:rPr>
              <a:t>x≤a</a:t>
            </a:r>
            <a:r>
              <a:rPr lang="en-US" altLang="zh-CN" sz="2400" dirty="0">
                <a:latin typeface="+mn-ea"/>
                <a:ea typeface="+mn-ea"/>
              </a:rPr>
              <a:t>}                  </a:t>
            </a:r>
            <a:r>
              <a:rPr lang="zh-CN" altLang="en-US" sz="2400" dirty="0">
                <a:latin typeface="+mn-ea"/>
                <a:ea typeface="+mn-ea"/>
              </a:rPr>
              <a:t>（</a:t>
            </a:r>
            <a:r>
              <a:rPr kumimoji="1" lang="zh-CN" altLang="en-US" sz="2400" dirty="0">
                <a:latin typeface="+mn-ea"/>
                <a:ea typeface="+mn-ea"/>
              </a:rPr>
              <a:t>“≤”是</a:t>
            </a:r>
            <a:r>
              <a:rPr lang="zh-CN" altLang="en-US" sz="2400" dirty="0">
                <a:latin typeface="+mn-ea"/>
                <a:ea typeface="+mn-ea"/>
              </a:rPr>
              <a:t>反对称的）</a:t>
            </a:r>
            <a:endParaRPr kumimoji="1" lang="zh-CN" altLang="en-US" sz="2400" dirty="0">
              <a:latin typeface="+mn-ea"/>
              <a:ea typeface="+mn-ea"/>
            </a:endParaRPr>
          </a:p>
        </p:txBody>
      </p:sp>
      <p:sp>
        <p:nvSpPr>
          <p:cNvPr id="1792003" name="Rectangle 3">
            <a:extLst>
              <a:ext uri="{FF2B5EF4-FFF2-40B4-BE49-F238E27FC236}">
                <a16:creationId xmlns:a16="http://schemas.microsoft.com/office/drawing/2014/main" id="{D4CF1A5C-843A-4CDD-9066-E8721EEBA942}"/>
              </a:ext>
            </a:extLst>
          </p:cNvPr>
          <p:cNvSpPr>
            <a:spLocks noGrp="1" noChangeArrowheads="1"/>
          </p:cNvSpPr>
          <p:nvPr>
            <p:ph type="body" idx="1"/>
          </p:nvPr>
        </p:nvSpPr>
        <p:spPr>
          <a:xfrm>
            <a:off x="307975" y="2501464"/>
            <a:ext cx="11582400" cy="4204930"/>
          </a:xfrm>
        </p:spPr>
        <p:txBody>
          <a:bodyPr>
            <a:normAutofit/>
          </a:bodyPr>
          <a:lstStyle/>
          <a:p>
            <a:pPr marL="0" indent="0">
              <a:lnSpc>
                <a:spcPct val="150000"/>
              </a:lnSpc>
              <a:spcBef>
                <a:spcPct val="0"/>
              </a:spcBef>
              <a:buNone/>
            </a:pPr>
            <a:r>
              <a:rPr lang="zh-CN" altLang="en-US" dirty="0"/>
              <a:t>又因为 </a:t>
            </a:r>
            <a:r>
              <a:rPr lang="en-US" altLang="zh-CN" dirty="0" err="1"/>
              <a:t>b≤b</a:t>
            </a:r>
            <a:r>
              <a:rPr lang="en-US" altLang="zh-CN" dirty="0"/>
              <a:t>                                                                         </a:t>
            </a:r>
            <a:r>
              <a:rPr lang="zh-CN" altLang="en-US" dirty="0"/>
              <a:t>（“≤”是自反的）</a:t>
            </a:r>
            <a:endParaRPr lang="en-US" altLang="zh-CN" dirty="0"/>
          </a:p>
          <a:p>
            <a:pPr marL="0" indent="0">
              <a:lnSpc>
                <a:spcPct val="150000"/>
              </a:lnSpc>
              <a:spcBef>
                <a:spcPct val="0"/>
              </a:spcBef>
              <a:buNone/>
            </a:pPr>
            <a:r>
              <a:rPr lang="en-US" altLang="zh-CN" dirty="0" err="1"/>
              <a:t>b≤b</a:t>
            </a:r>
            <a:r>
              <a:rPr lang="en-US" altLang="zh-CN" dirty="0"/>
              <a:t> </a:t>
            </a:r>
            <a:r>
              <a:rPr lang="en-US" altLang="en-US" noProof="1">
                <a:sym typeface="Symbol" panose="05050102010706020507" pitchFamily="18" charset="2"/>
              </a:rPr>
              <a:t> </a:t>
            </a:r>
            <a:r>
              <a:rPr lang="en-US" altLang="zh-CN" dirty="0" err="1">
                <a:solidFill>
                  <a:srgbClr val="0000FF"/>
                </a:solidFill>
              </a:rPr>
              <a:t>b∈f</a:t>
            </a:r>
            <a:r>
              <a:rPr lang="en-US" altLang="zh-CN" dirty="0">
                <a:solidFill>
                  <a:srgbClr val="0000FF"/>
                </a:solidFill>
              </a:rPr>
              <a:t>(b)</a:t>
            </a:r>
            <a:r>
              <a:rPr lang="zh-CN" altLang="en-US" dirty="0"/>
              <a:t> ＝</a:t>
            </a:r>
            <a:r>
              <a:rPr lang="en-US" altLang="zh-CN" dirty="0"/>
              <a:t>{x|(</a:t>
            </a:r>
            <a:r>
              <a:rPr lang="en-US" altLang="zh-CN" dirty="0" err="1"/>
              <a:t>x∈A</a:t>
            </a:r>
            <a:r>
              <a:rPr lang="en-US" altLang="zh-CN" dirty="0"/>
              <a:t>)∧</a:t>
            </a:r>
            <a:r>
              <a:rPr lang="en-US" altLang="zh-CN" dirty="0" err="1"/>
              <a:t>x≤b</a:t>
            </a:r>
            <a:r>
              <a:rPr lang="en-US" altLang="zh-CN" dirty="0"/>
              <a:t>} </a:t>
            </a:r>
          </a:p>
          <a:p>
            <a:pPr marL="0" indent="0">
              <a:lnSpc>
                <a:spcPct val="150000"/>
              </a:lnSpc>
              <a:spcBef>
                <a:spcPct val="0"/>
              </a:spcBef>
              <a:buNone/>
            </a:pPr>
            <a:r>
              <a:rPr lang="zh-CN" altLang="en-US" dirty="0"/>
              <a:t>所以</a:t>
            </a:r>
            <a:r>
              <a:rPr lang="en-US" altLang="zh-CN" dirty="0">
                <a:solidFill>
                  <a:srgbClr val="0000FF"/>
                </a:solidFill>
              </a:rPr>
              <a:t>f(a)≠f(b)</a:t>
            </a:r>
            <a:r>
              <a:rPr lang="en-US" altLang="zh-CN" dirty="0"/>
              <a:t> )</a:t>
            </a:r>
            <a:r>
              <a:rPr lang="zh-CN" altLang="zh-CN" dirty="0"/>
              <a:t>，从而</a:t>
            </a:r>
            <a:r>
              <a:rPr lang="en-US" altLang="zh-CN" dirty="0"/>
              <a:t>f</a:t>
            </a:r>
            <a:r>
              <a:rPr lang="zh-CN" altLang="zh-CN" dirty="0"/>
              <a:t>是单射</a:t>
            </a:r>
            <a:r>
              <a:rPr lang="zh-CN" altLang="en-US" dirty="0"/>
              <a:t>。</a:t>
            </a:r>
          </a:p>
          <a:p>
            <a:pPr marL="0" indent="0">
              <a:lnSpc>
                <a:spcPct val="150000"/>
              </a:lnSpc>
              <a:spcBef>
                <a:spcPct val="0"/>
              </a:spcBef>
              <a:buNone/>
            </a:pPr>
            <a:r>
              <a:rPr lang="zh-CN" altLang="zh-CN" dirty="0"/>
              <a:t>②</a:t>
            </a:r>
            <a:r>
              <a:rPr lang="en-US" altLang="zh-CN" dirty="0"/>
              <a:t> </a:t>
            </a:r>
            <a:r>
              <a:rPr lang="zh-CN" altLang="en-US" dirty="0">
                <a:solidFill>
                  <a:srgbClr val="FF0000"/>
                </a:solidFill>
              </a:rPr>
              <a:t>若</a:t>
            </a:r>
            <a:r>
              <a:rPr lang="en-US" altLang="zh-CN" dirty="0" err="1">
                <a:solidFill>
                  <a:srgbClr val="FF0000"/>
                </a:solidFill>
              </a:rPr>
              <a:t>a,b</a:t>
            </a:r>
            <a:r>
              <a:rPr lang="zh-CN" altLang="en-US" dirty="0">
                <a:solidFill>
                  <a:srgbClr val="FF0000"/>
                </a:solidFill>
              </a:rPr>
              <a:t>不存在偏序关系，</a:t>
            </a:r>
            <a:r>
              <a:rPr lang="zh-CN" altLang="en-US" dirty="0"/>
              <a:t>则有：</a:t>
            </a:r>
            <a:r>
              <a:rPr lang="en-US" altLang="zh-CN" dirty="0" err="1"/>
              <a:t>a≤b</a:t>
            </a:r>
            <a:r>
              <a:rPr lang="en-US" altLang="en-US" noProof="1">
                <a:sym typeface="Symbol" panose="05050102010706020507" pitchFamily="18" charset="2"/>
              </a:rPr>
              <a:t></a:t>
            </a:r>
            <a:r>
              <a:rPr lang="en-US" altLang="zh-CN" dirty="0"/>
              <a:t> </a:t>
            </a:r>
            <a:r>
              <a:rPr lang="en-US" altLang="zh-CN" dirty="0" err="1">
                <a:solidFill>
                  <a:srgbClr val="0000FF"/>
                </a:solidFill>
              </a:rPr>
              <a:t>a</a:t>
            </a:r>
            <a:r>
              <a:rPr lang="en-US" altLang="zh-CN" dirty="0" err="1">
                <a:solidFill>
                  <a:srgbClr val="0000FF"/>
                </a:solidFill>
                <a:sym typeface="Symbol" panose="05050102010706020507" pitchFamily="18" charset="2"/>
              </a:rPr>
              <a:t></a:t>
            </a:r>
            <a:r>
              <a:rPr lang="en-US" altLang="zh-CN" dirty="0" err="1">
                <a:solidFill>
                  <a:srgbClr val="0000FF"/>
                </a:solidFill>
              </a:rPr>
              <a:t>f</a:t>
            </a:r>
            <a:r>
              <a:rPr lang="en-US" altLang="zh-CN" dirty="0">
                <a:solidFill>
                  <a:srgbClr val="0000FF"/>
                </a:solidFill>
              </a:rPr>
              <a:t>(b)</a:t>
            </a:r>
            <a:r>
              <a:rPr lang="zh-CN" altLang="en-US" dirty="0"/>
              <a:t>＝</a:t>
            </a:r>
            <a:r>
              <a:rPr lang="en-US" altLang="zh-CN" dirty="0"/>
              <a:t>{x|(</a:t>
            </a:r>
            <a:r>
              <a:rPr lang="en-US" altLang="zh-CN" dirty="0" err="1"/>
              <a:t>x∈A</a:t>
            </a:r>
            <a:r>
              <a:rPr lang="en-US" altLang="zh-CN" dirty="0"/>
              <a:t>)∧</a:t>
            </a:r>
            <a:r>
              <a:rPr lang="en-US" altLang="zh-CN" dirty="0" err="1"/>
              <a:t>x≤b</a:t>
            </a:r>
            <a:r>
              <a:rPr lang="en-US" altLang="zh-CN" dirty="0"/>
              <a:t>}        </a:t>
            </a:r>
            <a:endParaRPr lang="zh-CN" altLang="en-US" dirty="0"/>
          </a:p>
          <a:p>
            <a:pPr marL="0" indent="0">
              <a:lnSpc>
                <a:spcPct val="150000"/>
              </a:lnSpc>
              <a:spcBef>
                <a:spcPct val="0"/>
              </a:spcBef>
              <a:buNone/>
            </a:pPr>
            <a:r>
              <a:rPr lang="zh-CN" altLang="en-US" dirty="0"/>
              <a:t>又因为 </a:t>
            </a:r>
            <a:r>
              <a:rPr lang="en-US" altLang="zh-CN" dirty="0" err="1"/>
              <a:t>a≤a</a:t>
            </a:r>
            <a:r>
              <a:rPr lang="en-US" altLang="zh-CN" dirty="0"/>
              <a:t>                                                                          </a:t>
            </a:r>
            <a:r>
              <a:rPr lang="zh-CN" altLang="en-US" dirty="0"/>
              <a:t>（“≤”是自反的）</a:t>
            </a:r>
            <a:endParaRPr lang="en-US" altLang="zh-CN" dirty="0"/>
          </a:p>
          <a:p>
            <a:pPr marL="0" indent="0">
              <a:lnSpc>
                <a:spcPct val="150000"/>
              </a:lnSpc>
              <a:spcBef>
                <a:spcPct val="0"/>
              </a:spcBef>
              <a:buNone/>
            </a:pPr>
            <a:r>
              <a:rPr lang="en-US" altLang="en-US" noProof="1">
                <a:sym typeface="Symbol" panose="05050102010706020507" pitchFamily="18" charset="2"/>
              </a:rPr>
              <a:t> </a:t>
            </a:r>
            <a:r>
              <a:rPr lang="en-US" altLang="zh-CN" dirty="0" err="1"/>
              <a:t>a≤a</a:t>
            </a:r>
            <a:r>
              <a:rPr lang="en-US" altLang="zh-CN" dirty="0"/>
              <a:t> </a:t>
            </a:r>
            <a:r>
              <a:rPr lang="en-US" altLang="en-US" noProof="1">
                <a:sym typeface="Symbol" panose="05050102010706020507" pitchFamily="18" charset="2"/>
              </a:rPr>
              <a:t> </a:t>
            </a:r>
            <a:r>
              <a:rPr lang="en-US" altLang="zh-CN" dirty="0" err="1">
                <a:solidFill>
                  <a:srgbClr val="0000FF"/>
                </a:solidFill>
              </a:rPr>
              <a:t>a∈f</a:t>
            </a:r>
            <a:r>
              <a:rPr lang="en-US" altLang="zh-CN" dirty="0">
                <a:solidFill>
                  <a:srgbClr val="0000FF"/>
                </a:solidFill>
              </a:rPr>
              <a:t>(a)</a:t>
            </a:r>
            <a:r>
              <a:rPr lang="zh-CN" altLang="en-US" dirty="0"/>
              <a:t>，即</a:t>
            </a:r>
            <a:r>
              <a:rPr lang="en-US" altLang="zh-CN" dirty="0"/>
              <a:t>f(a)≠f(b)</a:t>
            </a:r>
            <a:r>
              <a:rPr lang="zh-CN" altLang="zh-CN" dirty="0"/>
              <a:t>，从而</a:t>
            </a:r>
            <a:r>
              <a:rPr lang="en-US" altLang="zh-CN" dirty="0"/>
              <a:t>f</a:t>
            </a:r>
            <a:r>
              <a:rPr lang="zh-CN" altLang="zh-CN" dirty="0"/>
              <a:t>是单射</a:t>
            </a:r>
            <a:r>
              <a:rPr lang="zh-CN" altLang="en-US" dirty="0"/>
              <a:t>。</a:t>
            </a:r>
            <a:endParaRPr lang="en-US" altLang="zh-CN" dirty="0"/>
          </a:p>
          <a:p>
            <a:pPr marL="0" indent="0">
              <a:lnSpc>
                <a:spcPct val="150000"/>
              </a:lnSpc>
              <a:spcBef>
                <a:spcPct val="0"/>
              </a:spcBef>
              <a:buNone/>
            </a:pPr>
            <a:r>
              <a:rPr lang="zh-CN" altLang="en-US" dirty="0"/>
              <a:t>因此对 </a:t>
            </a:r>
            <a:r>
              <a:rPr lang="en-US" altLang="zh-CN" dirty="0"/>
              <a:t>a</a:t>
            </a:r>
            <a:r>
              <a:rPr lang="zh-CN" altLang="en-US" dirty="0"/>
              <a:t>，</a:t>
            </a:r>
            <a:r>
              <a:rPr lang="en-US" altLang="zh-CN" dirty="0" err="1"/>
              <a:t>b∈A</a:t>
            </a:r>
            <a:r>
              <a:rPr lang="zh-CN" altLang="en-US" dirty="0"/>
              <a:t>，当</a:t>
            </a:r>
            <a:r>
              <a:rPr lang="en-US" altLang="zh-CN" dirty="0" err="1"/>
              <a:t>a≠b</a:t>
            </a:r>
            <a:r>
              <a:rPr lang="zh-CN" altLang="en-US" dirty="0"/>
              <a:t>，总有</a:t>
            </a:r>
            <a:r>
              <a:rPr lang="en-US" altLang="zh-CN" dirty="0"/>
              <a:t>f(a)≠f(b)</a:t>
            </a:r>
            <a:r>
              <a:rPr lang="zh-CN" altLang="en-US" dirty="0"/>
              <a:t>。从而</a:t>
            </a:r>
            <a:r>
              <a:rPr lang="en-US" altLang="zh-CN" dirty="0"/>
              <a:t>f</a:t>
            </a:r>
            <a:r>
              <a:rPr lang="zh-CN" altLang="en-US" dirty="0"/>
              <a:t>是从</a:t>
            </a:r>
            <a:r>
              <a:rPr lang="en-US" altLang="zh-CN" dirty="0"/>
              <a:t>A</a:t>
            </a:r>
            <a:r>
              <a:rPr lang="zh-CN" altLang="en-US" dirty="0"/>
              <a:t>到</a:t>
            </a:r>
            <a:r>
              <a:rPr lang="en-US" altLang="zh-CN" dirty="0"/>
              <a:t>P(A)</a:t>
            </a:r>
            <a:r>
              <a:rPr lang="zh-CN" altLang="en-US" dirty="0"/>
              <a:t>的单射。</a:t>
            </a:r>
          </a:p>
        </p:txBody>
      </p:sp>
      <p:sp>
        <p:nvSpPr>
          <p:cNvPr id="31749" name="Rectangle 4">
            <a:extLst>
              <a:ext uri="{FF2B5EF4-FFF2-40B4-BE49-F238E27FC236}">
                <a16:creationId xmlns:a16="http://schemas.microsoft.com/office/drawing/2014/main" id="{CF07E273-953C-44DC-A952-7053EF768A57}"/>
              </a:ext>
            </a:extLst>
          </p:cNvPr>
          <p:cNvSpPr>
            <a:spLocks noGrp="1" noChangeArrowheads="1"/>
          </p:cNvSpPr>
          <p:nvPr>
            <p:ph type="title"/>
          </p:nvPr>
        </p:nvSpPr>
        <p:spPr/>
        <p:txBody>
          <a:bodyPr vert="horz" lIns="91461" tIns="60958" rIns="121917" bIns="60958" rtlCol="0" anchor="ctr">
            <a:noAutofit/>
          </a:bodyPr>
          <a:lstStyle/>
          <a:p>
            <a:pPr eaLnBrk="1" hangingPunct="1"/>
            <a:r>
              <a:rPr lang="zh-CN" altLang="en-US" dirty="0"/>
              <a:t>例</a:t>
            </a:r>
            <a:r>
              <a:rPr lang="en-US" altLang="zh-CN" dirty="0"/>
              <a:t>5.32 </a:t>
            </a:r>
            <a:r>
              <a:rPr lang="en-US" altLang="zh-CN" dirty="0">
                <a:latin typeface="宋体" panose="02010600030101010101" pitchFamily="2" charset="-122"/>
              </a:rPr>
              <a:t>(</a:t>
            </a:r>
            <a:r>
              <a:rPr lang="zh-CN" altLang="en-US" dirty="0">
                <a:latin typeface="宋体" panose="02010600030101010101" pitchFamily="2" charset="-122"/>
              </a:rPr>
              <a:t>续</a:t>
            </a:r>
            <a:r>
              <a:rPr lang="en-US" altLang="zh-CN" dirty="0">
                <a:latin typeface="宋体" panose="02010600030101010101" pitchFamily="2" charset="-122"/>
              </a:rPr>
              <a:t>)</a:t>
            </a:r>
          </a:p>
        </p:txBody>
      </p:sp>
      <p:sp>
        <p:nvSpPr>
          <p:cNvPr id="1792006" name="Line 6">
            <a:extLst>
              <a:ext uri="{FF2B5EF4-FFF2-40B4-BE49-F238E27FC236}">
                <a16:creationId xmlns:a16="http://schemas.microsoft.com/office/drawing/2014/main" id="{659F974E-256C-4B6C-A513-B53C6D818E97}"/>
              </a:ext>
            </a:extLst>
          </p:cNvPr>
          <p:cNvSpPr>
            <a:spLocks noChangeShapeType="1"/>
          </p:cNvSpPr>
          <p:nvPr/>
        </p:nvSpPr>
        <p:spPr bwMode="auto">
          <a:xfrm flipH="1">
            <a:off x="2432050" y="1992567"/>
            <a:ext cx="152435" cy="381088"/>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92007" name="Line 7">
            <a:extLst>
              <a:ext uri="{FF2B5EF4-FFF2-40B4-BE49-F238E27FC236}">
                <a16:creationId xmlns:a16="http://schemas.microsoft.com/office/drawing/2014/main" id="{929FA193-89BA-462C-AF18-CCBE6D864B2C}"/>
              </a:ext>
            </a:extLst>
          </p:cNvPr>
          <p:cNvSpPr>
            <a:spLocks noChangeShapeType="1"/>
          </p:cNvSpPr>
          <p:nvPr/>
        </p:nvSpPr>
        <p:spPr bwMode="auto">
          <a:xfrm flipH="1">
            <a:off x="5184775" y="4299438"/>
            <a:ext cx="152435" cy="381088"/>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92002"/>
                                        </p:tgtEl>
                                        <p:attrNameLst>
                                          <p:attrName>style.visibility</p:attrName>
                                        </p:attrNameLst>
                                      </p:cBhvr>
                                      <p:to>
                                        <p:strVal val="visible"/>
                                      </p:to>
                                    </p:set>
                                    <p:anim calcmode="lin" valueType="num">
                                      <p:cBhvr additive="base">
                                        <p:cTn id="7" dur="500" fill="hold"/>
                                        <p:tgtEl>
                                          <p:spTgt spid="1792002"/>
                                        </p:tgtEl>
                                        <p:attrNameLst>
                                          <p:attrName>ppt_x</p:attrName>
                                        </p:attrNameLst>
                                      </p:cBhvr>
                                      <p:tavLst>
                                        <p:tav tm="0">
                                          <p:val>
                                            <p:strVal val="#ppt_x"/>
                                          </p:val>
                                        </p:tav>
                                        <p:tav tm="100000">
                                          <p:val>
                                            <p:strVal val="#ppt_x"/>
                                          </p:val>
                                        </p:tav>
                                      </p:tavLst>
                                    </p:anim>
                                    <p:anim calcmode="lin" valueType="num">
                                      <p:cBhvr additive="base">
                                        <p:cTn id="8" dur="500" fill="hold"/>
                                        <p:tgtEl>
                                          <p:spTgt spid="179200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1" fill="hold" nodeType="clickEffect">
                                  <p:stCondLst>
                                    <p:cond delay="0"/>
                                  </p:stCondLst>
                                  <p:childTnLst>
                                    <p:set>
                                      <p:cBhvr>
                                        <p:cTn id="12" dur="1" fill="hold">
                                          <p:stCondLst>
                                            <p:cond delay="0"/>
                                          </p:stCondLst>
                                        </p:cTn>
                                        <p:tgtEl>
                                          <p:spTgt spid="1792002">
                                            <p:txEl>
                                              <p:pRg st="1" end="1"/>
                                            </p:txEl>
                                          </p:spTgt>
                                        </p:tgtEl>
                                        <p:attrNameLst>
                                          <p:attrName>style.visibility</p:attrName>
                                        </p:attrNameLst>
                                      </p:cBhvr>
                                      <p:to>
                                        <p:strVal val="visible"/>
                                      </p:to>
                                    </p:set>
                                    <p:animEffect transition="in" filter="barn(inVertical)">
                                      <p:cBhvr>
                                        <p:cTn id="13" dur="500"/>
                                        <p:tgtEl>
                                          <p:spTgt spid="1792002">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792002">
                                            <p:txEl>
                                              <p:pRg st="2" end="2"/>
                                            </p:txEl>
                                          </p:spTgt>
                                        </p:tgtEl>
                                        <p:attrNameLst>
                                          <p:attrName>style.visibility</p:attrName>
                                        </p:attrNameLst>
                                      </p:cBhvr>
                                      <p:to>
                                        <p:strVal val="visible"/>
                                      </p:to>
                                    </p:set>
                                    <p:animEffect transition="in" filter="barn(inVertical)">
                                      <p:cBhvr>
                                        <p:cTn id="18" dur="500"/>
                                        <p:tgtEl>
                                          <p:spTgt spid="1792002">
                                            <p:txEl>
                                              <p:pRg st="2" end="2"/>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792006"/>
                                        </p:tgtEl>
                                        <p:attrNameLst>
                                          <p:attrName>style.visibility</p:attrName>
                                        </p:attrNameLst>
                                      </p:cBhvr>
                                      <p:to>
                                        <p:strVal val="visible"/>
                                      </p:to>
                                    </p:set>
                                    <p:animEffect transition="in" filter="barn(inVertical)">
                                      <p:cBhvr>
                                        <p:cTn id="21" dur="500"/>
                                        <p:tgtEl>
                                          <p:spTgt spid="1792006"/>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792003">
                                            <p:txEl>
                                              <p:pRg st="0" end="0"/>
                                            </p:txEl>
                                          </p:spTgt>
                                        </p:tgtEl>
                                        <p:attrNameLst>
                                          <p:attrName>style.visibility</p:attrName>
                                        </p:attrNameLst>
                                      </p:cBhvr>
                                      <p:to>
                                        <p:strVal val="visible"/>
                                      </p:to>
                                    </p:set>
                                    <p:animEffect transition="in" filter="box(in)">
                                      <p:cBhvr>
                                        <p:cTn id="26" dur="500"/>
                                        <p:tgtEl>
                                          <p:spTgt spid="179200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792003">
                                            <p:txEl>
                                              <p:pRg st="1" end="1"/>
                                            </p:txEl>
                                          </p:spTgt>
                                        </p:tgtEl>
                                        <p:attrNameLst>
                                          <p:attrName>style.visibility</p:attrName>
                                        </p:attrNameLst>
                                      </p:cBhvr>
                                      <p:to>
                                        <p:strVal val="visible"/>
                                      </p:to>
                                    </p:set>
                                    <p:animEffect transition="in" filter="box(in)">
                                      <p:cBhvr>
                                        <p:cTn id="31" dur="500"/>
                                        <p:tgtEl>
                                          <p:spTgt spid="179200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1792003">
                                            <p:txEl>
                                              <p:pRg st="2" end="2"/>
                                            </p:txEl>
                                          </p:spTgt>
                                        </p:tgtEl>
                                        <p:attrNameLst>
                                          <p:attrName>style.visibility</p:attrName>
                                        </p:attrNameLst>
                                      </p:cBhvr>
                                      <p:to>
                                        <p:strVal val="visible"/>
                                      </p:to>
                                    </p:set>
                                    <p:animEffect transition="in" filter="box(in)">
                                      <p:cBhvr>
                                        <p:cTn id="36" dur="500"/>
                                        <p:tgtEl>
                                          <p:spTgt spid="179200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1792003">
                                            <p:txEl>
                                              <p:pRg st="3" end="3"/>
                                            </p:txEl>
                                          </p:spTgt>
                                        </p:tgtEl>
                                        <p:attrNameLst>
                                          <p:attrName>style.visibility</p:attrName>
                                        </p:attrNameLst>
                                      </p:cBhvr>
                                      <p:to>
                                        <p:strVal val="visible"/>
                                      </p:to>
                                    </p:set>
                                    <p:animEffect transition="in" filter="box(in)">
                                      <p:cBhvr>
                                        <p:cTn id="41" dur="500"/>
                                        <p:tgtEl>
                                          <p:spTgt spid="1792003">
                                            <p:txEl>
                                              <p:pRg st="3" end="3"/>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1792007"/>
                                        </p:tgtEl>
                                        <p:attrNameLst>
                                          <p:attrName>style.visibility</p:attrName>
                                        </p:attrNameLst>
                                      </p:cBhvr>
                                      <p:to>
                                        <p:strVal val="visible"/>
                                      </p:to>
                                    </p:set>
                                    <p:animEffect transition="in" filter="wipe(down)">
                                      <p:cBhvr>
                                        <p:cTn id="44" dur="500"/>
                                        <p:tgtEl>
                                          <p:spTgt spid="1792007"/>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1792003">
                                            <p:txEl>
                                              <p:pRg st="4" end="4"/>
                                            </p:txEl>
                                          </p:spTgt>
                                        </p:tgtEl>
                                        <p:attrNameLst>
                                          <p:attrName>style.visibility</p:attrName>
                                        </p:attrNameLst>
                                      </p:cBhvr>
                                      <p:to>
                                        <p:strVal val="visible"/>
                                      </p:to>
                                    </p:set>
                                    <p:animEffect transition="in" filter="box(in)">
                                      <p:cBhvr>
                                        <p:cTn id="49" dur="500"/>
                                        <p:tgtEl>
                                          <p:spTgt spid="179200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ntr" presetSubtype="16" fill="hold" grpId="0" nodeType="clickEffect">
                                  <p:stCondLst>
                                    <p:cond delay="0"/>
                                  </p:stCondLst>
                                  <p:childTnLst>
                                    <p:set>
                                      <p:cBhvr>
                                        <p:cTn id="53" dur="1" fill="hold">
                                          <p:stCondLst>
                                            <p:cond delay="0"/>
                                          </p:stCondLst>
                                        </p:cTn>
                                        <p:tgtEl>
                                          <p:spTgt spid="1792003">
                                            <p:txEl>
                                              <p:pRg st="5" end="5"/>
                                            </p:txEl>
                                          </p:spTgt>
                                        </p:tgtEl>
                                        <p:attrNameLst>
                                          <p:attrName>style.visibility</p:attrName>
                                        </p:attrNameLst>
                                      </p:cBhvr>
                                      <p:to>
                                        <p:strVal val="visible"/>
                                      </p:to>
                                    </p:set>
                                    <p:animEffect transition="in" filter="box(in)">
                                      <p:cBhvr>
                                        <p:cTn id="54" dur="500"/>
                                        <p:tgtEl>
                                          <p:spTgt spid="1792003">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4" presetClass="entr" presetSubtype="16" fill="hold" grpId="0" nodeType="clickEffect">
                                  <p:stCondLst>
                                    <p:cond delay="0"/>
                                  </p:stCondLst>
                                  <p:childTnLst>
                                    <p:set>
                                      <p:cBhvr>
                                        <p:cTn id="58" dur="1" fill="hold">
                                          <p:stCondLst>
                                            <p:cond delay="0"/>
                                          </p:stCondLst>
                                        </p:cTn>
                                        <p:tgtEl>
                                          <p:spTgt spid="1792003">
                                            <p:txEl>
                                              <p:pRg st="6" end="6"/>
                                            </p:txEl>
                                          </p:spTgt>
                                        </p:tgtEl>
                                        <p:attrNameLst>
                                          <p:attrName>style.visibility</p:attrName>
                                        </p:attrNameLst>
                                      </p:cBhvr>
                                      <p:to>
                                        <p:strVal val="visible"/>
                                      </p:to>
                                    </p:set>
                                    <p:animEffect transition="in" filter="box(in)">
                                      <p:cBhvr>
                                        <p:cTn id="59" dur="500"/>
                                        <p:tgtEl>
                                          <p:spTgt spid="17920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02" grpId="0"/>
      <p:bldP spid="1792003" grpId="0" uiExpand="1" build="p"/>
      <p:bldP spid="179200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a:extLst>
              <a:ext uri="{FF2B5EF4-FFF2-40B4-BE49-F238E27FC236}">
                <a16:creationId xmlns:a16="http://schemas.microsoft.com/office/drawing/2014/main" id="{2CFC0D48-14E2-4EB7-8282-E3E84B69B281}"/>
              </a:ext>
            </a:extLst>
          </p:cNvPr>
          <p:cNvSpPr>
            <a:spLocks noGrp="1" noChangeArrowheads="1"/>
          </p:cNvSpPr>
          <p:nvPr>
            <p:ph type="title"/>
          </p:nvPr>
        </p:nvSpPr>
        <p:spPr/>
        <p:txBody>
          <a:bodyPr/>
          <a:lstStyle/>
          <a:p>
            <a:r>
              <a:rPr lang="zh-CN" altLang="en-US" dirty="0"/>
              <a:t>例</a:t>
            </a:r>
            <a:r>
              <a:rPr lang="en-US" altLang="zh-CN" dirty="0"/>
              <a:t>5.32 </a:t>
            </a:r>
            <a:r>
              <a:rPr lang="en-US" altLang="zh-CN" dirty="0">
                <a:latin typeface="宋体" panose="02010600030101010101" pitchFamily="2" charset="-122"/>
              </a:rPr>
              <a:t>(</a:t>
            </a:r>
            <a:r>
              <a:rPr lang="zh-CN" altLang="en-US" dirty="0">
                <a:latin typeface="宋体" panose="02010600030101010101" pitchFamily="2" charset="-122"/>
              </a:rPr>
              <a:t>续</a:t>
            </a:r>
            <a:r>
              <a:rPr lang="en-US" altLang="zh-CN" dirty="0">
                <a:latin typeface="宋体" panose="02010600030101010101" pitchFamily="2" charset="-122"/>
              </a:rPr>
              <a:t>)</a:t>
            </a: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1793027" name="Rectangle 3">
                <a:extLst>
                  <a:ext uri="{FF2B5EF4-FFF2-40B4-BE49-F238E27FC236}">
                    <a16:creationId xmlns:a16="http://schemas.microsoft.com/office/drawing/2014/main" id="{0C550335-D9DE-4BF7-A9B9-1E8CBBBE4364}"/>
                  </a:ext>
                </a:extLst>
              </p:cNvPr>
              <p:cNvSpPr>
                <a:spLocks noGrp="1" noChangeArrowheads="1"/>
              </p:cNvSpPr>
              <p:nvPr>
                <p:ph type="body" idx="1"/>
              </p:nvPr>
            </p:nvSpPr>
            <p:spPr>
              <a:xfrm>
                <a:off x="307975" y="1067594"/>
                <a:ext cx="8534400" cy="3962400"/>
              </a:xfrm>
            </p:spPr>
            <p:txBody>
              <a:bodyPr>
                <a:normAutofit/>
              </a:bodyPr>
              <a:lstStyle/>
              <a:p>
                <a:pPr>
                  <a:lnSpc>
                    <a:spcPct val="150000"/>
                  </a:lnSpc>
                  <a:buNone/>
                  <a:tabLst>
                    <a:tab pos="4750750" algn="l"/>
                  </a:tabLst>
                </a:pPr>
                <a:r>
                  <a:rPr kumimoji="1" lang="en-US" altLang="zh-CN" dirty="0"/>
                  <a:t>(2) </a:t>
                </a:r>
                <a:r>
                  <a:rPr kumimoji="1" lang="zh-CN" altLang="en-US" dirty="0"/>
                  <a:t>对</a:t>
                </a:r>
                <a14:m>
                  <m:oMath xmlns:m="http://schemas.openxmlformats.org/officeDocument/2006/math">
                    <m:r>
                      <a:rPr lang="es-ES" altLang="zh-CN" i="1">
                        <a:latin typeface="Cambria Math" panose="02040503050406030204" pitchFamily="18" charset="0"/>
                        <a:ea typeface="Cambria Math" panose="02040503050406030204" pitchFamily="18" charset="0"/>
                      </a:rPr>
                      <m:t>∀ </m:t>
                    </m:r>
                  </m:oMath>
                </a14:m>
                <a:r>
                  <a:rPr kumimoji="1" lang="en-US" altLang="zh-CN" dirty="0"/>
                  <a:t>a∈A,</a:t>
                </a:r>
                <a:r>
                  <a:rPr lang="es-ES" altLang="zh-CN" dirty="0">
                    <a:ea typeface="Cambria Math" panose="02040503050406030204" pitchFamily="18" charset="0"/>
                  </a:rPr>
                  <a:t> </a:t>
                </a:r>
                <a14:m>
                  <m:oMath xmlns:m="http://schemas.openxmlformats.org/officeDocument/2006/math">
                    <m:r>
                      <a:rPr lang="es-ES" altLang="zh-CN" i="1">
                        <a:latin typeface="Cambria Math" panose="02040503050406030204" pitchFamily="18" charset="0"/>
                        <a:ea typeface="Cambria Math" panose="02040503050406030204" pitchFamily="18" charset="0"/>
                      </a:rPr>
                      <m:t>∀ </m:t>
                    </m:r>
                  </m:oMath>
                </a14:m>
                <a:r>
                  <a:rPr kumimoji="1" lang="en-US" altLang="zh-CN" dirty="0" err="1"/>
                  <a:t>b∈A</a:t>
                </a:r>
                <a:r>
                  <a:rPr kumimoji="1" lang="zh-CN" altLang="en-US" dirty="0"/>
                  <a:t>，</a:t>
                </a:r>
                <a:r>
                  <a:rPr kumimoji="1" lang="zh-CN" altLang="en-US" dirty="0">
                    <a:solidFill>
                      <a:srgbClr val="0000CC"/>
                    </a:solidFill>
                  </a:rPr>
                  <a:t>若</a:t>
                </a:r>
                <a:r>
                  <a:rPr kumimoji="1" lang="en-US" altLang="zh-CN" dirty="0" err="1">
                    <a:solidFill>
                      <a:srgbClr val="0000CC"/>
                    </a:solidFill>
                  </a:rPr>
                  <a:t>a≤b</a:t>
                </a:r>
                <a:r>
                  <a:rPr kumimoji="1" lang="zh-CN" altLang="en-US" dirty="0"/>
                  <a:t>，则对</a:t>
                </a:r>
                <a14:m>
                  <m:oMath xmlns:m="http://schemas.openxmlformats.org/officeDocument/2006/math">
                    <m:r>
                      <a:rPr lang="es-ES" altLang="zh-CN" i="1">
                        <a:latin typeface="Cambria Math" panose="02040503050406030204" pitchFamily="18" charset="0"/>
                        <a:ea typeface="Cambria Math" panose="02040503050406030204" pitchFamily="18" charset="0"/>
                      </a:rPr>
                      <m:t>∀</m:t>
                    </m:r>
                  </m:oMath>
                </a14:m>
                <a:r>
                  <a:rPr kumimoji="1" lang="en-US" altLang="zh-CN" dirty="0"/>
                  <a:t>y</a:t>
                </a:r>
                <a:r>
                  <a:rPr kumimoji="1" lang="zh-CN" altLang="en-US" dirty="0"/>
                  <a:t>，</a:t>
                </a:r>
              </a:p>
              <a:p>
                <a:pPr>
                  <a:lnSpc>
                    <a:spcPct val="150000"/>
                  </a:lnSpc>
                  <a:buNone/>
                  <a:tabLst>
                    <a:tab pos="4750750" algn="l"/>
                  </a:tabLst>
                </a:pPr>
                <a:r>
                  <a:rPr kumimoji="1" lang="en-US" altLang="zh-CN" dirty="0" err="1"/>
                  <a:t>y∈f</a:t>
                </a:r>
                <a:r>
                  <a:rPr kumimoji="1" lang="en-US" altLang="zh-CN" dirty="0"/>
                  <a:t>(a)</a:t>
                </a:r>
                <a:r>
                  <a:rPr lang="en-US" altLang="en-US" noProof="1">
                    <a:sym typeface="Symbol" panose="05050102010706020507" pitchFamily="18" charset="2"/>
                  </a:rPr>
                  <a:t> </a:t>
                </a:r>
                <a:r>
                  <a:rPr kumimoji="1" lang="en-US" altLang="zh-CN" dirty="0" err="1"/>
                  <a:t>y≤a</a:t>
                </a:r>
                <a:endParaRPr kumimoji="1" lang="en-US" altLang="zh-CN" dirty="0"/>
              </a:p>
              <a:p>
                <a:pPr>
                  <a:lnSpc>
                    <a:spcPct val="150000"/>
                  </a:lnSpc>
                  <a:buNone/>
                  <a:tabLst>
                    <a:tab pos="4750750" algn="l"/>
                  </a:tabLst>
                </a:pPr>
                <a:r>
                  <a:rPr kumimoji="1" lang="en-US" altLang="zh-CN" dirty="0" err="1"/>
                  <a:t>y≤a</a:t>
                </a:r>
                <a:r>
                  <a:rPr kumimoji="1" lang="en-US" altLang="zh-CN" dirty="0"/>
                  <a:t> </a:t>
                </a:r>
                <a:r>
                  <a:rPr lang="zh-CN" altLang="zh-CN" dirty="0"/>
                  <a:t>∧ </a:t>
                </a:r>
                <a:r>
                  <a:rPr kumimoji="1" lang="en-US" altLang="zh-CN" dirty="0" err="1"/>
                  <a:t>a≤b</a:t>
                </a:r>
                <a:r>
                  <a:rPr lang="en-US" altLang="en-US" noProof="1">
                    <a:sym typeface="Symbol" panose="05050102010706020507" pitchFamily="18" charset="2"/>
                  </a:rPr>
                  <a:t>  </a:t>
                </a:r>
                <a:r>
                  <a:rPr kumimoji="1" lang="en-US" altLang="zh-CN" dirty="0" err="1"/>
                  <a:t>y≤b</a:t>
                </a:r>
                <a:r>
                  <a:rPr kumimoji="1" lang="en-US" altLang="zh-CN" dirty="0"/>
                  <a:t>            </a:t>
                </a:r>
                <a:r>
                  <a:rPr kumimoji="1" lang="zh-CN" altLang="en-US" dirty="0"/>
                  <a:t>（</a:t>
                </a:r>
                <a:r>
                  <a:rPr kumimoji="1" lang="zh-CN" altLang="en-US" dirty="0">
                    <a:solidFill>
                      <a:srgbClr val="FF0000"/>
                    </a:solidFill>
                    <a:latin typeface="宋体" panose="02010600030101010101" pitchFamily="2" charset="-122"/>
                  </a:rPr>
                  <a:t>“</a:t>
                </a:r>
                <a:r>
                  <a:rPr kumimoji="1" lang="zh-CN" altLang="en-US" dirty="0">
                    <a:solidFill>
                      <a:srgbClr val="FF0000"/>
                    </a:solidFill>
                  </a:rPr>
                  <a:t>≤</a:t>
                </a:r>
                <a:r>
                  <a:rPr kumimoji="1" lang="zh-CN" altLang="en-US" dirty="0">
                    <a:solidFill>
                      <a:srgbClr val="FF0000"/>
                    </a:solidFill>
                    <a:latin typeface="宋体" panose="02010600030101010101" pitchFamily="2" charset="-122"/>
                  </a:rPr>
                  <a:t>”</a:t>
                </a:r>
                <a:r>
                  <a:rPr kumimoji="1" lang="zh-CN" altLang="en-US" dirty="0">
                    <a:solidFill>
                      <a:srgbClr val="FF0000"/>
                    </a:solidFill>
                  </a:rPr>
                  <a:t>的传递性）</a:t>
                </a:r>
                <a:endParaRPr kumimoji="1" lang="en-US" altLang="zh-CN" dirty="0">
                  <a:solidFill>
                    <a:srgbClr val="FF0000"/>
                  </a:solidFill>
                </a:endParaRPr>
              </a:p>
              <a:p>
                <a:pPr>
                  <a:lnSpc>
                    <a:spcPct val="150000"/>
                  </a:lnSpc>
                  <a:buNone/>
                  <a:tabLst>
                    <a:tab pos="4750750" algn="l"/>
                  </a:tabLst>
                </a:pPr>
                <a:r>
                  <a:rPr lang="en-US" altLang="en-US" noProof="1">
                    <a:sym typeface="Symbol" panose="05050102010706020507" pitchFamily="18" charset="2"/>
                  </a:rPr>
                  <a:t>                    </a:t>
                </a:r>
                <a:r>
                  <a:rPr kumimoji="1" lang="en-US" altLang="zh-CN" dirty="0" err="1"/>
                  <a:t>y∈f</a:t>
                </a:r>
                <a:r>
                  <a:rPr kumimoji="1" lang="en-US" altLang="zh-CN" dirty="0"/>
                  <a:t>(b)</a:t>
                </a:r>
                <a:r>
                  <a:rPr kumimoji="1" lang="zh-CN" altLang="en-US" dirty="0"/>
                  <a:t>，</a:t>
                </a:r>
              </a:p>
              <a:p>
                <a:pPr>
                  <a:lnSpc>
                    <a:spcPct val="150000"/>
                  </a:lnSpc>
                  <a:buNone/>
                  <a:tabLst>
                    <a:tab pos="4750750" algn="l"/>
                  </a:tabLst>
                </a:pPr>
                <a:r>
                  <a:rPr kumimoji="1" lang="zh-CN" altLang="en-US" dirty="0"/>
                  <a:t>所以</a:t>
                </a:r>
                <a:r>
                  <a:rPr kumimoji="1" lang="en-US" altLang="zh-CN" dirty="0">
                    <a:solidFill>
                      <a:srgbClr val="0000CC"/>
                    </a:solidFill>
                  </a:rPr>
                  <a:t>f(a)</a:t>
                </a:r>
                <a:r>
                  <a:rPr kumimoji="1" lang="en-US" altLang="zh-CN" dirty="0">
                    <a:solidFill>
                      <a:srgbClr val="0000CC"/>
                    </a:solidFill>
                    <a:sym typeface="Symbol" panose="05050102010706020507" pitchFamily="18" charset="2"/>
                  </a:rPr>
                  <a:t></a:t>
                </a:r>
                <a:r>
                  <a:rPr kumimoji="1" lang="en-US" altLang="zh-CN" dirty="0">
                    <a:solidFill>
                      <a:srgbClr val="0000CC"/>
                    </a:solidFill>
                  </a:rPr>
                  <a:t>f(b</a:t>
                </a:r>
                <a:r>
                  <a:rPr lang="en-US" altLang="zh-CN" dirty="0"/>
                  <a:t> )</a:t>
                </a:r>
                <a:r>
                  <a:rPr lang="zh-CN" altLang="zh-CN" dirty="0"/>
                  <a:t>，即保序性成立。 </a:t>
                </a:r>
                <a:endParaRPr kumimoji="1" lang="zh-CN" altLang="en-US" dirty="0"/>
              </a:p>
            </p:txBody>
          </p:sp>
        </mc:Choice>
        <mc:Fallback xmlns="">
          <p:sp>
            <p:nvSpPr>
              <p:cNvPr id="1793027" name="Rectangle 3">
                <a:extLst>
                  <a:ext uri="{FF2B5EF4-FFF2-40B4-BE49-F238E27FC236}">
                    <a16:creationId xmlns:a16="http://schemas.microsoft.com/office/drawing/2014/main" id="{0C550335-D9DE-4BF7-A9B9-1E8CBBBE4364}"/>
                  </a:ext>
                </a:extLst>
              </p:cNvPr>
              <p:cNvSpPr>
                <a:spLocks noGrp="1" noRot="1" noChangeAspect="1" noMove="1" noResize="1" noEditPoints="1" noAdjustHandles="1" noChangeArrowheads="1" noChangeShapeType="1" noTextEdit="1"/>
              </p:cNvSpPr>
              <p:nvPr>
                <p:ph type="body" idx="1"/>
              </p:nvPr>
            </p:nvSpPr>
            <p:spPr>
              <a:xfrm>
                <a:off x="307975" y="1067594"/>
                <a:ext cx="8534400" cy="3962400"/>
              </a:xfrm>
              <a:blipFill>
                <a:blip r:embed="rId2"/>
                <a:stretch>
                  <a:fillRect l="-78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1793027">
                                            <p:txEl>
                                              <p:pRg st="0" end="0"/>
                                            </p:txEl>
                                          </p:spTgt>
                                        </p:tgtEl>
                                        <p:attrNameLst>
                                          <p:attrName>style.visibility</p:attrName>
                                        </p:attrNameLst>
                                      </p:cBhvr>
                                      <p:to>
                                        <p:strVal val="visible"/>
                                      </p:to>
                                    </p:set>
                                    <p:anim calcmode="lin" valueType="num">
                                      <p:cBhvr additive="base">
                                        <p:cTn id="7" dur="500" fill="hold"/>
                                        <p:tgtEl>
                                          <p:spTgt spid="17930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930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793027">
                                            <p:txEl>
                                              <p:pRg st="1" end="1"/>
                                            </p:txEl>
                                          </p:spTgt>
                                        </p:tgtEl>
                                        <p:attrNameLst>
                                          <p:attrName>style.visibility</p:attrName>
                                        </p:attrNameLst>
                                      </p:cBhvr>
                                      <p:to>
                                        <p:strVal val="visible"/>
                                      </p:to>
                                    </p:set>
                                    <p:anim calcmode="lin" valueType="num">
                                      <p:cBhvr additive="base">
                                        <p:cTn id="13" dur="500" fill="hold"/>
                                        <p:tgtEl>
                                          <p:spTgt spid="179302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930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1793027">
                                            <p:txEl>
                                              <p:pRg st="2" end="2"/>
                                            </p:txEl>
                                          </p:spTgt>
                                        </p:tgtEl>
                                        <p:attrNameLst>
                                          <p:attrName>style.visibility</p:attrName>
                                        </p:attrNameLst>
                                      </p:cBhvr>
                                      <p:to>
                                        <p:strVal val="visible"/>
                                      </p:to>
                                    </p:set>
                                    <p:anim calcmode="lin" valueType="num">
                                      <p:cBhvr additive="base">
                                        <p:cTn id="19" dur="500" fill="hold"/>
                                        <p:tgtEl>
                                          <p:spTgt spid="179302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930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1793027">
                                            <p:txEl>
                                              <p:pRg st="3" end="3"/>
                                            </p:txEl>
                                          </p:spTgt>
                                        </p:tgtEl>
                                        <p:attrNameLst>
                                          <p:attrName>style.visibility</p:attrName>
                                        </p:attrNameLst>
                                      </p:cBhvr>
                                      <p:to>
                                        <p:strVal val="visible"/>
                                      </p:to>
                                    </p:set>
                                    <p:anim calcmode="lin" valueType="num">
                                      <p:cBhvr additive="base">
                                        <p:cTn id="25" dur="500" fill="hold"/>
                                        <p:tgtEl>
                                          <p:spTgt spid="179302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7930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2" fill="hold" grpId="0" nodeType="clickEffect">
                                  <p:stCondLst>
                                    <p:cond delay="0"/>
                                  </p:stCondLst>
                                  <p:childTnLst>
                                    <p:set>
                                      <p:cBhvr>
                                        <p:cTn id="30" dur="1" fill="hold">
                                          <p:stCondLst>
                                            <p:cond delay="0"/>
                                          </p:stCondLst>
                                        </p:cTn>
                                        <p:tgtEl>
                                          <p:spTgt spid="1793027">
                                            <p:txEl>
                                              <p:pRg st="4" end="4"/>
                                            </p:txEl>
                                          </p:spTgt>
                                        </p:tgtEl>
                                        <p:attrNameLst>
                                          <p:attrName>style.visibility</p:attrName>
                                        </p:attrNameLst>
                                      </p:cBhvr>
                                      <p:to>
                                        <p:strVal val="visible"/>
                                      </p:to>
                                    </p:set>
                                    <p:anim calcmode="lin" valueType="num">
                                      <p:cBhvr additive="base">
                                        <p:cTn id="31" dur="500" fill="hold"/>
                                        <p:tgtEl>
                                          <p:spTgt spid="179302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79302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3027" grpId="0" build="p"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a:extLst>
              <a:ext uri="{FF2B5EF4-FFF2-40B4-BE49-F238E27FC236}">
                <a16:creationId xmlns:a16="http://schemas.microsoft.com/office/drawing/2014/main" id="{163E717A-2034-484D-9729-BB3BEE25ACDD}"/>
              </a:ext>
            </a:extLst>
          </p:cNvPr>
          <p:cNvSpPr>
            <a:spLocks noGrp="1" noChangeArrowheads="1"/>
          </p:cNvSpPr>
          <p:nvPr>
            <p:ph type="title"/>
          </p:nvPr>
        </p:nvSpPr>
        <p:spPr/>
        <p:txBody>
          <a:bodyPr/>
          <a:lstStyle/>
          <a:p>
            <a:pPr eaLnBrk="1" hangingPunct="1"/>
            <a:r>
              <a:rPr lang="en-US" altLang="zh-CN" dirty="0"/>
              <a:t>3.</a:t>
            </a:r>
            <a:r>
              <a:rPr lang="zh-CN" altLang="en-US" dirty="0"/>
              <a:t>一些重要的函数</a:t>
            </a:r>
          </a:p>
        </p:txBody>
      </p:sp>
      <mc:AlternateContent xmlns:mc="http://schemas.openxmlformats.org/markup-compatibility/2006" xmlns:a14="http://schemas.microsoft.com/office/drawing/2010/main">
        <mc:Choice Requires="a14">
          <p:sp>
            <p:nvSpPr>
              <p:cNvPr id="1795075" name="Rectangle 3">
                <a:extLst>
                  <a:ext uri="{FF2B5EF4-FFF2-40B4-BE49-F238E27FC236}">
                    <a16:creationId xmlns:a16="http://schemas.microsoft.com/office/drawing/2014/main" id="{804DEDE3-1B21-4F50-9D11-BB77BDAB514B}"/>
                  </a:ext>
                </a:extLst>
              </p:cNvPr>
              <p:cNvSpPr>
                <a:spLocks noGrp="1" noChangeArrowheads="1"/>
              </p:cNvSpPr>
              <p:nvPr>
                <p:ph type="body" idx="1"/>
              </p:nvPr>
            </p:nvSpPr>
            <p:spPr>
              <a:xfrm>
                <a:off x="307975" y="1094041"/>
                <a:ext cx="11658600" cy="4452380"/>
              </a:xfrm>
            </p:spPr>
            <p:txBody>
              <a:bodyPr/>
              <a:lstStyle/>
              <a:p>
                <a:pPr marL="0" indent="0">
                  <a:lnSpc>
                    <a:spcPct val="150000"/>
                  </a:lnSpc>
                  <a:buNone/>
                  <a:defRPr/>
                </a:pPr>
                <a:r>
                  <a:rPr lang="zh-CN" altLang="en-US" dirty="0">
                    <a:solidFill>
                      <a:srgbClr val="C00000"/>
                    </a:solidFill>
                  </a:rPr>
                  <a:t>定义</a:t>
                </a:r>
                <a:r>
                  <a:rPr lang="en-US" altLang="zh-CN" dirty="0">
                    <a:solidFill>
                      <a:srgbClr val="C00000"/>
                    </a:solidFill>
                  </a:rPr>
                  <a:t>5.17    </a:t>
                </a:r>
                <a:r>
                  <a:rPr lang="zh-CN" altLang="zh-CN" dirty="0"/>
                  <a:t>设</a:t>
                </a:r>
                <a:r>
                  <a:rPr lang="en-US" altLang="zh-CN" dirty="0"/>
                  <a:t>A</a:t>
                </a:r>
                <a:r>
                  <a:rPr lang="zh-CN" altLang="zh-CN" dirty="0"/>
                  <a:t>和</a:t>
                </a:r>
                <a:r>
                  <a:rPr lang="en-US" altLang="zh-CN" dirty="0"/>
                  <a:t>B</a:t>
                </a:r>
                <a:r>
                  <a:rPr lang="zh-CN" altLang="zh-CN" dirty="0"/>
                  <a:t>是两个集合。</a:t>
                </a:r>
                <a:endParaRPr lang="en-US" altLang="zh-CN" dirty="0">
                  <a:solidFill>
                    <a:srgbClr val="0000CC"/>
                  </a:solidFill>
                  <a:effectLst>
                    <a:outerShdw blurRad="38100" dist="38100" dir="2700000" algn="tl">
                      <a:srgbClr val="000000"/>
                    </a:outerShdw>
                  </a:effectLst>
                </a:endParaRPr>
              </a:p>
              <a:p>
                <a:pPr marL="0" indent="0">
                  <a:lnSpc>
                    <a:spcPct val="150000"/>
                  </a:lnSpc>
                  <a:buNone/>
                  <a:defRPr/>
                </a:pPr>
                <a:r>
                  <a:rPr lang="zh-CN" altLang="en-US" dirty="0"/>
                  <a:t>（</a:t>
                </a:r>
                <a:r>
                  <a:rPr lang="en-US" altLang="zh-CN" dirty="0"/>
                  <a:t>1</a:t>
                </a:r>
                <a:r>
                  <a:rPr lang="zh-CN" altLang="en-US" dirty="0"/>
                  <a:t>）如果</a:t>
                </a:r>
                <a:r>
                  <a:rPr lang="en-US" altLang="zh-CN" dirty="0"/>
                  <a:t>A=B</a:t>
                </a:r>
                <a:r>
                  <a:rPr lang="zh-CN" altLang="en-US" dirty="0"/>
                  <a:t>，且对</a:t>
                </a:r>
                <a14:m>
                  <m:oMath xmlns:m="http://schemas.openxmlformats.org/officeDocument/2006/math">
                    <m:r>
                      <a:rPr lang="es-ES" altLang="zh-CN" i="1">
                        <a:latin typeface="Cambria Math" panose="02040503050406030204" pitchFamily="18" charset="0"/>
                        <a:ea typeface="Cambria Math" panose="02040503050406030204" pitchFamily="18" charset="0"/>
                      </a:rPr>
                      <m:t>∀</m:t>
                    </m:r>
                  </m:oMath>
                </a14:m>
                <a:r>
                  <a:rPr lang="en-US" altLang="zh-CN" dirty="0" err="1"/>
                  <a:t>x∈A</a:t>
                </a:r>
                <a:r>
                  <a:rPr lang="zh-CN" altLang="en-US" dirty="0"/>
                  <a:t>，都有</a:t>
                </a:r>
                <a:r>
                  <a:rPr lang="en-US" altLang="zh-CN" dirty="0"/>
                  <a:t>f(x)=x</a:t>
                </a:r>
                <a:r>
                  <a:rPr lang="zh-CN" altLang="en-US" dirty="0"/>
                  <a:t>，则称</a:t>
                </a:r>
                <a:r>
                  <a:rPr lang="en-US" altLang="zh-CN" dirty="0"/>
                  <a:t>f</a:t>
                </a:r>
                <a:r>
                  <a:rPr lang="zh-CN" altLang="en-US" dirty="0"/>
                  <a:t>为</a:t>
                </a:r>
                <a:r>
                  <a:rPr lang="en-US" altLang="zh-CN" dirty="0"/>
                  <a:t>A</a:t>
                </a:r>
                <a:r>
                  <a:rPr lang="zh-CN" altLang="en-US" dirty="0"/>
                  <a:t>上的</a:t>
                </a:r>
                <a:r>
                  <a:rPr lang="zh-CN" altLang="en-US" dirty="0">
                    <a:solidFill>
                      <a:srgbClr val="3333FF"/>
                    </a:solidFill>
                  </a:rPr>
                  <a:t>恒等函数</a:t>
                </a:r>
                <a:r>
                  <a:rPr lang="zh-CN" altLang="zh-CN" dirty="0"/>
                  <a:t>（</a:t>
                </a:r>
                <a:r>
                  <a:rPr lang="en-US" altLang="zh-CN" dirty="0"/>
                  <a:t>Identity Function</a:t>
                </a:r>
                <a:r>
                  <a:rPr lang="zh-CN" altLang="zh-CN" dirty="0"/>
                  <a:t>） </a:t>
                </a:r>
                <a:r>
                  <a:rPr lang="zh-CN" altLang="en-US" dirty="0"/>
                  <a:t>，记为</a:t>
                </a:r>
                <a:r>
                  <a:rPr lang="en-US" altLang="zh-CN" dirty="0"/>
                  <a:t>I</a:t>
                </a:r>
                <a:r>
                  <a:rPr lang="en-US" altLang="zh-CN" baseline="-25000" dirty="0"/>
                  <a:t>A</a:t>
                </a:r>
                <a:r>
                  <a:rPr lang="zh-CN" altLang="en-US" dirty="0"/>
                  <a:t>。</a:t>
                </a:r>
              </a:p>
              <a:p>
                <a:pPr marL="0" indent="0">
                  <a:lnSpc>
                    <a:spcPct val="150000"/>
                  </a:lnSpc>
                  <a:buNone/>
                  <a:defRPr/>
                </a:pPr>
                <a:r>
                  <a:rPr lang="zh-CN" altLang="en-US" dirty="0"/>
                  <a:t>（</a:t>
                </a:r>
                <a:r>
                  <a:rPr lang="en-US" altLang="zh-CN" dirty="0"/>
                  <a:t>2</a:t>
                </a:r>
                <a:r>
                  <a:rPr lang="zh-CN" altLang="en-US" dirty="0"/>
                  <a:t>）如果</a:t>
                </a:r>
                <a:r>
                  <a:rPr lang="zh-CN" altLang="en-US" dirty="0">
                    <a:sym typeface="Symbol" pitchFamily="18" charset="2"/>
                  </a:rPr>
                  <a:t></a:t>
                </a:r>
                <a:r>
                  <a:rPr lang="en-US" altLang="zh-CN" dirty="0" err="1"/>
                  <a:t>b∈B</a:t>
                </a:r>
                <a:r>
                  <a:rPr lang="zh-CN" altLang="en-US" dirty="0"/>
                  <a:t>，且对</a:t>
                </a:r>
                <a14:m>
                  <m:oMath xmlns:m="http://schemas.openxmlformats.org/officeDocument/2006/math">
                    <m:r>
                      <a:rPr lang="es-ES" altLang="zh-CN" i="1">
                        <a:latin typeface="Cambria Math" panose="02040503050406030204" pitchFamily="18" charset="0"/>
                        <a:ea typeface="Cambria Math" panose="02040503050406030204" pitchFamily="18" charset="0"/>
                      </a:rPr>
                      <m:t>∀</m:t>
                    </m:r>
                  </m:oMath>
                </a14:m>
                <a:r>
                  <a:rPr lang="en-US" altLang="zh-CN" dirty="0" err="1"/>
                  <a:t>x∈A</a:t>
                </a:r>
                <a:r>
                  <a:rPr lang="zh-CN" altLang="en-US" dirty="0"/>
                  <a:t>，都有</a:t>
                </a:r>
                <a:r>
                  <a:rPr lang="en-US" altLang="zh-CN" dirty="0"/>
                  <a:t>f(x)=b</a:t>
                </a:r>
                <a:r>
                  <a:rPr lang="zh-CN" altLang="en-US" dirty="0"/>
                  <a:t>，则称</a:t>
                </a:r>
                <a:r>
                  <a:rPr lang="en-US" altLang="zh-CN" dirty="0"/>
                  <a:t>f</a:t>
                </a:r>
                <a:r>
                  <a:rPr lang="zh-CN" altLang="en-US" dirty="0"/>
                  <a:t>为</a:t>
                </a:r>
                <a:r>
                  <a:rPr lang="zh-CN" altLang="en-US" dirty="0">
                    <a:solidFill>
                      <a:srgbClr val="0000CC"/>
                    </a:solidFill>
                  </a:rPr>
                  <a:t>常值函数</a:t>
                </a:r>
                <a:r>
                  <a:rPr lang="zh-CN" altLang="zh-CN" dirty="0"/>
                  <a:t>（</a:t>
                </a:r>
                <a:r>
                  <a:rPr lang="en-US" altLang="zh-CN" dirty="0"/>
                  <a:t>Constant Function</a:t>
                </a:r>
                <a:r>
                  <a:rPr lang="zh-CN" altLang="zh-CN" dirty="0"/>
                  <a:t>） </a:t>
                </a:r>
                <a:r>
                  <a:rPr lang="zh-CN" altLang="en-US" dirty="0"/>
                  <a:t>。</a:t>
                </a:r>
              </a:p>
              <a:p>
                <a:pPr marL="0" indent="0">
                  <a:lnSpc>
                    <a:spcPct val="150000"/>
                  </a:lnSpc>
                  <a:buNone/>
                  <a:defRPr/>
                </a:pPr>
                <a:r>
                  <a:rPr lang="zh-CN" altLang="en-US" dirty="0"/>
                  <a:t>（</a:t>
                </a:r>
                <a:r>
                  <a:rPr lang="en-US" altLang="zh-CN" dirty="0"/>
                  <a:t>3</a:t>
                </a:r>
                <a:r>
                  <a:rPr lang="zh-CN" altLang="en-US" dirty="0"/>
                  <a:t>）设</a:t>
                </a:r>
                <a:r>
                  <a:rPr lang="en-US" altLang="zh-CN" dirty="0"/>
                  <a:t>A</a:t>
                </a:r>
                <a:r>
                  <a:rPr lang="zh-CN" altLang="en-US" dirty="0"/>
                  <a:t>是全集</a:t>
                </a:r>
                <a:r>
                  <a:rPr lang="en-US" altLang="zh-CN" dirty="0"/>
                  <a:t>U={u</a:t>
                </a:r>
                <a:r>
                  <a:rPr lang="en-US" altLang="zh-CN" baseline="-25000" dirty="0"/>
                  <a:t>1</a:t>
                </a:r>
                <a:r>
                  <a:rPr lang="en-US" altLang="zh-CN" dirty="0"/>
                  <a:t>,u</a:t>
                </a:r>
                <a:r>
                  <a:rPr lang="en-US" altLang="zh-CN" baseline="-25000" dirty="0"/>
                  <a:t>2</a:t>
                </a:r>
                <a:r>
                  <a:rPr lang="en-US" altLang="zh-CN" dirty="0"/>
                  <a:t>,</a:t>
                </a:r>
                <a:r>
                  <a:rPr lang="en-US" altLang="zh-CN" dirty="0">
                    <a:latin typeface="宋体"/>
                  </a:rPr>
                  <a:t>…</a:t>
                </a:r>
                <a:r>
                  <a:rPr lang="en-US" altLang="zh-CN" dirty="0"/>
                  <a:t>,u</a:t>
                </a:r>
                <a:r>
                  <a:rPr lang="en-US" altLang="zh-CN" baseline="-25000" dirty="0"/>
                  <a:t>n</a:t>
                </a:r>
                <a:r>
                  <a:rPr lang="en-US" altLang="zh-CN" dirty="0"/>
                  <a:t>}</a:t>
                </a:r>
                <a:r>
                  <a:rPr lang="zh-CN" altLang="en-US" dirty="0"/>
                  <a:t>的一个子集，则子集</a:t>
                </a:r>
                <a:r>
                  <a:rPr lang="en-US" altLang="zh-CN" dirty="0"/>
                  <a:t>A</a:t>
                </a:r>
                <a:r>
                  <a:rPr lang="zh-CN" altLang="en-US" dirty="0"/>
                  <a:t>的</a:t>
                </a:r>
                <a:r>
                  <a:rPr lang="zh-CN" altLang="en-US" dirty="0">
                    <a:solidFill>
                      <a:srgbClr val="3333FF"/>
                    </a:solidFill>
                  </a:rPr>
                  <a:t>特征函数</a:t>
                </a:r>
                <a:r>
                  <a:rPr lang="zh-CN" altLang="zh-CN" dirty="0"/>
                  <a:t>（</a:t>
                </a:r>
                <a:r>
                  <a:rPr lang="en-US" altLang="zh-CN" dirty="0"/>
                  <a:t>Characteristic Function</a:t>
                </a:r>
                <a:r>
                  <a:rPr lang="zh-CN" altLang="zh-CN" dirty="0"/>
                  <a:t>）</a:t>
                </a:r>
                <a:r>
                  <a:rPr lang="zh-CN" altLang="en-US" dirty="0"/>
                  <a:t>定义为从</a:t>
                </a:r>
                <a:r>
                  <a:rPr lang="en-US" altLang="zh-CN" dirty="0"/>
                  <a:t>U</a:t>
                </a:r>
                <a:r>
                  <a:rPr lang="zh-CN" altLang="en-US" dirty="0"/>
                  <a:t>到</a:t>
                </a:r>
                <a:r>
                  <a:rPr lang="en-US" altLang="zh-CN" dirty="0"/>
                  <a:t>{0,1}</a:t>
                </a:r>
                <a:r>
                  <a:rPr lang="zh-CN" altLang="en-US" dirty="0"/>
                  <a:t>的一个函数             ， 其中</a:t>
                </a:r>
              </a:p>
              <a:p>
                <a:pPr marL="0" indent="0">
                  <a:lnSpc>
                    <a:spcPct val="150000"/>
                  </a:lnSpc>
                  <a:buNone/>
                  <a:defRPr/>
                </a:pPr>
                <a:endParaRPr lang="zh-CN" altLang="en-US" dirty="0"/>
              </a:p>
            </p:txBody>
          </p:sp>
        </mc:Choice>
        <mc:Fallback xmlns="">
          <p:sp>
            <p:nvSpPr>
              <p:cNvPr id="1795075" name="Rectangle 3">
                <a:extLst>
                  <a:ext uri="{FF2B5EF4-FFF2-40B4-BE49-F238E27FC236}">
                    <a16:creationId xmlns:a16="http://schemas.microsoft.com/office/drawing/2014/main" id="{804DEDE3-1B21-4F50-9D11-BB77BDAB514B}"/>
                  </a:ext>
                </a:extLst>
              </p:cNvPr>
              <p:cNvSpPr>
                <a:spLocks noGrp="1" noRot="1" noChangeAspect="1" noMove="1" noResize="1" noEditPoints="1" noAdjustHandles="1" noChangeArrowheads="1" noChangeShapeType="1" noTextEdit="1"/>
              </p:cNvSpPr>
              <p:nvPr>
                <p:ph type="body" idx="1"/>
              </p:nvPr>
            </p:nvSpPr>
            <p:spPr>
              <a:xfrm>
                <a:off x="307975" y="1094041"/>
                <a:ext cx="11658600" cy="4452380"/>
              </a:xfrm>
              <a:blipFill>
                <a:blip r:embed="rId3"/>
                <a:stretch>
                  <a:fillRect l="-575" r="-1046"/>
                </a:stretch>
              </a:blipFill>
            </p:spPr>
            <p:txBody>
              <a:bodyPr/>
              <a:lstStyle/>
              <a:p>
                <a:r>
                  <a:rPr lang="zh-CN" altLang="en-US">
                    <a:noFill/>
                  </a:rPr>
                  <a:t> </a:t>
                </a:r>
              </a:p>
            </p:txBody>
          </p:sp>
        </mc:Fallback>
      </mc:AlternateContent>
      <p:graphicFrame>
        <p:nvGraphicFramePr>
          <p:cNvPr id="1795076" name="Object 4">
            <a:extLst>
              <a:ext uri="{FF2B5EF4-FFF2-40B4-BE49-F238E27FC236}">
                <a16:creationId xmlns:a16="http://schemas.microsoft.com/office/drawing/2014/main" id="{0801B5BB-C891-4756-A874-3410C4FE8F46}"/>
              </a:ext>
            </a:extLst>
          </p:cNvPr>
          <p:cNvGraphicFramePr>
            <a:graphicFrameLocks noChangeAspect="1"/>
          </p:cNvGraphicFramePr>
          <p:nvPr>
            <p:extLst>
              <p:ext uri="{D42A27DB-BD31-4B8C-83A1-F6EECF244321}">
                <p14:modId xmlns:p14="http://schemas.microsoft.com/office/powerpoint/2010/main" val="373903702"/>
              </p:ext>
            </p:extLst>
          </p:nvPr>
        </p:nvGraphicFramePr>
        <p:xfrm>
          <a:off x="3279775" y="5193121"/>
          <a:ext cx="3520303" cy="1144852"/>
        </p:xfrm>
        <a:graphic>
          <a:graphicData uri="http://schemas.openxmlformats.org/presentationml/2006/ole">
            <mc:AlternateContent xmlns:mc="http://schemas.openxmlformats.org/markup-compatibility/2006">
              <mc:Choice xmlns:v="urn:schemas-microsoft-com:vml" Requires="v">
                <p:oleObj spid="_x0000_s358452" name="Equation" r:id="rId4" imgW="1105047" imgH="314325" progId="Equation.DSMT4">
                  <p:embed/>
                </p:oleObj>
              </mc:Choice>
              <mc:Fallback>
                <p:oleObj name="Equation" r:id="rId4" imgW="1105047" imgH="314325" progId="Equation.DSMT4">
                  <p:embed/>
                  <p:pic>
                    <p:nvPicPr>
                      <p:cNvPr id="1795076" name="Object 4">
                        <a:extLst>
                          <a:ext uri="{FF2B5EF4-FFF2-40B4-BE49-F238E27FC236}">
                            <a16:creationId xmlns:a16="http://schemas.microsoft.com/office/drawing/2014/main" id="{0801B5BB-C891-4756-A874-3410C4FE8F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9775" y="5193121"/>
                        <a:ext cx="3520303" cy="114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2" name="Rectangle 5">
            <a:extLst>
              <a:ext uri="{FF2B5EF4-FFF2-40B4-BE49-F238E27FC236}">
                <a16:creationId xmlns:a16="http://schemas.microsoft.com/office/drawing/2014/main" id="{8939EF17-C87C-4D2B-B64B-AFAFA93919D9}"/>
              </a:ext>
            </a:extLst>
          </p:cNvPr>
          <p:cNvSpPr>
            <a:spLocks noChangeArrowheads="1"/>
          </p:cNvSpPr>
          <p:nvPr/>
        </p:nvSpPr>
        <p:spPr bwMode="auto">
          <a:xfrm>
            <a:off x="1526117" y="3027712"/>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459A3EE8-4A6B-4D07-9AE1-2E11DCEF9E6D}"/>
                  </a:ext>
                </a:extLst>
              </p:cNvPr>
              <p:cNvSpPr/>
              <p:nvPr/>
            </p:nvSpPr>
            <p:spPr>
              <a:xfrm>
                <a:off x="5946775" y="4496748"/>
                <a:ext cx="107478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𝐴</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𝑖</m:t>
                              </m:r>
                            </m:sub>
                          </m:sSub>
                        </m:e>
                      </m:d>
                    </m:oMath>
                  </m:oMathPara>
                </a14:m>
                <a:endParaRPr lang="zh-CN" altLang="en-US" dirty="0"/>
              </a:p>
            </p:txBody>
          </p:sp>
        </mc:Choice>
        <mc:Fallback xmlns="">
          <p:sp>
            <p:nvSpPr>
              <p:cNvPr id="2" name="矩形 1">
                <a:extLst>
                  <a:ext uri="{FF2B5EF4-FFF2-40B4-BE49-F238E27FC236}">
                    <a16:creationId xmlns:a16="http://schemas.microsoft.com/office/drawing/2014/main" id="{459A3EE8-4A6B-4D07-9AE1-2E11DCEF9E6D}"/>
                  </a:ext>
                </a:extLst>
              </p:cNvPr>
              <p:cNvSpPr>
                <a:spLocks noRot="1" noChangeAspect="1" noMove="1" noResize="1" noEditPoints="1" noAdjustHandles="1" noChangeArrowheads="1" noChangeShapeType="1" noTextEdit="1"/>
              </p:cNvSpPr>
              <p:nvPr/>
            </p:nvSpPr>
            <p:spPr>
              <a:xfrm>
                <a:off x="5946775" y="4496748"/>
                <a:ext cx="1074781" cy="461665"/>
              </a:xfrm>
              <a:prstGeom prst="rect">
                <a:avLst/>
              </a:prstGeom>
              <a:blipFill>
                <a:blip r:embed="rId6"/>
                <a:stretch>
                  <a:fillRect l="-568" t="-129333" r="-64205" b="-201333"/>
                </a:stretch>
              </a:blipFill>
            </p:spPr>
            <p:txBody>
              <a:bodyPr/>
              <a:lstStyle/>
              <a:p>
                <a:r>
                  <a:rPr lang="zh-CN" altLang="en-US">
                    <a:noFill/>
                  </a:rPr>
                  <a:t> </a:t>
                </a:r>
              </a:p>
            </p:txBody>
          </p:sp>
        </mc:Fallback>
      </mc:AlternateContent>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a:extLst>
              <a:ext uri="{FF2B5EF4-FFF2-40B4-BE49-F238E27FC236}">
                <a16:creationId xmlns:a16="http://schemas.microsoft.com/office/drawing/2014/main" id="{D2A9B3CB-24E5-42C7-A820-6B9FA41B4829}"/>
              </a:ext>
            </a:extLst>
          </p:cNvPr>
          <p:cNvSpPr>
            <a:spLocks noGrp="1" noChangeArrowheads="1"/>
          </p:cNvSpPr>
          <p:nvPr>
            <p:ph type="title"/>
          </p:nvPr>
        </p:nvSpPr>
        <p:spPr/>
        <p:txBody>
          <a:bodyPr/>
          <a:lstStyle/>
          <a:p>
            <a:pPr>
              <a:defRPr/>
            </a:pPr>
            <a:r>
              <a:rPr lang="zh-CN" altLang="en-US" dirty="0"/>
              <a:t>定义</a:t>
            </a:r>
            <a:r>
              <a:rPr lang="en-US" altLang="zh-CN" dirty="0"/>
              <a:t>5.17 </a:t>
            </a:r>
            <a:r>
              <a:rPr lang="zh-CN" altLang="en-US" dirty="0">
                <a:effectLst>
                  <a:outerShdw blurRad="38100" dist="38100" dir="2700000" algn="tl">
                    <a:srgbClr val="000000"/>
                  </a:outerShdw>
                </a:effectLst>
              </a:rPr>
              <a:t>（续）</a:t>
            </a:r>
            <a:endParaRPr lang="en-US" altLang="zh-CN" dirty="0">
              <a:effectLst>
                <a:outerShdw blurRad="38100" dist="38100" dir="2700000" algn="tl">
                  <a:srgbClr val="000000"/>
                </a:outerShdw>
              </a:effectLst>
            </a:endParaRPr>
          </a:p>
        </p:txBody>
      </p:sp>
      <p:sp>
        <p:nvSpPr>
          <p:cNvPr id="1796099" name="Rectangle 3">
            <a:extLst>
              <a:ext uri="{FF2B5EF4-FFF2-40B4-BE49-F238E27FC236}">
                <a16:creationId xmlns:a16="http://schemas.microsoft.com/office/drawing/2014/main" id="{D463413C-EAE4-48CA-A88F-56348041DD00}"/>
              </a:ext>
            </a:extLst>
          </p:cNvPr>
          <p:cNvSpPr>
            <a:spLocks noGrp="1" noChangeArrowheads="1"/>
          </p:cNvSpPr>
          <p:nvPr>
            <p:ph type="body" idx="1"/>
          </p:nvPr>
        </p:nvSpPr>
        <p:spPr>
          <a:xfrm>
            <a:off x="411781" y="1190548"/>
            <a:ext cx="10564194" cy="3915646"/>
          </a:xfrm>
        </p:spPr>
        <p:txBody>
          <a:bodyPr/>
          <a:lstStyle/>
          <a:p>
            <a:pPr marL="0" indent="0">
              <a:lnSpc>
                <a:spcPct val="150000"/>
              </a:lnSpc>
              <a:buNone/>
            </a:pPr>
            <a:r>
              <a:rPr lang="zh-CN" altLang="en-US" dirty="0"/>
              <a:t>（</a:t>
            </a:r>
            <a:r>
              <a:rPr lang="en-US" altLang="zh-CN" dirty="0"/>
              <a:t>4</a:t>
            </a:r>
            <a:r>
              <a:rPr lang="zh-CN" altLang="en-US" dirty="0"/>
              <a:t>）对有理数</a:t>
            </a:r>
            <a:r>
              <a:rPr lang="en-US" altLang="zh-CN" dirty="0"/>
              <a:t>x</a:t>
            </a:r>
            <a:r>
              <a:rPr lang="zh-CN" altLang="en-US" dirty="0"/>
              <a:t>，</a:t>
            </a:r>
            <a:r>
              <a:rPr lang="en-US" altLang="zh-CN" dirty="0"/>
              <a:t>f(x)</a:t>
            </a:r>
            <a:r>
              <a:rPr lang="zh-CN" altLang="en-US" dirty="0"/>
              <a:t>为大于等于</a:t>
            </a:r>
            <a:r>
              <a:rPr lang="en-US" altLang="zh-CN" dirty="0"/>
              <a:t>x</a:t>
            </a:r>
            <a:r>
              <a:rPr lang="zh-CN" altLang="en-US" dirty="0"/>
              <a:t>的最小的整数，则称</a:t>
            </a:r>
            <a:r>
              <a:rPr lang="en-US" altLang="zh-CN" dirty="0"/>
              <a:t>f(x)</a:t>
            </a:r>
            <a:r>
              <a:rPr lang="zh-CN" altLang="en-US" dirty="0"/>
              <a:t>为</a:t>
            </a:r>
            <a:r>
              <a:rPr lang="zh-CN" altLang="en-US" dirty="0">
                <a:solidFill>
                  <a:srgbClr val="3333FF"/>
                </a:solidFill>
              </a:rPr>
              <a:t>上取整函数</a:t>
            </a:r>
            <a:r>
              <a:rPr lang="en-US" altLang="zh-CN" dirty="0"/>
              <a:t>(Ceiling Function)(</a:t>
            </a:r>
            <a:r>
              <a:rPr lang="zh-CN" altLang="en-US" dirty="0"/>
              <a:t>强取整函数</a:t>
            </a:r>
            <a:r>
              <a:rPr lang="en-US" altLang="zh-CN" dirty="0"/>
              <a:t>)(</a:t>
            </a:r>
            <a:r>
              <a:rPr lang="zh-CN" altLang="en-US" dirty="0"/>
              <a:t>，记为</a:t>
            </a:r>
            <a:r>
              <a:rPr lang="en-US" altLang="zh-CN" dirty="0"/>
              <a:t>f(x)=      </a:t>
            </a:r>
            <a:r>
              <a:rPr lang="zh-CN" altLang="en-US" dirty="0"/>
              <a:t>；</a:t>
            </a:r>
          </a:p>
          <a:p>
            <a:pPr marL="0" indent="0">
              <a:lnSpc>
                <a:spcPct val="150000"/>
              </a:lnSpc>
              <a:buNone/>
            </a:pPr>
            <a:r>
              <a:rPr lang="zh-CN" altLang="en-US" dirty="0"/>
              <a:t>（</a:t>
            </a:r>
            <a:r>
              <a:rPr lang="en-US" altLang="zh-CN" dirty="0"/>
              <a:t>5</a:t>
            </a:r>
            <a:r>
              <a:rPr lang="zh-CN" altLang="en-US" dirty="0"/>
              <a:t>）对有理数</a:t>
            </a:r>
            <a:r>
              <a:rPr lang="en-US" altLang="zh-CN" dirty="0"/>
              <a:t>x</a:t>
            </a:r>
            <a:r>
              <a:rPr lang="zh-CN" altLang="en-US" dirty="0"/>
              <a:t>，</a:t>
            </a:r>
            <a:r>
              <a:rPr lang="en-US" altLang="zh-CN" dirty="0"/>
              <a:t>f(x)</a:t>
            </a:r>
            <a:r>
              <a:rPr lang="zh-CN" altLang="en-US" dirty="0"/>
              <a:t>为小于等于</a:t>
            </a:r>
            <a:r>
              <a:rPr lang="en-US" altLang="zh-CN" dirty="0"/>
              <a:t>x</a:t>
            </a:r>
            <a:r>
              <a:rPr lang="zh-CN" altLang="en-US" dirty="0"/>
              <a:t>的最大的整数，则称</a:t>
            </a:r>
            <a:r>
              <a:rPr lang="en-US" altLang="zh-CN" dirty="0"/>
              <a:t>f(x)</a:t>
            </a:r>
            <a:r>
              <a:rPr lang="zh-CN" altLang="en-US" dirty="0"/>
              <a:t>为</a:t>
            </a:r>
            <a:r>
              <a:rPr lang="zh-CN" altLang="en-US" dirty="0">
                <a:solidFill>
                  <a:srgbClr val="3333FF"/>
                </a:solidFill>
              </a:rPr>
              <a:t>下取整函数</a:t>
            </a:r>
            <a:r>
              <a:rPr lang="zh-CN" altLang="en-US" dirty="0"/>
              <a:t>（</a:t>
            </a:r>
            <a:r>
              <a:rPr lang="en-US" altLang="zh-CN" dirty="0"/>
              <a:t>Floor Function</a:t>
            </a:r>
            <a:r>
              <a:rPr lang="zh-CN" altLang="en-US" dirty="0"/>
              <a:t>）</a:t>
            </a:r>
            <a:r>
              <a:rPr lang="en-US" altLang="zh-CN" dirty="0"/>
              <a:t>(</a:t>
            </a:r>
            <a:r>
              <a:rPr lang="zh-CN" altLang="en-US" dirty="0"/>
              <a:t>弱取整函数</a:t>
            </a:r>
            <a:r>
              <a:rPr lang="en-US" altLang="zh-CN" dirty="0"/>
              <a:t>)</a:t>
            </a:r>
            <a:r>
              <a:rPr lang="zh-CN" altLang="en-US" dirty="0"/>
              <a:t>，记为</a:t>
            </a:r>
            <a:r>
              <a:rPr lang="en-US" altLang="zh-CN" dirty="0"/>
              <a:t>f(x)=     </a:t>
            </a:r>
            <a:r>
              <a:rPr lang="zh-CN" altLang="en-US" dirty="0"/>
              <a:t>；</a:t>
            </a:r>
            <a:endParaRPr lang="en-US" altLang="zh-CN" dirty="0"/>
          </a:p>
          <a:p>
            <a:pPr marL="0" indent="0">
              <a:lnSpc>
                <a:spcPct val="150000"/>
              </a:lnSpc>
              <a:buNone/>
            </a:pPr>
            <a:r>
              <a:rPr lang="zh-CN" altLang="zh-CN" dirty="0"/>
              <a:t>（</a:t>
            </a:r>
            <a:r>
              <a:rPr lang="en-US" altLang="zh-CN" dirty="0"/>
              <a:t>6</a:t>
            </a:r>
            <a:r>
              <a:rPr lang="zh-CN" altLang="zh-CN" dirty="0"/>
              <a:t>）如果</a:t>
            </a:r>
            <a:r>
              <a:rPr lang="en-US" altLang="zh-CN" dirty="0"/>
              <a:t>f(x)</a:t>
            </a:r>
            <a:r>
              <a:rPr lang="zh-CN" altLang="zh-CN" dirty="0"/>
              <a:t>是集合</a:t>
            </a:r>
            <a:r>
              <a:rPr lang="en-US" altLang="zh-CN" dirty="0"/>
              <a:t>A</a:t>
            </a:r>
            <a:r>
              <a:rPr lang="zh-CN" altLang="zh-CN" dirty="0"/>
              <a:t>到集合</a:t>
            </a:r>
            <a:r>
              <a:rPr lang="en-US" altLang="zh-CN" dirty="0"/>
              <a:t>B</a:t>
            </a:r>
            <a:r>
              <a:rPr lang="zh-CN" altLang="zh-CN" dirty="0"/>
              <a:t>＝</a:t>
            </a:r>
            <a:r>
              <a:rPr lang="en-US" altLang="zh-CN" dirty="0"/>
              <a:t>{0,1}</a:t>
            </a:r>
            <a:r>
              <a:rPr lang="zh-CN" altLang="zh-CN" dirty="0"/>
              <a:t>上的函数，则称</a:t>
            </a:r>
            <a:r>
              <a:rPr lang="en-US" altLang="zh-CN" dirty="0"/>
              <a:t>f(x)</a:t>
            </a:r>
            <a:r>
              <a:rPr lang="zh-CN" altLang="zh-CN" dirty="0"/>
              <a:t>为</a:t>
            </a:r>
            <a:r>
              <a:rPr lang="zh-CN" altLang="zh-CN" dirty="0">
                <a:solidFill>
                  <a:srgbClr val="3333FF"/>
                </a:solidFill>
              </a:rPr>
              <a:t>布尔函数</a:t>
            </a:r>
            <a:r>
              <a:rPr lang="zh-CN" altLang="zh-CN" dirty="0"/>
              <a:t>（</a:t>
            </a:r>
            <a:r>
              <a:rPr lang="en-US" altLang="zh-CN" dirty="0"/>
              <a:t>Boolean Function</a:t>
            </a:r>
            <a:r>
              <a:rPr lang="zh-CN" altLang="zh-CN" dirty="0"/>
              <a:t>）。</a:t>
            </a:r>
          </a:p>
          <a:p>
            <a:pPr marL="0" indent="0">
              <a:lnSpc>
                <a:spcPct val="150000"/>
              </a:lnSpc>
              <a:buNone/>
            </a:pPr>
            <a:endParaRPr lang="zh-CN" altLang="en-US" dirty="0"/>
          </a:p>
        </p:txBody>
      </p:sp>
      <p:sp>
        <p:nvSpPr>
          <p:cNvPr id="35845" name="Rectangle 4">
            <a:extLst>
              <a:ext uri="{FF2B5EF4-FFF2-40B4-BE49-F238E27FC236}">
                <a16:creationId xmlns:a16="http://schemas.microsoft.com/office/drawing/2014/main" id="{DCFEDCB6-EF64-4362-9ED4-872CE485EA87}"/>
              </a:ext>
            </a:extLst>
          </p:cNvPr>
          <p:cNvSpPr>
            <a:spLocks noChangeArrowheads="1"/>
          </p:cNvSpPr>
          <p:nvPr/>
        </p:nvSpPr>
        <p:spPr bwMode="auto">
          <a:xfrm>
            <a:off x="1526117" y="2946730"/>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sp>
        <p:nvSpPr>
          <p:cNvPr id="35846" name="Rectangle 5">
            <a:extLst>
              <a:ext uri="{FF2B5EF4-FFF2-40B4-BE49-F238E27FC236}">
                <a16:creationId xmlns:a16="http://schemas.microsoft.com/office/drawing/2014/main" id="{CE034E41-9C0C-4E8A-A00E-5DD0723710C5}"/>
              </a:ext>
            </a:extLst>
          </p:cNvPr>
          <p:cNvSpPr>
            <a:spLocks noChangeArrowheads="1"/>
          </p:cNvSpPr>
          <p:nvPr/>
        </p:nvSpPr>
        <p:spPr bwMode="auto">
          <a:xfrm>
            <a:off x="1526117" y="3027712"/>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graphicFrame>
        <p:nvGraphicFramePr>
          <p:cNvPr id="1796102" name="Object 6">
            <a:extLst>
              <a:ext uri="{FF2B5EF4-FFF2-40B4-BE49-F238E27FC236}">
                <a16:creationId xmlns:a16="http://schemas.microsoft.com/office/drawing/2014/main" id="{2B66706E-BC7A-4D5F-8F33-1D22CA82653E}"/>
              </a:ext>
            </a:extLst>
          </p:cNvPr>
          <p:cNvGraphicFramePr>
            <a:graphicFrameLocks noChangeAspect="1"/>
          </p:cNvGraphicFramePr>
          <p:nvPr>
            <p:extLst>
              <p:ext uri="{D42A27DB-BD31-4B8C-83A1-F6EECF244321}">
                <p14:modId xmlns:p14="http://schemas.microsoft.com/office/powerpoint/2010/main" val="3600148256"/>
              </p:ext>
            </p:extLst>
          </p:nvPr>
        </p:nvGraphicFramePr>
        <p:xfrm>
          <a:off x="6708775" y="1829594"/>
          <a:ext cx="583383" cy="536224"/>
        </p:xfrm>
        <a:graphic>
          <a:graphicData uri="http://schemas.openxmlformats.org/presentationml/2006/ole">
            <mc:AlternateContent xmlns:mc="http://schemas.openxmlformats.org/markup-compatibility/2006">
              <mc:Choice xmlns:v="urn:schemas-microsoft-com:vml" Requires="v">
                <p:oleObj spid="_x0000_s359526" name="Equation" r:id="rId3" imgW="241091" imgH="215713" progId="Equation.DSMT4">
                  <p:embed/>
                </p:oleObj>
              </mc:Choice>
              <mc:Fallback>
                <p:oleObj name="Equation" r:id="rId3" imgW="241091" imgH="215713" progId="Equation.DSMT4">
                  <p:embed/>
                  <p:pic>
                    <p:nvPicPr>
                      <p:cNvPr id="1796102" name="Object 6">
                        <a:extLst>
                          <a:ext uri="{FF2B5EF4-FFF2-40B4-BE49-F238E27FC236}">
                            <a16:creationId xmlns:a16="http://schemas.microsoft.com/office/drawing/2014/main" id="{2B66706E-BC7A-4D5F-8F33-1D22CA826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775" y="1829594"/>
                        <a:ext cx="583383" cy="53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8" name="Rectangle 7">
            <a:extLst>
              <a:ext uri="{FF2B5EF4-FFF2-40B4-BE49-F238E27FC236}">
                <a16:creationId xmlns:a16="http://schemas.microsoft.com/office/drawing/2014/main" id="{4543123C-59D2-44EA-AE3C-239A121B04C9}"/>
              </a:ext>
            </a:extLst>
          </p:cNvPr>
          <p:cNvSpPr>
            <a:spLocks noChangeArrowheads="1"/>
          </p:cNvSpPr>
          <p:nvPr/>
        </p:nvSpPr>
        <p:spPr bwMode="auto">
          <a:xfrm>
            <a:off x="1526117" y="3027712"/>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graphicFrame>
        <p:nvGraphicFramePr>
          <p:cNvPr id="1796104" name="Object 8">
            <a:extLst>
              <a:ext uri="{FF2B5EF4-FFF2-40B4-BE49-F238E27FC236}">
                <a16:creationId xmlns:a16="http://schemas.microsoft.com/office/drawing/2014/main" id="{45AB14FE-4E73-4C9F-8E36-3072CB2A455F}"/>
              </a:ext>
            </a:extLst>
          </p:cNvPr>
          <p:cNvGraphicFramePr>
            <a:graphicFrameLocks noChangeAspect="1"/>
          </p:cNvGraphicFramePr>
          <p:nvPr>
            <p:extLst>
              <p:ext uri="{D42A27DB-BD31-4B8C-83A1-F6EECF244321}">
                <p14:modId xmlns:p14="http://schemas.microsoft.com/office/powerpoint/2010/main" val="2746919342"/>
              </p:ext>
            </p:extLst>
          </p:nvPr>
        </p:nvGraphicFramePr>
        <p:xfrm>
          <a:off x="6749107" y="2946730"/>
          <a:ext cx="543051" cy="500178"/>
        </p:xfrm>
        <a:graphic>
          <a:graphicData uri="http://schemas.openxmlformats.org/presentationml/2006/ole">
            <mc:AlternateContent xmlns:mc="http://schemas.openxmlformats.org/markup-compatibility/2006">
              <mc:Choice xmlns:v="urn:schemas-microsoft-com:vml" Requires="v">
                <p:oleObj spid="_x0000_s359527" name="Equation" r:id="rId5" imgW="241091" imgH="215713" progId="Equation.DSMT4">
                  <p:embed/>
                </p:oleObj>
              </mc:Choice>
              <mc:Fallback>
                <p:oleObj name="Equation" r:id="rId5" imgW="241091" imgH="215713" progId="Equation.DSMT4">
                  <p:embed/>
                  <p:pic>
                    <p:nvPicPr>
                      <p:cNvPr id="1796104" name="Object 8">
                        <a:extLst>
                          <a:ext uri="{FF2B5EF4-FFF2-40B4-BE49-F238E27FC236}">
                            <a16:creationId xmlns:a16="http://schemas.microsoft.com/office/drawing/2014/main" id="{45AB14FE-4E73-4C9F-8E36-3072CB2A4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9107" y="2946730"/>
                        <a:ext cx="543051" cy="500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96099">
                                            <p:txEl>
                                              <p:pRg st="0" end="0"/>
                                            </p:txEl>
                                          </p:spTgt>
                                        </p:tgtEl>
                                        <p:attrNameLst>
                                          <p:attrName>style.visibility</p:attrName>
                                        </p:attrNameLst>
                                      </p:cBhvr>
                                      <p:to>
                                        <p:strVal val="visible"/>
                                      </p:to>
                                    </p:set>
                                    <p:anim calcmode="lin" valueType="num">
                                      <p:cBhvr additive="base">
                                        <p:cTn id="7" dur="500" fill="hold"/>
                                        <p:tgtEl>
                                          <p:spTgt spid="17960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9609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96102"/>
                                        </p:tgtEl>
                                        <p:attrNameLst>
                                          <p:attrName>style.visibility</p:attrName>
                                        </p:attrNameLst>
                                      </p:cBhvr>
                                      <p:to>
                                        <p:strVal val="visible"/>
                                      </p:to>
                                    </p:set>
                                    <p:anim calcmode="lin" valueType="num">
                                      <p:cBhvr additive="base">
                                        <p:cTn id="11" dur="500" fill="hold"/>
                                        <p:tgtEl>
                                          <p:spTgt spid="1796102"/>
                                        </p:tgtEl>
                                        <p:attrNameLst>
                                          <p:attrName>ppt_x</p:attrName>
                                        </p:attrNameLst>
                                      </p:cBhvr>
                                      <p:tavLst>
                                        <p:tav tm="0">
                                          <p:val>
                                            <p:strVal val="#ppt_x"/>
                                          </p:val>
                                        </p:tav>
                                        <p:tav tm="100000">
                                          <p:val>
                                            <p:strVal val="#ppt_x"/>
                                          </p:val>
                                        </p:tav>
                                      </p:tavLst>
                                    </p:anim>
                                    <p:anim calcmode="lin" valueType="num">
                                      <p:cBhvr additive="base">
                                        <p:cTn id="12" dur="500" fill="hold"/>
                                        <p:tgtEl>
                                          <p:spTgt spid="179610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96099">
                                            <p:txEl>
                                              <p:pRg st="1" end="1"/>
                                            </p:txEl>
                                          </p:spTgt>
                                        </p:tgtEl>
                                        <p:attrNameLst>
                                          <p:attrName>style.visibility</p:attrName>
                                        </p:attrNameLst>
                                      </p:cBhvr>
                                      <p:to>
                                        <p:strVal val="visible"/>
                                      </p:to>
                                    </p:set>
                                    <p:anim calcmode="lin" valueType="num">
                                      <p:cBhvr additive="base">
                                        <p:cTn id="17" dur="500" fill="hold"/>
                                        <p:tgtEl>
                                          <p:spTgt spid="1796099">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96099">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96104"/>
                                        </p:tgtEl>
                                        <p:attrNameLst>
                                          <p:attrName>style.visibility</p:attrName>
                                        </p:attrNameLst>
                                      </p:cBhvr>
                                      <p:to>
                                        <p:strVal val="visible"/>
                                      </p:to>
                                    </p:set>
                                    <p:anim calcmode="lin" valueType="num">
                                      <p:cBhvr additive="base">
                                        <p:cTn id="21" dur="500" fill="hold"/>
                                        <p:tgtEl>
                                          <p:spTgt spid="1796104"/>
                                        </p:tgtEl>
                                        <p:attrNameLst>
                                          <p:attrName>ppt_x</p:attrName>
                                        </p:attrNameLst>
                                      </p:cBhvr>
                                      <p:tavLst>
                                        <p:tav tm="0">
                                          <p:val>
                                            <p:strVal val="#ppt_x"/>
                                          </p:val>
                                        </p:tav>
                                        <p:tav tm="100000">
                                          <p:val>
                                            <p:strVal val="#ppt_x"/>
                                          </p:val>
                                        </p:tav>
                                      </p:tavLst>
                                    </p:anim>
                                    <p:anim calcmode="lin" valueType="num">
                                      <p:cBhvr additive="base">
                                        <p:cTn id="22" dur="500" fill="hold"/>
                                        <p:tgtEl>
                                          <p:spTgt spid="179610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796099">
                                            <p:txEl>
                                              <p:pRg st="2" end="2"/>
                                            </p:txEl>
                                          </p:spTgt>
                                        </p:tgtEl>
                                        <p:attrNameLst>
                                          <p:attrName>style.visibility</p:attrName>
                                        </p:attrNameLst>
                                      </p:cBhvr>
                                      <p:to>
                                        <p:strVal val="visible"/>
                                      </p:to>
                                    </p:set>
                                    <p:anim calcmode="lin" valueType="num">
                                      <p:cBhvr additive="base">
                                        <p:cTn id="27" dur="500" fill="hold"/>
                                        <p:tgtEl>
                                          <p:spTgt spid="1796099">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79609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6099"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a:extLst>
              <a:ext uri="{FF2B5EF4-FFF2-40B4-BE49-F238E27FC236}">
                <a16:creationId xmlns:a16="http://schemas.microsoft.com/office/drawing/2014/main" id="{D2A9B3CB-24E5-42C7-A820-6B9FA41B4829}"/>
              </a:ext>
            </a:extLst>
          </p:cNvPr>
          <p:cNvSpPr>
            <a:spLocks noGrp="1" noChangeArrowheads="1"/>
          </p:cNvSpPr>
          <p:nvPr>
            <p:ph type="title"/>
          </p:nvPr>
        </p:nvSpPr>
        <p:spPr/>
        <p:txBody>
          <a:bodyPr/>
          <a:lstStyle/>
          <a:p>
            <a:pPr>
              <a:defRPr/>
            </a:pPr>
            <a:r>
              <a:rPr lang="zh-CN" altLang="en-US" dirty="0"/>
              <a:t>定义</a:t>
            </a:r>
            <a:r>
              <a:rPr lang="en-US" altLang="zh-CN" dirty="0"/>
              <a:t>5.18</a:t>
            </a:r>
            <a:endParaRPr lang="en-US" altLang="zh-CN" dirty="0">
              <a:effectLst>
                <a:outerShdw blurRad="38100" dist="38100" dir="2700000" algn="tl">
                  <a:srgbClr val="000000"/>
                </a:outerShdw>
              </a:effectLst>
            </a:endParaRPr>
          </a:p>
        </p:txBody>
      </p:sp>
      <p:sp>
        <p:nvSpPr>
          <p:cNvPr id="1796099" name="Rectangle 3">
            <a:extLst>
              <a:ext uri="{FF2B5EF4-FFF2-40B4-BE49-F238E27FC236}">
                <a16:creationId xmlns:a16="http://schemas.microsoft.com/office/drawing/2014/main" id="{D463413C-EAE4-48CA-A88F-56348041DD00}"/>
              </a:ext>
            </a:extLst>
          </p:cNvPr>
          <p:cNvSpPr>
            <a:spLocks noGrp="1" noChangeArrowheads="1"/>
          </p:cNvSpPr>
          <p:nvPr>
            <p:ph type="body" idx="1"/>
          </p:nvPr>
        </p:nvSpPr>
        <p:spPr>
          <a:xfrm>
            <a:off x="384175" y="886542"/>
            <a:ext cx="10564194" cy="4676850"/>
          </a:xfrm>
        </p:spPr>
        <p:txBody>
          <a:bodyPr>
            <a:normAutofit/>
          </a:bodyPr>
          <a:lstStyle/>
          <a:p>
            <a:pPr marL="0" indent="0">
              <a:lnSpc>
                <a:spcPct val="200000"/>
              </a:lnSpc>
              <a:buNone/>
            </a:pPr>
            <a:r>
              <a:rPr lang="zh-CN" altLang="en-US" dirty="0">
                <a:solidFill>
                  <a:srgbClr val="C00000"/>
                </a:solidFill>
              </a:rPr>
              <a:t>定义</a:t>
            </a:r>
            <a:r>
              <a:rPr lang="en-US" altLang="zh-CN" dirty="0">
                <a:solidFill>
                  <a:srgbClr val="C00000"/>
                </a:solidFill>
              </a:rPr>
              <a:t>5.18  </a:t>
            </a:r>
            <a:r>
              <a:rPr lang="zh-CN" altLang="en-US" dirty="0"/>
              <a:t>设</a:t>
            </a:r>
            <a:r>
              <a:rPr lang="en-US" altLang="zh-CN" dirty="0"/>
              <a:t>A</a:t>
            </a:r>
            <a:r>
              <a:rPr lang="zh-CN" altLang="en-US" dirty="0"/>
              <a:t>和</a:t>
            </a:r>
            <a:r>
              <a:rPr lang="en-US" altLang="zh-CN" dirty="0"/>
              <a:t>B</a:t>
            </a:r>
            <a:r>
              <a:rPr lang="zh-CN" altLang="en-US" dirty="0"/>
              <a:t>是两个集合。</a:t>
            </a:r>
          </a:p>
          <a:p>
            <a:pPr marL="0" indent="0">
              <a:lnSpc>
                <a:spcPct val="200000"/>
              </a:lnSpc>
              <a:buNone/>
            </a:pPr>
            <a:r>
              <a:rPr lang="zh-CN" altLang="en-US" dirty="0"/>
              <a:t>（</a:t>
            </a:r>
            <a:r>
              <a:rPr lang="en-US" altLang="zh-CN" dirty="0"/>
              <a:t>1</a:t>
            </a:r>
            <a:r>
              <a:rPr lang="zh-CN" altLang="en-US" dirty="0"/>
              <a:t>）如果</a:t>
            </a:r>
            <a:r>
              <a:rPr lang="en-US" altLang="zh-CN" dirty="0"/>
              <a:t>A=R</a:t>
            </a:r>
            <a:r>
              <a:rPr lang="zh-CN" altLang="en-US" dirty="0"/>
              <a:t>，</a:t>
            </a:r>
            <a:r>
              <a:rPr lang="en-US" altLang="zh-CN" dirty="0"/>
              <a:t>B=(0,1)</a:t>
            </a:r>
            <a:r>
              <a:rPr lang="zh-CN" altLang="en-US" dirty="0"/>
              <a:t>，则</a:t>
            </a:r>
            <a:r>
              <a:rPr lang="en-US" altLang="zh-CN" dirty="0"/>
              <a:t>Sigmoid</a:t>
            </a:r>
            <a:r>
              <a:rPr lang="zh-CN" altLang="en-US" dirty="0"/>
              <a:t>函数定义为</a:t>
            </a:r>
          </a:p>
          <a:p>
            <a:pPr marL="0" indent="0">
              <a:lnSpc>
                <a:spcPct val="200000"/>
              </a:lnSpc>
              <a:buNone/>
            </a:pPr>
            <a:r>
              <a:rPr lang="zh-CN" altLang="en-US" dirty="0"/>
              <a:t> </a:t>
            </a:r>
          </a:p>
          <a:p>
            <a:pPr marL="0" indent="0">
              <a:lnSpc>
                <a:spcPct val="200000"/>
              </a:lnSpc>
              <a:buNone/>
            </a:pPr>
            <a:r>
              <a:rPr lang="zh-CN" altLang="en-US" dirty="0"/>
              <a:t>（</a:t>
            </a:r>
            <a:r>
              <a:rPr lang="en-US" altLang="zh-CN" dirty="0"/>
              <a:t>2</a:t>
            </a:r>
            <a:r>
              <a:rPr lang="zh-CN" altLang="en-US" dirty="0"/>
              <a:t>）如果</a:t>
            </a:r>
            <a:r>
              <a:rPr lang="en-US" altLang="zh-CN" dirty="0"/>
              <a:t>A=R</a:t>
            </a:r>
            <a:r>
              <a:rPr lang="zh-CN" altLang="en-US" dirty="0"/>
              <a:t>，</a:t>
            </a:r>
            <a:r>
              <a:rPr lang="en-US" altLang="zh-CN" dirty="0"/>
              <a:t>B=(-1,1)</a:t>
            </a:r>
            <a:r>
              <a:rPr lang="zh-CN" altLang="en-US" dirty="0"/>
              <a:t>，则</a:t>
            </a:r>
            <a:r>
              <a:rPr lang="en-US" altLang="zh-CN" dirty="0"/>
              <a:t>tanh</a:t>
            </a:r>
            <a:r>
              <a:rPr lang="zh-CN" altLang="en-US" dirty="0"/>
              <a:t>函数定义为</a:t>
            </a:r>
          </a:p>
          <a:p>
            <a:pPr marL="0" indent="0">
              <a:lnSpc>
                <a:spcPct val="200000"/>
              </a:lnSpc>
              <a:buNone/>
            </a:pPr>
            <a:r>
              <a:rPr lang="zh-CN" altLang="en-US" dirty="0"/>
              <a:t> </a:t>
            </a:r>
          </a:p>
          <a:p>
            <a:pPr marL="0" indent="0">
              <a:lnSpc>
                <a:spcPct val="200000"/>
              </a:lnSpc>
              <a:buNone/>
            </a:pPr>
            <a:r>
              <a:rPr lang="zh-CN" altLang="en-US" dirty="0"/>
              <a:t>（</a:t>
            </a:r>
            <a:r>
              <a:rPr lang="en-US" altLang="zh-CN" dirty="0"/>
              <a:t>3</a:t>
            </a:r>
            <a:r>
              <a:rPr lang="zh-CN" altLang="en-US" dirty="0"/>
              <a:t>）如果</a:t>
            </a:r>
            <a:r>
              <a:rPr lang="en-US" altLang="zh-CN" dirty="0"/>
              <a:t>A=R</a:t>
            </a:r>
            <a:r>
              <a:rPr lang="zh-CN" altLang="en-US" dirty="0"/>
              <a:t>，</a:t>
            </a:r>
            <a:r>
              <a:rPr lang="en-US" altLang="zh-CN" dirty="0"/>
              <a:t>B=[0,+∞</a:t>
            </a:r>
            <a:r>
              <a:rPr lang="zh-CN" altLang="en-US" dirty="0"/>
              <a:t>），则</a:t>
            </a:r>
            <a:r>
              <a:rPr lang="en-US" altLang="zh-CN" dirty="0" err="1"/>
              <a:t>ReLU</a:t>
            </a:r>
            <a:r>
              <a:rPr lang="zh-CN" altLang="en-US" dirty="0"/>
              <a:t>函数定义为</a:t>
            </a:r>
            <a:r>
              <a:rPr lang="en-US" altLang="zh-CN" dirty="0" err="1"/>
              <a:t>ReLU</a:t>
            </a:r>
            <a:r>
              <a:rPr lang="en-US" altLang="zh-CN" dirty="0"/>
              <a:t>(x)=max(0,x) </a:t>
            </a:r>
          </a:p>
          <a:p>
            <a:pPr marL="0" indent="0">
              <a:lnSpc>
                <a:spcPct val="200000"/>
              </a:lnSpc>
              <a:buNone/>
            </a:pPr>
            <a:endParaRPr lang="zh-CN" altLang="en-US" dirty="0"/>
          </a:p>
        </p:txBody>
      </p:sp>
      <p:sp>
        <p:nvSpPr>
          <p:cNvPr id="35845" name="Rectangle 4">
            <a:extLst>
              <a:ext uri="{FF2B5EF4-FFF2-40B4-BE49-F238E27FC236}">
                <a16:creationId xmlns:a16="http://schemas.microsoft.com/office/drawing/2014/main" id="{DCFEDCB6-EF64-4362-9ED4-872CE485EA87}"/>
              </a:ext>
            </a:extLst>
          </p:cNvPr>
          <p:cNvSpPr>
            <a:spLocks noChangeArrowheads="1"/>
          </p:cNvSpPr>
          <p:nvPr/>
        </p:nvSpPr>
        <p:spPr bwMode="auto">
          <a:xfrm>
            <a:off x="1526117" y="2946730"/>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sp>
        <p:nvSpPr>
          <p:cNvPr id="35846" name="Rectangle 5">
            <a:extLst>
              <a:ext uri="{FF2B5EF4-FFF2-40B4-BE49-F238E27FC236}">
                <a16:creationId xmlns:a16="http://schemas.microsoft.com/office/drawing/2014/main" id="{CE034E41-9C0C-4E8A-A00E-5DD0723710C5}"/>
              </a:ext>
            </a:extLst>
          </p:cNvPr>
          <p:cNvSpPr>
            <a:spLocks noChangeArrowheads="1"/>
          </p:cNvSpPr>
          <p:nvPr/>
        </p:nvSpPr>
        <p:spPr bwMode="auto">
          <a:xfrm>
            <a:off x="1526117" y="3027712"/>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sp>
        <p:nvSpPr>
          <p:cNvPr id="35848" name="Rectangle 7">
            <a:extLst>
              <a:ext uri="{FF2B5EF4-FFF2-40B4-BE49-F238E27FC236}">
                <a16:creationId xmlns:a16="http://schemas.microsoft.com/office/drawing/2014/main" id="{4543123C-59D2-44EA-AE3C-239A121B04C9}"/>
              </a:ext>
            </a:extLst>
          </p:cNvPr>
          <p:cNvSpPr>
            <a:spLocks noChangeArrowheads="1"/>
          </p:cNvSpPr>
          <p:nvPr/>
        </p:nvSpPr>
        <p:spPr bwMode="auto">
          <a:xfrm>
            <a:off x="1526117" y="3027712"/>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sp>
        <p:nvSpPr>
          <p:cNvPr id="2" name="Rectangle 2">
            <a:extLst>
              <a:ext uri="{FF2B5EF4-FFF2-40B4-BE49-F238E27FC236}">
                <a16:creationId xmlns:a16="http://schemas.microsoft.com/office/drawing/2014/main" id="{849592B1-7FF4-4C21-9660-4E6301562892}"/>
              </a:ext>
            </a:extLst>
          </p:cNvPr>
          <p:cNvSpPr>
            <a:spLocks noChangeArrowheads="1"/>
          </p:cNvSpPr>
          <p:nvPr/>
        </p:nvSpPr>
        <p:spPr bwMode="auto">
          <a:xfrm>
            <a:off x="3127375" y="2594305"/>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B526BF19-BC5E-4CDE-AD35-FB1D8BA7C6EE}"/>
              </a:ext>
            </a:extLst>
          </p:cNvPr>
          <p:cNvGraphicFramePr>
            <a:graphicFrameLocks noChangeAspect="1"/>
          </p:cNvGraphicFramePr>
          <p:nvPr>
            <p:extLst>
              <p:ext uri="{D42A27DB-BD31-4B8C-83A1-F6EECF244321}">
                <p14:modId xmlns:p14="http://schemas.microsoft.com/office/powerpoint/2010/main" val="2663628684"/>
              </p:ext>
            </p:extLst>
          </p:nvPr>
        </p:nvGraphicFramePr>
        <p:xfrm>
          <a:off x="7699374" y="1585014"/>
          <a:ext cx="2146653" cy="956942"/>
        </p:xfrm>
        <a:graphic>
          <a:graphicData uri="http://schemas.openxmlformats.org/presentationml/2006/ole">
            <mc:AlternateContent xmlns:mc="http://schemas.openxmlformats.org/markup-compatibility/2006">
              <mc:Choice xmlns:v="urn:schemas-microsoft-com:vml" Requires="v">
                <p:oleObj spid="_x0000_s367705" name="Equation" r:id="rId3" imgW="786717" imgH="355292" progId="Equation.DSMT4">
                  <p:embed/>
                </p:oleObj>
              </mc:Choice>
              <mc:Fallback>
                <p:oleObj name="Equation" r:id="rId3" imgW="786717" imgH="355292" progId="Equation.DSMT4">
                  <p:embed/>
                  <p:pic>
                    <p:nvPicPr>
                      <p:cNvPr id="0" name="对象 2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374" y="1585014"/>
                        <a:ext cx="2146653" cy="956942"/>
                      </a:xfrm>
                      <a:prstGeom prst="rect">
                        <a:avLst/>
                      </a:prstGeom>
                      <a:noFill/>
                    </p:spPr>
                  </p:pic>
                </p:oleObj>
              </mc:Fallback>
            </mc:AlternateContent>
          </a:graphicData>
        </a:graphic>
      </p:graphicFrame>
      <p:sp>
        <p:nvSpPr>
          <p:cNvPr id="4" name="Rectangle 4">
            <a:extLst>
              <a:ext uri="{FF2B5EF4-FFF2-40B4-BE49-F238E27FC236}">
                <a16:creationId xmlns:a16="http://schemas.microsoft.com/office/drawing/2014/main" id="{4514D0F1-D8A7-42DB-8A91-1660612D13DB}"/>
              </a:ext>
            </a:extLst>
          </p:cNvPr>
          <p:cNvSpPr>
            <a:spLocks noChangeArrowheads="1"/>
          </p:cNvSpPr>
          <p:nvPr/>
        </p:nvSpPr>
        <p:spPr bwMode="auto">
          <a:xfrm>
            <a:off x="7394575" y="3287804"/>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1306F806-53FE-4BA7-AE15-9807F4A1B80B}"/>
              </a:ext>
            </a:extLst>
          </p:cNvPr>
          <p:cNvGraphicFramePr>
            <a:graphicFrameLocks noChangeAspect="1"/>
          </p:cNvGraphicFramePr>
          <p:nvPr>
            <p:extLst>
              <p:ext uri="{D42A27DB-BD31-4B8C-83A1-F6EECF244321}">
                <p14:modId xmlns:p14="http://schemas.microsoft.com/office/powerpoint/2010/main" val="3275943010"/>
              </p:ext>
            </p:extLst>
          </p:nvPr>
        </p:nvGraphicFramePr>
        <p:xfrm>
          <a:off x="7067586" y="3166133"/>
          <a:ext cx="3638302" cy="893236"/>
        </p:xfrm>
        <a:graphic>
          <a:graphicData uri="http://schemas.openxmlformats.org/presentationml/2006/ole">
            <mc:AlternateContent xmlns:mc="http://schemas.openxmlformats.org/markup-compatibility/2006">
              <mc:Choice xmlns:v="urn:schemas-microsoft-com:vml" Requires="v">
                <p:oleObj spid="_x0000_s367706" name="Equation" r:id="rId5" imgW="1586811" imgH="393529" progId="Equation.DSMT4">
                  <p:embed/>
                </p:oleObj>
              </mc:Choice>
              <mc:Fallback>
                <p:oleObj name="Equation" r:id="rId5" imgW="1586811" imgH="393529" progId="Equation.DSMT4">
                  <p:embed/>
                  <p:pic>
                    <p:nvPicPr>
                      <p:cNvPr id="0" name="对象 2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7586" y="3166133"/>
                        <a:ext cx="3638302" cy="893236"/>
                      </a:xfrm>
                      <a:prstGeom prst="rect">
                        <a:avLst/>
                      </a:prstGeom>
                      <a:noFill/>
                    </p:spPr>
                  </p:pic>
                </p:oleObj>
              </mc:Fallback>
            </mc:AlternateContent>
          </a:graphicData>
        </a:graphic>
      </p:graphicFrame>
    </p:spTree>
    <p:extLst>
      <p:ext uri="{BB962C8B-B14F-4D97-AF65-F5344CB8AC3E}">
        <p14:creationId xmlns:p14="http://schemas.microsoft.com/office/powerpoint/2010/main" val="28924591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a:extLst>
              <a:ext uri="{FF2B5EF4-FFF2-40B4-BE49-F238E27FC236}">
                <a16:creationId xmlns:a16="http://schemas.microsoft.com/office/drawing/2014/main" id="{54C345F2-8B0E-48ED-857B-AE5842ED20EB}"/>
              </a:ext>
            </a:extLst>
          </p:cNvPr>
          <p:cNvSpPr>
            <a:spLocks noGrp="1" noChangeArrowheads="1"/>
          </p:cNvSpPr>
          <p:nvPr>
            <p:ph type="title"/>
          </p:nvPr>
        </p:nvSpPr>
        <p:spPr/>
        <p:txBody>
          <a:bodyPr/>
          <a:lstStyle/>
          <a:p>
            <a:pPr eaLnBrk="1" hangingPunct="1"/>
            <a:r>
              <a:rPr lang="zh-CN" altLang="en-US" dirty="0"/>
              <a:t>例</a:t>
            </a:r>
            <a:r>
              <a:rPr lang="en-US" altLang="zh-CN" dirty="0"/>
              <a:t>5.33</a:t>
            </a:r>
            <a:endParaRPr lang="zh-CN" altLang="en-US" dirty="0"/>
          </a:p>
        </p:txBody>
      </p:sp>
      <p:sp>
        <p:nvSpPr>
          <p:cNvPr id="1797123" name="Rectangle 3">
            <a:extLst>
              <a:ext uri="{FF2B5EF4-FFF2-40B4-BE49-F238E27FC236}">
                <a16:creationId xmlns:a16="http://schemas.microsoft.com/office/drawing/2014/main" id="{0A9E8F77-E93A-45E6-9AC8-0BD8C1133F68}"/>
              </a:ext>
            </a:extLst>
          </p:cNvPr>
          <p:cNvSpPr>
            <a:spLocks noGrp="1" noChangeArrowheads="1"/>
          </p:cNvSpPr>
          <p:nvPr>
            <p:ph type="body" idx="1"/>
          </p:nvPr>
        </p:nvSpPr>
        <p:spPr>
          <a:xfrm>
            <a:off x="307975" y="1061964"/>
            <a:ext cx="11582400" cy="5603798"/>
          </a:xfrm>
        </p:spPr>
        <p:txBody>
          <a:bodyPr>
            <a:normAutofit/>
          </a:bodyPr>
          <a:lstStyle/>
          <a:p>
            <a:pPr marL="0" indent="0">
              <a:lnSpc>
                <a:spcPct val="150000"/>
              </a:lnSpc>
              <a:spcBef>
                <a:spcPct val="15000"/>
              </a:spcBef>
              <a:buNone/>
              <a:defRPr/>
            </a:pPr>
            <a:r>
              <a:rPr lang="zh-CN" altLang="en-US" dirty="0">
                <a:solidFill>
                  <a:srgbClr val="C00000"/>
                </a:solidFill>
              </a:rPr>
              <a:t>例</a:t>
            </a:r>
            <a:r>
              <a:rPr lang="en-US" altLang="zh-CN" dirty="0">
                <a:solidFill>
                  <a:srgbClr val="C00000"/>
                </a:solidFill>
              </a:rPr>
              <a:t>5.33  </a:t>
            </a:r>
            <a:r>
              <a:rPr lang="zh-CN" altLang="en-US" dirty="0"/>
              <a:t>设</a:t>
            </a:r>
            <a:r>
              <a:rPr lang="en-US" altLang="zh-CN" dirty="0"/>
              <a:t>A=B=R(</a:t>
            </a:r>
            <a:r>
              <a:rPr lang="zh-CN" altLang="en-US" dirty="0"/>
              <a:t>实数集</a:t>
            </a:r>
            <a:r>
              <a:rPr lang="en-US" altLang="zh-CN" dirty="0"/>
              <a:t>)</a:t>
            </a:r>
            <a:r>
              <a:rPr lang="zh-CN" altLang="en-US" dirty="0"/>
              <a:t>。试指出下列函数的类型。</a:t>
            </a:r>
          </a:p>
          <a:p>
            <a:pPr marL="0" indent="0">
              <a:lnSpc>
                <a:spcPct val="150000"/>
              </a:lnSpc>
              <a:spcBef>
                <a:spcPct val="15000"/>
              </a:spcBef>
              <a:buNone/>
              <a:defRPr/>
            </a:pPr>
            <a:r>
              <a:rPr lang="zh-CN" altLang="en-US" dirty="0"/>
              <a:t>（</a:t>
            </a:r>
            <a:r>
              <a:rPr lang="en-US" altLang="zh-CN" dirty="0"/>
              <a:t>1</a:t>
            </a:r>
            <a:r>
              <a:rPr lang="zh-CN" altLang="en-US" dirty="0"/>
              <a:t>）</a:t>
            </a:r>
            <a:r>
              <a:rPr lang="en-US" altLang="zh-CN" dirty="0"/>
              <a:t>f</a:t>
            </a:r>
            <a:r>
              <a:rPr lang="en-US" altLang="zh-CN" baseline="-25000" dirty="0"/>
              <a:t>1</a:t>
            </a:r>
            <a:r>
              <a:rPr lang="en-US" altLang="zh-CN" dirty="0"/>
              <a:t>={&lt;</a:t>
            </a:r>
            <a:r>
              <a:rPr lang="en-US" altLang="zh-CN" dirty="0" err="1"/>
              <a:t>x,x</a:t>
            </a:r>
            <a:r>
              <a:rPr lang="en-US" altLang="zh-CN" dirty="0"/>
              <a:t>&gt;|</a:t>
            </a:r>
            <a:r>
              <a:rPr lang="en-US" altLang="zh-CN" dirty="0" err="1"/>
              <a:t>x∈R</a:t>
            </a:r>
            <a:r>
              <a:rPr lang="en-US" altLang="zh-CN" dirty="0"/>
              <a:t>}</a:t>
            </a:r>
            <a:r>
              <a:rPr lang="zh-CN" altLang="en-US" dirty="0"/>
              <a:t>；</a:t>
            </a:r>
          </a:p>
          <a:p>
            <a:pPr marL="0" indent="0">
              <a:lnSpc>
                <a:spcPct val="150000"/>
              </a:lnSpc>
              <a:spcBef>
                <a:spcPct val="15000"/>
              </a:spcBef>
              <a:buNone/>
              <a:defRPr/>
            </a:pPr>
            <a:r>
              <a:rPr lang="zh-CN" altLang="en-US" dirty="0"/>
              <a:t>（</a:t>
            </a:r>
            <a:r>
              <a:rPr lang="en-US" altLang="zh-CN" dirty="0"/>
              <a:t>2</a:t>
            </a:r>
            <a:r>
              <a:rPr lang="zh-CN" altLang="en-US" dirty="0"/>
              <a:t>）</a:t>
            </a:r>
            <a:r>
              <a:rPr lang="en-US" altLang="zh-CN" dirty="0"/>
              <a:t>f</a:t>
            </a:r>
            <a:r>
              <a:rPr lang="en-US" altLang="zh-CN" baseline="-25000" dirty="0"/>
              <a:t>2</a:t>
            </a:r>
            <a:r>
              <a:rPr lang="en-US" altLang="zh-CN" dirty="0"/>
              <a:t>={&lt;</a:t>
            </a:r>
            <a:r>
              <a:rPr lang="en-US" altLang="zh-CN" dirty="0" err="1"/>
              <a:t>x,a</a:t>
            </a:r>
            <a:r>
              <a:rPr lang="en-US" altLang="zh-CN" dirty="0"/>
              <a:t>&gt;|</a:t>
            </a:r>
            <a:r>
              <a:rPr lang="en-US" altLang="zh-CN" dirty="0" err="1"/>
              <a:t>x∈R,a∈R</a:t>
            </a:r>
            <a:r>
              <a:rPr lang="en-US" altLang="zh-CN" dirty="0"/>
              <a:t>}</a:t>
            </a:r>
            <a:r>
              <a:rPr lang="zh-CN" altLang="en-US" dirty="0"/>
              <a:t>；</a:t>
            </a:r>
          </a:p>
          <a:p>
            <a:pPr marL="0" indent="0">
              <a:lnSpc>
                <a:spcPct val="150000"/>
              </a:lnSpc>
              <a:spcBef>
                <a:spcPct val="15000"/>
              </a:spcBef>
              <a:buNone/>
              <a:defRPr/>
            </a:pPr>
            <a:r>
              <a:rPr lang="zh-CN" altLang="en-US" dirty="0"/>
              <a:t>（</a:t>
            </a:r>
            <a:r>
              <a:rPr lang="en-US" altLang="zh-CN" dirty="0"/>
              <a:t>3</a:t>
            </a:r>
            <a:r>
              <a:rPr lang="zh-CN" altLang="en-US" dirty="0"/>
              <a:t>）</a:t>
            </a:r>
            <a:r>
              <a:rPr lang="en-US" altLang="zh-CN" dirty="0"/>
              <a:t>f</a:t>
            </a:r>
            <a:r>
              <a:rPr lang="en-US" altLang="zh-CN" baseline="-25000" dirty="0"/>
              <a:t>3</a:t>
            </a:r>
            <a:r>
              <a:rPr lang="en-US" altLang="zh-CN" dirty="0"/>
              <a:t>={&lt;x,      &gt;|</a:t>
            </a:r>
            <a:r>
              <a:rPr lang="en-US" altLang="zh-CN" dirty="0" err="1"/>
              <a:t>x∈R</a:t>
            </a:r>
            <a:r>
              <a:rPr lang="en-US" altLang="zh-CN" dirty="0"/>
              <a:t>}</a:t>
            </a:r>
            <a:r>
              <a:rPr lang="zh-CN" altLang="en-US" dirty="0"/>
              <a:t>；</a:t>
            </a:r>
          </a:p>
          <a:p>
            <a:pPr marL="0" indent="0">
              <a:lnSpc>
                <a:spcPct val="150000"/>
              </a:lnSpc>
              <a:spcBef>
                <a:spcPct val="15000"/>
              </a:spcBef>
              <a:buNone/>
              <a:defRPr/>
            </a:pPr>
            <a:r>
              <a:rPr lang="zh-CN" altLang="en-US" dirty="0"/>
              <a:t>（</a:t>
            </a:r>
            <a:r>
              <a:rPr lang="en-US" altLang="zh-CN" dirty="0"/>
              <a:t>4</a:t>
            </a:r>
            <a:r>
              <a:rPr lang="zh-CN" altLang="en-US" dirty="0"/>
              <a:t>）</a:t>
            </a:r>
            <a:r>
              <a:rPr lang="en-US" altLang="zh-CN" dirty="0"/>
              <a:t>f</a:t>
            </a:r>
            <a:r>
              <a:rPr lang="en-US" altLang="zh-CN" baseline="-25000" dirty="0"/>
              <a:t>4</a:t>
            </a:r>
            <a:r>
              <a:rPr lang="en-US" altLang="zh-CN" dirty="0"/>
              <a:t>={&lt;x,      &gt;|</a:t>
            </a:r>
            <a:r>
              <a:rPr lang="en-US" altLang="zh-CN" dirty="0" err="1"/>
              <a:t>x∈R</a:t>
            </a:r>
            <a:r>
              <a:rPr lang="en-US" altLang="zh-CN" dirty="0"/>
              <a:t>}</a:t>
            </a:r>
            <a:r>
              <a:rPr lang="zh-CN" altLang="en-US" dirty="0"/>
              <a:t>。</a:t>
            </a:r>
          </a:p>
          <a:p>
            <a:pPr marL="0" indent="0">
              <a:lnSpc>
                <a:spcPct val="150000"/>
              </a:lnSpc>
              <a:spcBef>
                <a:spcPct val="15000"/>
              </a:spcBef>
              <a:buNone/>
              <a:defRPr/>
            </a:pPr>
            <a:r>
              <a:rPr lang="zh-CN" altLang="en-US" dirty="0">
                <a:solidFill>
                  <a:srgbClr val="C00000"/>
                </a:solidFill>
              </a:rPr>
              <a:t>解</a:t>
            </a:r>
            <a:r>
              <a:rPr lang="zh-CN" altLang="en-US" dirty="0"/>
              <a:t>（</a:t>
            </a:r>
            <a:r>
              <a:rPr lang="en-US" altLang="zh-CN" dirty="0"/>
              <a:t>1</a:t>
            </a:r>
            <a:r>
              <a:rPr lang="zh-CN" altLang="en-US" dirty="0"/>
              <a:t>）</a:t>
            </a:r>
            <a:r>
              <a:rPr lang="en-US" altLang="zh-CN" dirty="0"/>
              <a:t>f</a:t>
            </a:r>
            <a:r>
              <a:rPr lang="en-US" altLang="zh-CN" baseline="-25000" dirty="0"/>
              <a:t>1</a:t>
            </a:r>
            <a:r>
              <a:rPr lang="zh-CN" altLang="en-US" dirty="0"/>
              <a:t>是恒等函数。</a:t>
            </a:r>
          </a:p>
          <a:p>
            <a:pPr marL="0" indent="0">
              <a:lnSpc>
                <a:spcPct val="150000"/>
              </a:lnSpc>
              <a:spcBef>
                <a:spcPct val="15000"/>
              </a:spcBef>
              <a:buNone/>
              <a:defRPr/>
            </a:pPr>
            <a:r>
              <a:rPr lang="zh-CN" altLang="en-US" dirty="0"/>
              <a:t>（</a:t>
            </a:r>
            <a:r>
              <a:rPr lang="en-US" altLang="zh-CN" dirty="0"/>
              <a:t>2</a:t>
            </a:r>
            <a:r>
              <a:rPr lang="zh-CN" altLang="en-US" dirty="0"/>
              <a:t>）</a:t>
            </a:r>
            <a:r>
              <a:rPr lang="en-US" altLang="zh-CN" dirty="0"/>
              <a:t>f</a:t>
            </a:r>
            <a:r>
              <a:rPr lang="en-US" altLang="zh-CN" baseline="-25000" dirty="0"/>
              <a:t>2</a:t>
            </a:r>
            <a:r>
              <a:rPr lang="zh-CN" altLang="en-US" dirty="0"/>
              <a:t>是常值函数。</a:t>
            </a:r>
          </a:p>
          <a:p>
            <a:pPr marL="0" indent="0">
              <a:lnSpc>
                <a:spcPct val="150000"/>
              </a:lnSpc>
              <a:spcBef>
                <a:spcPct val="15000"/>
              </a:spcBef>
              <a:buNone/>
              <a:defRPr/>
            </a:pPr>
            <a:r>
              <a:rPr lang="zh-CN" altLang="en-US" dirty="0"/>
              <a:t>（</a:t>
            </a:r>
            <a:r>
              <a:rPr lang="en-US" altLang="zh-CN" dirty="0"/>
              <a:t>3</a:t>
            </a:r>
            <a:r>
              <a:rPr lang="zh-CN" altLang="en-US" dirty="0"/>
              <a:t>）</a:t>
            </a:r>
            <a:r>
              <a:rPr lang="en-US" altLang="zh-CN" dirty="0"/>
              <a:t>f</a:t>
            </a:r>
            <a:r>
              <a:rPr lang="en-US" altLang="zh-CN" baseline="-25000" dirty="0"/>
              <a:t>3</a:t>
            </a:r>
            <a:r>
              <a:rPr lang="zh-CN" altLang="en-US" dirty="0"/>
              <a:t>是上取整函数。</a:t>
            </a:r>
          </a:p>
          <a:p>
            <a:pPr marL="0" indent="0">
              <a:lnSpc>
                <a:spcPct val="150000"/>
              </a:lnSpc>
              <a:spcBef>
                <a:spcPct val="15000"/>
              </a:spcBef>
              <a:buNone/>
              <a:defRPr/>
            </a:pPr>
            <a:r>
              <a:rPr lang="zh-CN" altLang="en-US" dirty="0"/>
              <a:t>（</a:t>
            </a:r>
            <a:r>
              <a:rPr lang="en-US" altLang="zh-CN" dirty="0"/>
              <a:t>4</a:t>
            </a:r>
            <a:r>
              <a:rPr lang="zh-CN" altLang="en-US" dirty="0"/>
              <a:t>）</a:t>
            </a:r>
            <a:r>
              <a:rPr lang="en-US" altLang="zh-CN" dirty="0"/>
              <a:t>f</a:t>
            </a:r>
            <a:r>
              <a:rPr lang="en-US" altLang="zh-CN" baseline="-25000" dirty="0"/>
              <a:t>4</a:t>
            </a:r>
            <a:r>
              <a:rPr lang="zh-CN" altLang="en-US" dirty="0"/>
              <a:t>是下取整函数。 </a:t>
            </a:r>
          </a:p>
        </p:txBody>
      </p:sp>
      <p:graphicFrame>
        <p:nvGraphicFramePr>
          <p:cNvPr id="1797124" name="Object 4">
            <a:extLst>
              <a:ext uri="{FF2B5EF4-FFF2-40B4-BE49-F238E27FC236}">
                <a16:creationId xmlns:a16="http://schemas.microsoft.com/office/drawing/2014/main" id="{24C55285-C031-4C58-9167-61368AB8C5D1}"/>
              </a:ext>
            </a:extLst>
          </p:cNvPr>
          <p:cNvGraphicFramePr>
            <a:graphicFrameLocks noChangeAspect="1"/>
          </p:cNvGraphicFramePr>
          <p:nvPr>
            <p:extLst>
              <p:ext uri="{D42A27DB-BD31-4B8C-83A1-F6EECF244321}">
                <p14:modId xmlns:p14="http://schemas.microsoft.com/office/powerpoint/2010/main" val="2763697095"/>
              </p:ext>
            </p:extLst>
          </p:nvPr>
        </p:nvGraphicFramePr>
        <p:xfrm>
          <a:off x="2379583" y="2993481"/>
          <a:ext cx="530348" cy="487475"/>
        </p:xfrm>
        <a:graphic>
          <a:graphicData uri="http://schemas.openxmlformats.org/presentationml/2006/ole">
            <mc:AlternateContent xmlns:mc="http://schemas.openxmlformats.org/markup-compatibility/2006">
              <mc:Choice xmlns:v="urn:schemas-microsoft-com:vml" Requires="v">
                <p:oleObj spid="_x0000_s360546" name="Equation" r:id="rId3" imgW="241091" imgH="215713" progId="Equation.DSMT4">
                  <p:embed/>
                </p:oleObj>
              </mc:Choice>
              <mc:Fallback>
                <p:oleObj name="Equation" r:id="rId3" imgW="241091" imgH="215713" progId="Equation.DSMT4">
                  <p:embed/>
                  <p:pic>
                    <p:nvPicPr>
                      <p:cNvPr id="1797124" name="Object 4">
                        <a:extLst>
                          <a:ext uri="{FF2B5EF4-FFF2-40B4-BE49-F238E27FC236}">
                            <a16:creationId xmlns:a16="http://schemas.microsoft.com/office/drawing/2014/main" id="{24C55285-C031-4C58-9167-61368AB8C5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9583" y="2993481"/>
                        <a:ext cx="530348" cy="4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97125" name="Object 5">
            <a:extLst>
              <a:ext uri="{FF2B5EF4-FFF2-40B4-BE49-F238E27FC236}">
                <a16:creationId xmlns:a16="http://schemas.microsoft.com/office/drawing/2014/main" id="{E191A592-D477-4EE2-92CA-29A2F93C9A76}"/>
              </a:ext>
            </a:extLst>
          </p:cNvPr>
          <p:cNvGraphicFramePr>
            <a:graphicFrameLocks noChangeAspect="1"/>
          </p:cNvGraphicFramePr>
          <p:nvPr>
            <p:extLst>
              <p:ext uri="{D42A27DB-BD31-4B8C-83A1-F6EECF244321}">
                <p14:modId xmlns:p14="http://schemas.microsoft.com/office/powerpoint/2010/main" val="1031705684"/>
              </p:ext>
            </p:extLst>
          </p:nvPr>
        </p:nvGraphicFramePr>
        <p:xfrm>
          <a:off x="2366880" y="3582778"/>
          <a:ext cx="543051" cy="500178"/>
        </p:xfrm>
        <a:graphic>
          <a:graphicData uri="http://schemas.openxmlformats.org/presentationml/2006/ole">
            <mc:AlternateContent xmlns:mc="http://schemas.openxmlformats.org/markup-compatibility/2006">
              <mc:Choice xmlns:v="urn:schemas-microsoft-com:vml" Requires="v">
                <p:oleObj spid="_x0000_s360547" name="Equation" r:id="rId5" imgW="241091" imgH="215713" progId="Equation.DSMT4">
                  <p:embed/>
                </p:oleObj>
              </mc:Choice>
              <mc:Fallback>
                <p:oleObj name="Equation" r:id="rId5" imgW="241091" imgH="215713" progId="Equation.DSMT4">
                  <p:embed/>
                  <p:pic>
                    <p:nvPicPr>
                      <p:cNvPr id="1797125" name="Object 5">
                        <a:extLst>
                          <a:ext uri="{FF2B5EF4-FFF2-40B4-BE49-F238E27FC236}">
                            <a16:creationId xmlns:a16="http://schemas.microsoft.com/office/drawing/2014/main" id="{E191A592-D477-4EE2-92CA-29A2F93C9A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6880" y="3582778"/>
                        <a:ext cx="543051" cy="500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97123">
                                            <p:txEl>
                                              <p:pRg st="5" end="5"/>
                                            </p:txEl>
                                          </p:spTgt>
                                        </p:tgtEl>
                                        <p:attrNameLst>
                                          <p:attrName>style.visibility</p:attrName>
                                        </p:attrNameLst>
                                      </p:cBhvr>
                                      <p:to>
                                        <p:strVal val="visible"/>
                                      </p:to>
                                    </p:set>
                                    <p:animEffect transition="in" filter="box(in)">
                                      <p:cBhvr>
                                        <p:cTn id="7" dur="500"/>
                                        <p:tgtEl>
                                          <p:spTgt spid="1797123">
                                            <p:txEl>
                                              <p:pRg st="5" end="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797123">
                                            <p:txEl>
                                              <p:pRg st="6" end="6"/>
                                            </p:txEl>
                                          </p:spTgt>
                                        </p:tgtEl>
                                        <p:attrNameLst>
                                          <p:attrName>style.visibility</p:attrName>
                                        </p:attrNameLst>
                                      </p:cBhvr>
                                      <p:to>
                                        <p:strVal val="visible"/>
                                      </p:to>
                                    </p:set>
                                    <p:animEffect transition="in" filter="box(in)">
                                      <p:cBhvr>
                                        <p:cTn id="12" dur="500"/>
                                        <p:tgtEl>
                                          <p:spTgt spid="1797123">
                                            <p:txEl>
                                              <p:pRg st="6" end="6"/>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797123">
                                            <p:txEl>
                                              <p:pRg st="7" end="7"/>
                                            </p:txEl>
                                          </p:spTgt>
                                        </p:tgtEl>
                                        <p:attrNameLst>
                                          <p:attrName>style.visibility</p:attrName>
                                        </p:attrNameLst>
                                      </p:cBhvr>
                                      <p:to>
                                        <p:strVal val="visible"/>
                                      </p:to>
                                    </p:set>
                                    <p:animEffect transition="in" filter="box(in)">
                                      <p:cBhvr>
                                        <p:cTn id="17" dur="500"/>
                                        <p:tgtEl>
                                          <p:spTgt spid="1797123">
                                            <p:txEl>
                                              <p:pRg st="7" end="7"/>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797123">
                                            <p:txEl>
                                              <p:pRg st="8" end="8"/>
                                            </p:txEl>
                                          </p:spTgt>
                                        </p:tgtEl>
                                        <p:attrNameLst>
                                          <p:attrName>style.visibility</p:attrName>
                                        </p:attrNameLst>
                                      </p:cBhvr>
                                      <p:to>
                                        <p:strVal val="visible"/>
                                      </p:to>
                                    </p:set>
                                    <p:animEffect transition="in" filter="box(in)">
                                      <p:cBhvr>
                                        <p:cTn id="22" dur="500"/>
                                        <p:tgtEl>
                                          <p:spTgt spid="17971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712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9" name="Rectangle 3">
            <a:extLst>
              <a:ext uri="{FF2B5EF4-FFF2-40B4-BE49-F238E27FC236}">
                <a16:creationId xmlns:a16="http://schemas.microsoft.com/office/drawing/2014/main" id="{B35C8C81-667F-46DF-8DE2-7B4E6BFC1B4B}"/>
              </a:ext>
            </a:extLst>
          </p:cNvPr>
          <p:cNvSpPr>
            <a:spLocks noGrp="1" noChangeArrowheads="1"/>
          </p:cNvSpPr>
          <p:nvPr>
            <p:ph type="title"/>
          </p:nvPr>
        </p:nvSpPr>
        <p:spPr/>
        <p:txBody>
          <a:bodyPr/>
          <a:lstStyle/>
          <a:p>
            <a:pPr eaLnBrk="1" hangingPunct="1"/>
            <a:r>
              <a:rPr lang="en-US" altLang="zh-CN" dirty="0"/>
              <a:t>5.4.2  </a:t>
            </a:r>
            <a:r>
              <a:rPr lang="zh-CN" altLang="en-US" dirty="0"/>
              <a:t>函数的运算</a:t>
            </a:r>
          </a:p>
        </p:txBody>
      </p:sp>
      <p:sp>
        <p:nvSpPr>
          <p:cNvPr id="1805317" name="Rectangle 5">
            <a:extLst>
              <a:ext uri="{FF2B5EF4-FFF2-40B4-BE49-F238E27FC236}">
                <a16:creationId xmlns:a16="http://schemas.microsoft.com/office/drawing/2014/main" id="{411D5B1D-A749-42F3-B17A-155EC6BB4BE4}"/>
              </a:ext>
            </a:extLst>
          </p:cNvPr>
          <p:cNvSpPr>
            <a:spLocks noGrp="1" noChangeArrowheads="1"/>
          </p:cNvSpPr>
          <p:nvPr>
            <p:ph type="body" idx="1"/>
          </p:nvPr>
        </p:nvSpPr>
        <p:spPr>
          <a:xfrm>
            <a:off x="269875" y="1067595"/>
            <a:ext cx="11658600" cy="2590800"/>
          </a:xfrm>
        </p:spPr>
        <p:txBody>
          <a:bodyPr>
            <a:normAutofit/>
          </a:bodyPr>
          <a:lstStyle/>
          <a:p>
            <a:pPr marL="0" indent="0">
              <a:lnSpc>
                <a:spcPct val="150000"/>
              </a:lnSpc>
              <a:spcAft>
                <a:spcPct val="10000"/>
              </a:spcAft>
              <a:buNone/>
              <a:defRPr/>
            </a:pPr>
            <a:r>
              <a:rPr kumimoji="1" lang="en-US" altLang="zh-CN" dirty="0">
                <a:solidFill>
                  <a:srgbClr val="FF0000"/>
                </a:solidFill>
              </a:rPr>
              <a:t>1.  </a:t>
            </a:r>
            <a:r>
              <a:rPr kumimoji="1" lang="zh-CN" altLang="en-US" dirty="0">
                <a:solidFill>
                  <a:srgbClr val="FF0000"/>
                </a:solidFill>
              </a:rPr>
              <a:t>函数的复合运算</a:t>
            </a:r>
          </a:p>
          <a:p>
            <a:pPr marL="0" indent="0">
              <a:lnSpc>
                <a:spcPct val="150000"/>
              </a:lnSpc>
              <a:buNone/>
              <a:defRPr/>
            </a:pPr>
            <a:r>
              <a:rPr kumimoji="1" lang="zh-CN" altLang="en-US" dirty="0">
                <a:solidFill>
                  <a:srgbClr val="0000CC"/>
                </a:solidFill>
              </a:rPr>
              <a:t>定义</a:t>
            </a:r>
            <a:r>
              <a:rPr kumimoji="1" lang="en-US" altLang="zh-CN" dirty="0">
                <a:solidFill>
                  <a:srgbClr val="0000CC"/>
                </a:solidFill>
              </a:rPr>
              <a:t>5.19   </a:t>
            </a:r>
            <a:r>
              <a:rPr kumimoji="1" lang="zh-CN" altLang="en-US" dirty="0"/>
              <a:t>设</a:t>
            </a:r>
            <a:r>
              <a:rPr kumimoji="1" lang="en-US" altLang="zh-CN" dirty="0"/>
              <a:t>f</a:t>
            </a:r>
            <a:r>
              <a:rPr kumimoji="1" lang="zh-CN" altLang="en-US" dirty="0"/>
              <a:t>：</a:t>
            </a:r>
            <a:r>
              <a:rPr kumimoji="1" lang="en-US" altLang="zh-CN" dirty="0"/>
              <a:t>A→B</a:t>
            </a:r>
            <a:r>
              <a:rPr kumimoji="1" lang="zh-CN" altLang="en-US" dirty="0"/>
              <a:t>，</a:t>
            </a:r>
            <a:r>
              <a:rPr kumimoji="1" lang="en-US" altLang="zh-CN" dirty="0"/>
              <a:t>g</a:t>
            </a:r>
            <a:r>
              <a:rPr kumimoji="1" lang="zh-CN" altLang="en-US" dirty="0"/>
              <a:t>：</a:t>
            </a:r>
            <a:r>
              <a:rPr kumimoji="1" lang="en-US" altLang="zh-CN" dirty="0"/>
              <a:t>B→C</a:t>
            </a:r>
            <a:r>
              <a:rPr kumimoji="1" lang="zh-CN" altLang="en-US" dirty="0"/>
              <a:t>是两个函数，如果</a:t>
            </a:r>
            <a:r>
              <a:rPr kumimoji="1" lang="en-US" altLang="zh-CN" dirty="0"/>
              <a:t>f</a:t>
            </a:r>
            <a:r>
              <a:rPr kumimoji="1" lang="zh-CN" altLang="en-US" dirty="0"/>
              <a:t>与</a:t>
            </a:r>
            <a:r>
              <a:rPr kumimoji="1" lang="en-US" altLang="zh-CN" dirty="0"/>
              <a:t>g</a:t>
            </a:r>
            <a:r>
              <a:rPr kumimoji="1" lang="zh-CN" altLang="en-US" dirty="0"/>
              <a:t>的复合关系</a:t>
            </a:r>
          </a:p>
          <a:p>
            <a:pPr marL="0" indent="0" algn="ctr">
              <a:lnSpc>
                <a:spcPct val="150000"/>
              </a:lnSpc>
              <a:buNone/>
              <a:defRPr/>
            </a:pPr>
            <a:r>
              <a:rPr lang="en-US" altLang="zh-CN" noProof="1"/>
              <a:t>f</a:t>
            </a:r>
            <a:r>
              <a:rPr lang="en-US" altLang="zh-CN" noProof="1">
                <a:sym typeface="Symbol" pitchFamily="18" charset="2"/>
              </a:rPr>
              <a:t></a:t>
            </a:r>
            <a:r>
              <a:rPr lang="en-US" altLang="zh-CN" noProof="1"/>
              <a:t>g＝{&lt;x,z&gt;|x∈A∧z∈C∧</a:t>
            </a:r>
            <a:r>
              <a:rPr lang="en-US" altLang="zh-CN" dirty="0">
                <a:solidFill>
                  <a:srgbClr val="0000FF"/>
                </a:solidFill>
                <a:sym typeface="Symbol" pitchFamily="18" charset="2"/>
              </a:rPr>
              <a:t>y</a:t>
            </a:r>
            <a:r>
              <a:rPr lang="en-US" altLang="zh-CN" noProof="1"/>
              <a:t>(</a:t>
            </a:r>
            <a:r>
              <a:rPr lang="en-US" altLang="zh-CN" dirty="0"/>
              <a:t>&lt;</a:t>
            </a:r>
            <a:r>
              <a:rPr lang="en-US" altLang="zh-CN" dirty="0" err="1"/>
              <a:t>x,y</a:t>
            </a:r>
            <a:r>
              <a:rPr lang="en-US" altLang="zh-CN" dirty="0"/>
              <a:t>&gt;</a:t>
            </a:r>
            <a:r>
              <a:rPr lang="zh-CN" altLang="zh-CN" dirty="0"/>
              <a:t>∈</a:t>
            </a:r>
            <a:r>
              <a:rPr lang="en-US" altLang="zh-CN" dirty="0"/>
              <a:t>f</a:t>
            </a:r>
            <a:r>
              <a:rPr lang="zh-CN" altLang="zh-CN" dirty="0"/>
              <a:t>∧</a:t>
            </a:r>
            <a:r>
              <a:rPr lang="en-US" altLang="zh-CN" dirty="0"/>
              <a:t>&lt;</a:t>
            </a:r>
            <a:r>
              <a:rPr lang="en-US" altLang="zh-CN" dirty="0" err="1"/>
              <a:t>y,z</a:t>
            </a:r>
            <a:r>
              <a:rPr lang="en-US" altLang="zh-CN" dirty="0"/>
              <a:t>&gt;</a:t>
            </a:r>
            <a:r>
              <a:rPr lang="zh-CN" altLang="zh-CN" dirty="0"/>
              <a:t>∈</a:t>
            </a:r>
            <a:r>
              <a:rPr lang="en-US" altLang="zh-CN" dirty="0"/>
              <a:t>g)</a:t>
            </a:r>
            <a:r>
              <a:rPr lang="en-US" altLang="zh-CN" noProof="1"/>
              <a:t>}</a:t>
            </a:r>
            <a:endParaRPr kumimoji="1" lang="en-US" altLang="zh-CN" dirty="0"/>
          </a:p>
          <a:p>
            <a:pPr marL="0" indent="0">
              <a:lnSpc>
                <a:spcPct val="150000"/>
              </a:lnSpc>
              <a:buNone/>
              <a:defRPr/>
            </a:pPr>
            <a:r>
              <a:rPr kumimoji="1" lang="zh-CN" altLang="en-US" dirty="0"/>
              <a:t>是从</a:t>
            </a:r>
            <a:r>
              <a:rPr kumimoji="1" lang="en-US" altLang="zh-CN" dirty="0"/>
              <a:t>A</a:t>
            </a:r>
            <a:r>
              <a:rPr kumimoji="1" lang="zh-CN" altLang="en-US" dirty="0"/>
              <a:t>到</a:t>
            </a:r>
            <a:r>
              <a:rPr kumimoji="1" lang="en-US" altLang="zh-CN" dirty="0"/>
              <a:t>C</a:t>
            </a:r>
            <a:r>
              <a:rPr kumimoji="1" lang="zh-CN" altLang="en-US" dirty="0"/>
              <a:t>的函数，则称</a:t>
            </a:r>
            <a:r>
              <a:rPr kumimoji="1" lang="en-US" altLang="zh-CN" dirty="0"/>
              <a:t>fog</a:t>
            </a:r>
            <a:r>
              <a:rPr kumimoji="1" lang="zh-CN" altLang="en-US" dirty="0"/>
              <a:t>为</a:t>
            </a:r>
            <a:r>
              <a:rPr kumimoji="1" lang="en-US" altLang="zh-CN" dirty="0"/>
              <a:t>f</a:t>
            </a:r>
            <a:r>
              <a:rPr kumimoji="1" lang="zh-CN" altLang="en-US" dirty="0"/>
              <a:t>与</a:t>
            </a:r>
            <a:r>
              <a:rPr kumimoji="1" lang="en-US" altLang="zh-CN" dirty="0"/>
              <a:t>g</a:t>
            </a:r>
            <a:r>
              <a:rPr kumimoji="1" lang="zh-CN" altLang="en-US" dirty="0"/>
              <a:t>的复合函数（</a:t>
            </a:r>
            <a:r>
              <a:rPr kumimoji="1" lang="en-US" altLang="zh-CN" dirty="0"/>
              <a:t>Composition Function)</a:t>
            </a:r>
            <a:r>
              <a:rPr kumimoji="1" lang="zh-CN" altLang="en-US" dirty="0"/>
              <a:t>。</a:t>
            </a:r>
          </a:p>
        </p:txBody>
      </p:sp>
      <p:sp>
        <p:nvSpPr>
          <p:cNvPr id="15" name="Rectangle 16">
            <a:extLst>
              <a:ext uri="{FF2B5EF4-FFF2-40B4-BE49-F238E27FC236}">
                <a16:creationId xmlns:a16="http://schemas.microsoft.com/office/drawing/2014/main" id="{E5EBD67E-33AD-4D67-8694-D330A23A22A5}"/>
              </a:ext>
            </a:extLst>
          </p:cNvPr>
          <p:cNvSpPr>
            <a:spLocks noChangeArrowheads="1"/>
          </p:cNvSpPr>
          <p:nvPr/>
        </p:nvSpPr>
        <p:spPr bwMode="auto">
          <a:xfrm>
            <a:off x="460374" y="3390725"/>
            <a:ext cx="28155561"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endParaRPr lang="zh-CN" altLang="en-US" b="1">
              <a:latin typeface="+mn-ea"/>
            </a:endParaRPr>
          </a:p>
        </p:txBody>
      </p:sp>
      <mc:AlternateContent xmlns:mc="http://schemas.openxmlformats.org/markup-compatibility/2006" xmlns:a14="http://schemas.microsoft.com/office/drawing/2010/main">
        <mc:Choice Requires="a14">
          <p:sp>
            <p:nvSpPr>
              <p:cNvPr id="16" name="Text Box 556">
                <a:extLst>
                  <a:ext uri="{FF2B5EF4-FFF2-40B4-BE49-F238E27FC236}">
                    <a16:creationId xmlns:a16="http://schemas.microsoft.com/office/drawing/2014/main" id="{E7114D44-997A-421C-B12F-5BBA02E52FBE}"/>
                  </a:ext>
                </a:extLst>
              </p:cNvPr>
              <p:cNvSpPr txBox="1">
                <a:spLocks noChangeArrowheads="1"/>
              </p:cNvSpPr>
              <p:nvPr/>
            </p:nvSpPr>
            <p:spPr bwMode="auto">
              <a:xfrm>
                <a:off x="460375" y="3658395"/>
                <a:ext cx="11201400" cy="2590800"/>
              </a:xfrm>
              <a:prstGeom prst="rect">
                <a:avLst/>
              </a:prstGeom>
              <a:solidFill>
                <a:srgbClr val="D9D9D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b="1" i="0" u="none" strike="noStrike" cap="none" normalizeH="0" baseline="0" dirty="0">
                    <a:ln>
                      <a:noFill/>
                    </a:ln>
                    <a:effectLst/>
                    <a:latin typeface="+mn-ea"/>
                    <a:cs typeface="Times New Roman" panose="02020603050405020304" pitchFamily="18" charset="0"/>
                  </a:rPr>
                  <a:t>解题小贴士—</a:t>
                </a:r>
                <a:r>
                  <a:rPr kumimoji="0" lang="en-US" altLang="zh-CN" b="1" u="none" strike="noStrike" cap="none" normalizeH="0" baseline="0" dirty="0">
                    <a:ln>
                      <a:noFill/>
                    </a:ln>
                    <a:solidFill>
                      <a:srgbClr val="C00000"/>
                    </a:solidFill>
                    <a:effectLst/>
                    <a:latin typeface="+mn-ea"/>
                    <a:cs typeface="Times New Roman" panose="02020603050405020304" pitchFamily="18" charset="0"/>
                  </a:rPr>
                  <a:t>fog</a:t>
                </a:r>
                <a:r>
                  <a:rPr kumimoji="0" lang="zh-CN" altLang="en-US" b="1" i="0" u="none" strike="noStrike" cap="none" normalizeH="0" baseline="0" dirty="0">
                    <a:ln>
                      <a:noFill/>
                    </a:ln>
                    <a:solidFill>
                      <a:srgbClr val="C00000"/>
                    </a:solidFill>
                    <a:effectLst/>
                    <a:latin typeface="+mn-ea"/>
                    <a:cs typeface="Times New Roman" panose="02020603050405020304" pitchFamily="18" charset="0"/>
                  </a:rPr>
                  <a:t>的计算方法</a:t>
                </a:r>
                <a:endParaRPr kumimoji="0" lang="zh-CN" altLang="en-US" b="1" i="0" u="none" strike="noStrike" cap="none" normalizeH="0" baseline="0" dirty="0">
                  <a:ln>
                    <a:noFill/>
                  </a:ln>
                  <a:solidFill>
                    <a:srgbClr val="C00000"/>
                  </a:solidFill>
                  <a:effectLst/>
                  <a:latin typeface="+mn-ea"/>
                </a:endParaRPr>
              </a:p>
              <a:p>
                <a:pPr lvl="0" defTabSz="914400" eaLnBrk="0" fontAlgn="base" hangingPunct="0">
                  <a:lnSpc>
                    <a:spcPct val="150000"/>
                  </a:lnSpc>
                  <a:spcBef>
                    <a:spcPct val="0"/>
                  </a:spcBef>
                  <a:spcAft>
                    <a:spcPct val="0"/>
                  </a:spcAft>
                </a:pPr>
                <a:r>
                  <a:rPr kumimoji="0" lang="zh-CN" altLang="en-US" b="1" i="0" u="none" strike="noStrike" cap="none" normalizeH="0" baseline="0" dirty="0">
                    <a:ln>
                      <a:noFill/>
                    </a:ln>
                    <a:solidFill>
                      <a:schemeClr val="tx1"/>
                    </a:solidFill>
                    <a:effectLst/>
                    <a:latin typeface="+mn-ea"/>
                    <a:cs typeface="Times New Roman" panose="02020603050405020304" pitchFamily="18" charset="0"/>
                  </a:rPr>
                  <a:t>法一：</a:t>
                </a:r>
                <a:r>
                  <a:rPr kumimoji="0" lang="zh-CN" altLang="en-US" b="1" i="0" u="none" strike="noStrike" cap="none" normalizeH="0" baseline="0" dirty="0">
                    <a:ln>
                      <a:noFill/>
                    </a:ln>
                    <a:solidFill>
                      <a:srgbClr val="3333FF"/>
                    </a:solidFill>
                    <a:effectLst/>
                    <a:latin typeface="+mn-ea"/>
                    <a:cs typeface="Times New Roman" panose="02020603050405020304" pitchFamily="18" charset="0"/>
                  </a:rPr>
                  <a:t>若</a:t>
                </a:r>
                <a:r>
                  <a:rPr kumimoji="0" lang="en-US" altLang="zh-CN" b="1" i="0" u="none" strike="noStrike" cap="none" normalizeH="0" baseline="0" dirty="0">
                    <a:ln>
                      <a:noFill/>
                    </a:ln>
                    <a:solidFill>
                      <a:srgbClr val="3333FF"/>
                    </a:solidFill>
                    <a:effectLst/>
                    <a:latin typeface="+mn-ea"/>
                    <a:cs typeface="Times New Roman" panose="02020603050405020304" pitchFamily="18" charset="0"/>
                  </a:rPr>
                  <a:t>f</a:t>
                </a:r>
                <a:r>
                  <a:rPr kumimoji="0" lang="zh-CN" altLang="en-US" b="1" i="0" u="none" strike="noStrike" cap="none" normalizeH="0" baseline="0" dirty="0">
                    <a:ln>
                      <a:noFill/>
                    </a:ln>
                    <a:solidFill>
                      <a:srgbClr val="3333FF"/>
                    </a:solidFill>
                    <a:effectLst/>
                    <a:latin typeface="+mn-ea"/>
                    <a:cs typeface="Times New Roman" panose="02020603050405020304" pitchFamily="18" charset="0"/>
                  </a:rPr>
                  <a:t>与</a:t>
                </a:r>
                <a:r>
                  <a:rPr kumimoji="0" lang="en-US" altLang="zh-CN" b="1" i="0" u="none" strike="noStrike" cap="none" normalizeH="0" baseline="0" dirty="0">
                    <a:ln>
                      <a:noFill/>
                    </a:ln>
                    <a:solidFill>
                      <a:srgbClr val="3333FF"/>
                    </a:solidFill>
                    <a:effectLst/>
                    <a:latin typeface="+mn-ea"/>
                    <a:cs typeface="Times New Roman" panose="02020603050405020304" pitchFamily="18" charset="0"/>
                  </a:rPr>
                  <a:t>g</a:t>
                </a:r>
                <a:r>
                  <a:rPr kumimoji="0" lang="zh-CN" altLang="en-US" b="1" i="0" u="none" strike="noStrike" cap="none" normalizeH="0" baseline="0" dirty="0">
                    <a:ln>
                      <a:noFill/>
                    </a:ln>
                    <a:solidFill>
                      <a:srgbClr val="3333FF"/>
                    </a:solidFill>
                    <a:effectLst/>
                    <a:latin typeface="+mn-ea"/>
                    <a:cs typeface="Times New Roman" panose="02020603050405020304" pitchFamily="18" charset="0"/>
                  </a:rPr>
                  <a:t>为集合表示形式</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，则对</a:t>
                </a:r>
                <a14:m>
                  <m:oMath xmlns:m="http://schemas.openxmlformats.org/officeDocument/2006/math">
                    <m:r>
                      <a:rPr lang="es-ES" altLang="zh-CN" b="1" i="1">
                        <a:latin typeface="Cambria Math" panose="02040503050406030204" pitchFamily="18" charset="0"/>
                        <a:ea typeface="Cambria Math" panose="02040503050406030204" pitchFamily="18" charset="0"/>
                      </a:rPr>
                      <m:t>∀</m:t>
                    </m:r>
                  </m:oMath>
                </a14:m>
                <a:r>
                  <a:rPr kumimoji="0" lang="en-US" altLang="zh-CN" b="1" i="0" u="none" strike="noStrike" cap="none" normalizeH="0" baseline="0" dirty="0">
                    <a:ln>
                      <a:noFill/>
                    </a:ln>
                    <a:solidFill>
                      <a:schemeClr val="tx1"/>
                    </a:solidFill>
                    <a:effectLst/>
                    <a:latin typeface="+mn-ea"/>
                    <a:cs typeface="Times New Roman" panose="02020603050405020304" pitchFamily="18" charset="0"/>
                  </a:rPr>
                  <a:t>&lt;</a:t>
                </a:r>
                <a:r>
                  <a:rPr kumimoji="0" lang="en-US" altLang="zh-CN" b="1" i="0" u="none" strike="noStrike" cap="none" normalizeH="0" baseline="0" dirty="0" err="1">
                    <a:ln>
                      <a:noFill/>
                    </a:ln>
                    <a:solidFill>
                      <a:schemeClr val="tx1"/>
                    </a:solidFill>
                    <a:effectLst/>
                    <a:latin typeface="+mn-ea"/>
                    <a:cs typeface="Times New Roman" panose="02020603050405020304" pitchFamily="18" charset="0"/>
                  </a:rPr>
                  <a:t>x,y</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&gt;∈f</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，在</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g</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中查找所有以</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y</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为第一元素的序偶</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&lt;</a:t>
                </a:r>
                <a:r>
                  <a:rPr kumimoji="0" lang="en-US" altLang="zh-CN" b="1" i="0" u="none" strike="noStrike" cap="none" normalizeH="0" baseline="0" dirty="0" err="1">
                    <a:ln>
                      <a:noFill/>
                    </a:ln>
                    <a:solidFill>
                      <a:schemeClr val="tx1"/>
                    </a:solidFill>
                    <a:effectLst/>
                    <a:latin typeface="+mn-ea"/>
                    <a:cs typeface="Times New Roman" panose="02020603050405020304" pitchFamily="18" charset="0"/>
                  </a:rPr>
                  <a:t>y,z</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&gt;</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，然后将</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x</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和</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z</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形成新的序偶</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&lt;</a:t>
                </a:r>
                <a:r>
                  <a:rPr kumimoji="0" lang="en-US" altLang="zh-CN" b="1" i="0" u="none" strike="noStrike" cap="none" normalizeH="0" baseline="0" dirty="0" err="1">
                    <a:ln>
                      <a:noFill/>
                    </a:ln>
                    <a:solidFill>
                      <a:schemeClr val="tx1"/>
                    </a:solidFill>
                    <a:effectLst/>
                    <a:latin typeface="+mn-ea"/>
                    <a:cs typeface="Times New Roman" panose="02020603050405020304" pitchFamily="18" charset="0"/>
                  </a:rPr>
                  <a:t>x,z</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&gt;</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&lt;</a:t>
                </a:r>
                <a:r>
                  <a:rPr kumimoji="0" lang="en-US" altLang="zh-CN" b="1" i="0" u="none" strike="noStrike" cap="none" normalizeH="0" baseline="0" dirty="0" err="1">
                    <a:ln>
                      <a:noFill/>
                    </a:ln>
                    <a:solidFill>
                      <a:schemeClr val="tx1"/>
                    </a:solidFill>
                    <a:effectLst/>
                    <a:latin typeface="+mn-ea"/>
                    <a:cs typeface="Times New Roman" panose="02020603050405020304" pitchFamily="18" charset="0"/>
                  </a:rPr>
                  <a:t>x,z</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&gt;</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即为</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fog</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的元素。</a:t>
                </a:r>
                <a:endParaRPr kumimoji="0" lang="zh-CN" altLang="en-US"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b="1" i="0" u="none" strike="noStrike" cap="none" normalizeH="0" baseline="0" dirty="0">
                    <a:ln>
                      <a:noFill/>
                    </a:ln>
                    <a:solidFill>
                      <a:schemeClr val="tx1"/>
                    </a:solidFill>
                    <a:effectLst/>
                    <a:latin typeface="+mn-ea"/>
                    <a:cs typeface="Times New Roman" panose="02020603050405020304" pitchFamily="18" charset="0"/>
                  </a:rPr>
                  <a:t>法二：</a:t>
                </a:r>
                <a:r>
                  <a:rPr kumimoji="0" lang="zh-CN" altLang="en-US" b="1" i="0" u="none" strike="noStrike" cap="none" normalizeH="0" baseline="0" dirty="0">
                    <a:ln>
                      <a:noFill/>
                    </a:ln>
                    <a:solidFill>
                      <a:srgbClr val="3333FF"/>
                    </a:solidFill>
                    <a:effectLst/>
                    <a:latin typeface="+mn-ea"/>
                    <a:cs typeface="Times New Roman" panose="02020603050405020304" pitchFamily="18" charset="0"/>
                  </a:rPr>
                  <a:t>若</a:t>
                </a:r>
                <a:r>
                  <a:rPr kumimoji="0" lang="en-US" altLang="zh-CN" b="1" i="0" u="none" strike="noStrike" cap="none" normalizeH="0" baseline="0" dirty="0">
                    <a:ln>
                      <a:noFill/>
                    </a:ln>
                    <a:solidFill>
                      <a:srgbClr val="3333FF"/>
                    </a:solidFill>
                    <a:effectLst/>
                    <a:latin typeface="+mn-ea"/>
                    <a:cs typeface="Times New Roman" panose="02020603050405020304" pitchFamily="18" charset="0"/>
                  </a:rPr>
                  <a:t>f</a:t>
                </a:r>
                <a:r>
                  <a:rPr kumimoji="0" lang="zh-CN" altLang="en-US" b="1" i="0" u="none" strike="noStrike" cap="none" normalizeH="0" baseline="0" dirty="0">
                    <a:ln>
                      <a:noFill/>
                    </a:ln>
                    <a:solidFill>
                      <a:srgbClr val="3333FF"/>
                    </a:solidFill>
                    <a:effectLst/>
                    <a:latin typeface="+mn-ea"/>
                    <a:cs typeface="Times New Roman" panose="02020603050405020304" pitchFamily="18" charset="0"/>
                  </a:rPr>
                  <a:t>与</a:t>
                </a:r>
                <a:r>
                  <a:rPr kumimoji="0" lang="en-US" altLang="zh-CN" b="1" i="0" u="none" strike="noStrike" cap="none" normalizeH="0" baseline="0" dirty="0">
                    <a:ln>
                      <a:noFill/>
                    </a:ln>
                    <a:solidFill>
                      <a:srgbClr val="3333FF"/>
                    </a:solidFill>
                    <a:effectLst/>
                    <a:latin typeface="+mn-ea"/>
                    <a:cs typeface="Times New Roman" panose="02020603050405020304" pitchFamily="18" charset="0"/>
                  </a:rPr>
                  <a:t>g</a:t>
                </a:r>
                <a:r>
                  <a:rPr kumimoji="0" lang="zh-CN" altLang="en-US" b="1" i="0" u="none" strike="noStrike" cap="none" normalizeH="0" baseline="0" dirty="0">
                    <a:ln>
                      <a:noFill/>
                    </a:ln>
                    <a:solidFill>
                      <a:srgbClr val="3333FF"/>
                    </a:solidFill>
                    <a:effectLst/>
                    <a:latin typeface="+mn-ea"/>
                    <a:cs typeface="Times New Roman" panose="02020603050405020304" pitchFamily="18" charset="0"/>
                  </a:rPr>
                  <a:t>为函数表达式形式</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，则</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fog(x)</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g(f(x))</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a:t>
                </a:r>
                <a:endParaRPr kumimoji="0" lang="zh-CN" altLang="en-US" b="1" i="0" u="none" strike="noStrike" cap="none" normalizeH="0" baseline="0" dirty="0">
                  <a:ln>
                    <a:noFill/>
                  </a:ln>
                  <a:solidFill>
                    <a:schemeClr val="tx1"/>
                  </a:solidFill>
                  <a:effectLst/>
                  <a:latin typeface="+mn-ea"/>
                </a:endParaRPr>
              </a:p>
            </p:txBody>
          </p:sp>
        </mc:Choice>
        <mc:Fallback xmlns="">
          <p:sp>
            <p:nvSpPr>
              <p:cNvPr id="16" name="Text Box 556">
                <a:extLst>
                  <a:ext uri="{FF2B5EF4-FFF2-40B4-BE49-F238E27FC236}">
                    <a16:creationId xmlns:a16="http://schemas.microsoft.com/office/drawing/2014/main" id="{E7114D44-997A-421C-B12F-5BBA02E52FBE}"/>
                  </a:ext>
                </a:extLst>
              </p:cNvPr>
              <p:cNvSpPr txBox="1">
                <a:spLocks noRot="1" noChangeAspect="1" noMove="1" noResize="1" noEditPoints="1" noAdjustHandles="1" noChangeArrowheads="1" noChangeShapeType="1" noTextEdit="1"/>
              </p:cNvSpPr>
              <p:nvPr/>
            </p:nvSpPr>
            <p:spPr bwMode="auto">
              <a:xfrm>
                <a:off x="460375" y="3658395"/>
                <a:ext cx="11201400" cy="2590800"/>
              </a:xfrm>
              <a:prstGeom prst="rect">
                <a:avLst/>
              </a:prstGeom>
              <a:blipFill>
                <a:blip r:embed="rId2"/>
                <a:stretch>
                  <a:fillRect l="-816"/>
                </a:stretch>
              </a:blipFill>
              <a:ln w="9525">
                <a:solidFill>
                  <a:srgbClr val="000000"/>
                </a:solidFill>
                <a:miter lim="800000"/>
                <a:headEnd/>
                <a:tailEnd/>
              </a:ln>
            </p:spPr>
            <p:txBody>
              <a:bodyPr/>
              <a:lstStyle/>
              <a:p>
                <a:r>
                  <a:rPr lang="zh-CN" altLang="en-US">
                    <a:noFill/>
                  </a:rPr>
                  <a:t> </a:t>
                </a:r>
              </a:p>
            </p:txBody>
          </p:sp>
        </mc:Fallback>
      </mc:AlternateContent>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a:extLst>
              <a:ext uri="{FF2B5EF4-FFF2-40B4-BE49-F238E27FC236}">
                <a16:creationId xmlns:a16="http://schemas.microsoft.com/office/drawing/2014/main" id="{10547F36-A21F-43A1-A781-11DE3AD351CD}"/>
              </a:ext>
            </a:extLst>
          </p:cNvPr>
          <p:cNvSpPr>
            <a:spLocks noGrp="1" noChangeArrowheads="1"/>
          </p:cNvSpPr>
          <p:nvPr>
            <p:ph type="title"/>
          </p:nvPr>
        </p:nvSpPr>
        <p:spPr/>
        <p:txBody>
          <a:bodyPr/>
          <a:lstStyle/>
          <a:p>
            <a:pPr eaLnBrk="1" hangingPunct="1"/>
            <a:r>
              <a:rPr lang="zh-CN" altLang="en-US" dirty="0"/>
              <a:t>例</a:t>
            </a:r>
            <a:r>
              <a:rPr lang="en-US" altLang="zh-CN" dirty="0"/>
              <a:t>5.34</a:t>
            </a:r>
            <a:endParaRPr lang="zh-CN" altLang="en-US" dirty="0"/>
          </a:p>
        </p:txBody>
      </p:sp>
      <p:sp>
        <p:nvSpPr>
          <p:cNvPr id="1807363" name="Rectangle 3">
            <a:extLst>
              <a:ext uri="{FF2B5EF4-FFF2-40B4-BE49-F238E27FC236}">
                <a16:creationId xmlns:a16="http://schemas.microsoft.com/office/drawing/2014/main" id="{66392EF0-13E0-45AC-AC09-3979B09FF66C}"/>
              </a:ext>
            </a:extLst>
          </p:cNvPr>
          <p:cNvSpPr>
            <a:spLocks noGrp="1" noChangeArrowheads="1"/>
          </p:cNvSpPr>
          <p:nvPr>
            <p:ph type="body" idx="1"/>
          </p:nvPr>
        </p:nvSpPr>
        <p:spPr>
          <a:xfrm>
            <a:off x="384175" y="1067594"/>
            <a:ext cx="11582400" cy="3276600"/>
          </a:xfrm>
        </p:spPr>
        <p:txBody>
          <a:bodyPr>
            <a:normAutofit/>
          </a:bodyPr>
          <a:lstStyle/>
          <a:p>
            <a:pPr marL="0" indent="0">
              <a:lnSpc>
                <a:spcPct val="150000"/>
              </a:lnSpc>
              <a:buNone/>
            </a:pPr>
            <a:r>
              <a:rPr lang="zh-CN" altLang="en-US" dirty="0">
                <a:solidFill>
                  <a:srgbClr val="C00000"/>
                </a:solidFill>
              </a:rPr>
              <a:t>例</a:t>
            </a:r>
            <a:r>
              <a:rPr lang="en-US" altLang="zh-CN" dirty="0">
                <a:solidFill>
                  <a:srgbClr val="C00000"/>
                </a:solidFill>
              </a:rPr>
              <a:t>5.34  </a:t>
            </a:r>
            <a:r>
              <a:rPr lang="zh-CN" altLang="en-US" dirty="0"/>
              <a:t>设</a:t>
            </a:r>
            <a:r>
              <a:rPr lang="en-US" altLang="zh-CN" dirty="0"/>
              <a:t>A={1,2,3}</a:t>
            </a:r>
            <a:r>
              <a:rPr lang="zh-CN" altLang="en-US" dirty="0"/>
              <a:t>，</a:t>
            </a:r>
            <a:r>
              <a:rPr lang="en-US" altLang="zh-CN" dirty="0"/>
              <a:t>B={</a:t>
            </a:r>
            <a:r>
              <a:rPr lang="en-US" altLang="zh-CN" dirty="0" err="1"/>
              <a:t>a,b,c</a:t>
            </a:r>
            <a:r>
              <a:rPr lang="en-US" altLang="zh-CN" dirty="0"/>
              <a:t>}</a:t>
            </a:r>
            <a:r>
              <a:rPr lang="zh-CN" altLang="en-US" dirty="0"/>
              <a:t>。</a:t>
            </a:r>
            <a:r>
              <a:rPr lang="zh-CN" altLang="zh-CN" dirty="0"/>
              <a:t>函数</a:t>
            </a:r>
            <a:r>
              <a:rPr lang="en-US" altLang="zh-CN" dirty="0"/>
              <a:t>f</a:t>
            </a:r>
            <a:r>
              <a:rPr lang="zh-CN" altLang="zh-CN" dirty="0"/>
              <a:t>：</a:t>
            </a:r>
            <a:r>
              <a:rPr lang="en-US" altLang="zh-CN" dirty="0"/>
              <a:t>A→A</a:t>
            </a:r>
            <a:r>
              <a:rPr lang="zh-CN" altLang="zh-CN" dirty="0"/>
              <a:t>，</a:t>
            </a:r>
            <a:r>
              <a:rPr lang="en-US" altLang="zh-CN" dirty="0"/>
              <a:t>g</a:t>
            </a:r>
            <a:r>
              <a:rPr lang="zh-CN" altLang="zh-CN" dirty="0"/>
              <a:t>：</a:t>
            </a:r>
            <a:r>
              <a:rPr lang="en-US" altLang="zh-CN" dirty="0"/>
              <a:t>A→B</a:t>
            </a:r>
            <a:r>
              <a:rPr lang="zh-CN" altLang="zh-CN" dirty="0"/>
              <a:t>分别为：</a:t>
            </a:r>
          </a:p>
          <a:p>
            <a:pPr marL="0" indent="0" algn="ctr">
              <a:lnSpc>
                <a:spcPct val="150000"/>
              </a:lnSpc>
              <a:buNone/>
            </a:pPr>
            <a:r>
              <a:rPr lang="en-US" altLang="zh-CN" dirty="0"/>
              <a:t>f</a:t>
            </a:r>
            <a:r>
              <a:rPr lang="zh-CN" altLang="zh-CN" dirty="0"/>
              <a:t>＝</a:t>
            </a:r>
            <a:r>
              <a:rPr lang="en-US" altLang="zh-CN" dirty="0"/>
              <a:t>{&lt;1,2&gt;,&lt;2,3&gt;,&lt;3,2&gt;}</a:t>
            </a:r>
            <a:r>
              <a:rPr lang="zh-CN" altLang="zh-CN" dirty="0"/>
              <a:t>，</a:t>
            </a:r>
            <a:r>
              <a:rPr lang="en-US" altLang="zh-CN" dirty="0"/>
              <a:t>g</a:t>
            </a:r>
            <a:r>
              <a:rPr lang="zh-CN" altLang="zh-CN" dirty="0"/>
              <a:t>＝</a:t>
            </a:r>
            <a:r>
              <a:rPr lang="en-US" altLang="zh-CN" dirty="0"/>
              <a:t>{&lt;1,a&gt;,&lt;2,c&gt;,&lt;3,b&gt;}</a:t>
            </a:r>
            <a:endParaRPr lang="zh-CN" altLang="zh-CN" dirty="0"/>
          </a:p>
          <a:p>
            <a:pPr marL="0" indent="0">
              <a:lnSpc>
                <a:spcPct val="150000"/>
              </a:lnSpc>
              <a:buNone/>
              <a:defRPr/>
            </a:pPr>
            <a:r>
              <a:rPr lang="zh-CN" altLang="pt-BR" dirty="0"/>
              <a:t>求</a:t>
            </a:r>
            <a:r>
              <a:rPr lang="en-US" altLang="zh-CN" dirty="0"/>
              <a:t>fog</a:t>
            </a:r>
            <a:r>
              <a:rPr lang="zh-CN" altLang="en-US" dirty="0"/>
              <a:t>和</a:t>
            </a:r>
            <a:r>
              <a:rPr lang="en-US" altLang="zh-CN" dirty="0" err="1"/>
              <a:t>gof</a:t>
            </a:r>
            <a:r>
              <a:rPr lang="zh-CN" altLang="en-US" dirty="0"/>
              <a:t>。</a:t>
            </a:r>
          </a:p>
          <a:p>
            <a:pPr marL="0" indent="0">
              <a:lnSpc>
                <a:spcPct val="150000"/>
              </a:lnSpc>
              <a:buNone/>
              <a:defRPr/>
            </a:pPr>
            <a:r>
              <a:rPr lang="zh-CN" altLang="en-US" dirty="0">
                <a:solidFill>
                  <a:srgbClr val="C00000"/>
                </a:solidFill>
              </a:rPr>
              <a:t>解</a:t>
            </a:r>
            <a:r>
              <a:rPr lang="zh-CN" altLang="en-US" dirty="0"/>
              <a:t>   （</a:t>
            </a:r>
            <a:r>
              <a:rPr lang="en-US" altLang="zh-CN" dirty="0"/>
              <a:t>1</a:t>
            </a:r>
            <a:r>
              <a:rPr lang="zh-CN" altLang="en-US" dirty="0"/>
              <a:t>）</a:t>
            </a:r>
            <a:r>
              <a:rPr lang="en-US" altLang="zh-CN" dirty="0"/>
              <a:t>fog</a:t>
            </a:r>
            <a:r>
              <a:rPr lang="zh-CN" altLang="en-US" dirty="0"/>
              <a:t>＝</a:t>
            </a:r>
            <a:r>
              <a:rPr lang="en-US" altLang="zh-CN" dirty="0"/>
              <a:t>{&lt;1,c&gt;,&lt;2,b&gt;,&lt;3,c&gt;}</a:t>
            </a:r>
          </a:p>
          <a:p>
            <a:pPr marL="0" indent="0">
              <a:lnSpc>
                <a:spcPct val="150000"/>
              </a:lnSpc>
              <a:buNone/>
              <a:defRPr/>
            </a:pPr>
            <a:r>
              <a:rPr lang="zh-CN" altLang="en-US" dirty="0"/>
              <a:t>       （</a:t>
            </a:r>
            <a:r>
              <a:rPr lang="en-US" altLang="zh-CN" dirty="0"/>
              <a:t>2</a:t>
            </a:r>
            <a:r>
              <a:rPr lang="zh-CN" altLang="en-US" dirty="0"/>
              <a:t>）</a:t>
            </a:r>
            <a:r>
              <a:rPr lang="en-US" altLang="zh-CN" dirty="0" err="1"/>
              <a:t>gof</a:t>
            </a:r>
            <a:r>
              <a:rPr lang="zh-CN" altLang="en-US" dirty="0"/>
              <a:t>不能计算，因为</a:t>
            </a:r>
            <a:r>
              <a:rPr lang="en-US" altLang="zh-CN" dirty="0"/>
              <a:t>g</a:t>
            </a:r>
            <a:r>
              <a:rPr lang="zh-CN" altLang="en-US" dirty="0"/>
              <a:t>的值域不是</a:t>
            </a:r>
            <a:r>
              <a:rPr lang="en-US" altLang="zh-CN" dirty="0"/>
              <a:t>f</a:t>
            </a:r>
            <a:r>
              <a:rPr lang="zh-CN" altLang="en-US" dirty="0"/>
              <a:t>的定义域的子集。</a:t>
            </a:r>
          </a:p>
          <a:p>
            <a:pPr marL="0" indent="0">
              <a:lnSpc>
                <a:spcPct val="150000"/>
              </a:lnSpc>
              <a:buNone/>
              <a:defRPr/>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07363">
                                            <p:txEl>
                                              <p:pRg st="3" end="3"/>
                                            </p:txEl>
                                          </p:spTgt>
                                        </p:tgtEl>
                                        <p:attrNameLst>
                                          <p:attrName>style.visibility</p:attrName>
                                        </p:attrNameLst>
                                      </p:cBhvr>
                                      <p:to>
                                        <p:strVal val="visible"/>
                                      </p:to>
                                    </p:set>
                                    <p:animEffect transition="in" filter="box(in)">
                                      <p:cBhvr>
                                        <p:cTn id="7" dur="500"/>
                                        <p:tgtEl>
                                          <p:spTgt spid="180736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807363">
                                            <p:txEl>
                                              <p:pRg st="4" end="4"/>
                                            </p:txEl>
                                          </p:spTgt>
                                        </p:tgtEl>
                                        <p:attrNameLst>
                                          <p:attrName>style.visibility</p:attrName>
                                        </p:attrNameLst>
                                      </p:cBhvr>
                                      <p:to>
                                        <p:strVal val="visible"/>
                                      </p:to>
                                    </p:set>
                                    <p:animEffect transition="in" filter="box(in)">
                                      <p:cBhvr>
                                        <p:cTn id="12" dur="500"/>
                                        <p:tgtEl>
                                          <p:spTgt spid="18073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736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EB847A6A-7601-4013-ADA7-46D0CF09AE15}"/>
              </a:ext>
            </a:extLst>
          </p:cNvPr>
          <p:cNvSpPr>
            <a:spLocks noGrp="1"/>
          </p:cNvSpPr>
          <p:nvPr>
            <p:ph type="title"/>
          </p:nvPr>
        </p:nvSpPr>
        <p:spPr/>
        <p:txBody>
          <a:bodyPr/>
          <a:lstStyle/>
          <a:p>
            <a:r>
              <a:rPr lang="en-US" altLang="zh-CN" dirty="0"/>
              <a:t>5.1.1 </a:t>
            </a:r>
            <a:r>
              <a:rPr lang="zh-CN" altLang="en-US" dirty="0"/>
              <a:t>相容关系的定义</a:t>
            </a:r>
          </a:p>
        </p:txBody>
      </p:sp>
      <p:sp>
        <p:nvSpPr>
          <p:cNvPr id="5" name="Rectangle 3">
            <a:extLst>
              <a:ext uri="{FF2B5EF4-FFF2-40B4-BE49-F238E27FC236}">
                <a16:creationId xmlns:a16="http://schemas.microsoft.com/office/drawing/2014/main" id="{E2AB0741-F53B-48FA-A801-3B9DEB21FB28}"/>
              </a:ext>
            </a:extLst>
          </p:cNvPr>
          <p:cNvSpPr txBox="1">
            <a:spLocks noChangeArrowheads="1"/>
          </p:cNvSpPr>
          <p:nvPr/>
        </p:nvSpPr>
        <p:spPr bwMode="auto">
          <a:xfrm>
            <a:off x="307975" y="1067594"/>
            <a:ext cx="11353800" cy="1135054"/>
          </a:xfrm>
          <a:prstGeom prst="rect">
            <a:avLst/>
          </a:prstGeom>
          <a:noFill/>
          <a:ln w="9525">
            <a:noFill/>
            <a:miter lim="800000"/>
            <a:headEnd/>
            <a:tailEnd/>
          </a:ln>
        </p:spPr>
        <p:txBody>
          <a:bodyPr wrap="square">
            <a:spAutoFit/>
          </a:bodyPr>
          <a:lstStyle/>
          <a:p>
            <a:pPr marL="342969" indent="-342969" algn="just" eaLnBrk="0" hangingPunct="0">
              <a:lnSpc>
                <a:spcPct val="150000"/>
              </a:lnSpc>
              <a:spcBef>
                <a:spcPct val="20000"/>
              </a:spcBef>
              <a:buClr>
                <a:srgbClr val="FF3300"/>
              </a:buClr>
              <a:defRPr/>
            </a:pPr>
            <a:r>
              <a:rPr lang="zh-CN" altLang="en-US" b="1" kern="0" dirty="0">
                <a:solidFill>
                  <a:srgbClr val="C00000"/>
                </a:solidFill>
                <a:latin typeface="+mn-ea"/>
              </a:rPr>
              <a:t>定义</a:t>
            </a:r>
            <a:r>
              <a:rPr lang="en-US" altLang="zh-CN" b="1" kern="0" dirty="0">
                <a:solidFill>
                  <a:srgbClr val="C00000"/>
                </a:solidFill>
                <a:latin typeface="+mn-ea"/>
              </a:rPr>
              <a:t>5.1 </a:t>
            </a:r>
            <a:r>
              <a:rPr lang="zh-CN" altLang="en-US" b="1" kern="0" dirty="0">
                <a:solidFill>
                  <a:srgbClr val="000000"/>
                </a:solidFill>
                <a:latin typeface="+mn-ea"/>
              </a:rPr>
              <a:t>设</a:t>
            </a:r>
            <a:r>
              <a:rPr lang="en-US" altLang="zh-CN" b="1" kern="0" dirty="0">
                <a:solidFill>
                  <a:srgbClr val="000000"/>
                </a:solidFill>
                <a:latin typeface="+mn-ea"/>
              </a:rPr>
              <a:t>R</a:t>
            </a:r>
            <a:r>
              <a:rPr lang="zh-CN" altLang="en-US" b="1" kern="0" dirty="0">
                <a:solidFill>
                  <a:srgbClr val="000000"/>
                </a:solidFill>
                <a:latin typeface="+mn-ea"/>
              </a:rPr>
              <a:t>是定义在非空集合</a:t>
            </a:r>
            <a:r>
              <a:rPr lang="en-US" altLang="zh-CN" b="1" kern="0" dirty="0">
                <a:solidFill>
                  <a:srgbClr val="000000"/>
                </a:solidFill>
                <a:latin typeface="+mn-ea"/>
              </a:rPr>
              <a:t>A</a:t>
            </a:r>
            <a:r>
              <a:rPr lang="zh-CN" altLang="en-US" b="1" kern="0" dirty="0">
                <a:solidFill>
                  <a:srgbClr val="000000"/>
                </a:solidFill>
                <a:latin typeface="+mn-ea"/>
              </a:rPr>
              <a:t>上的关系，</a:t>
            </a:r>
            <a:r>
              <a:rPr lang="zh-CN" altLang="en-US" b="1" kern="0" dirty="0">
                <a:latin typeface="+mn-ea"/>
              </a:rPr>
              <a:t>如果</a:t>
            </a:r>
            <a:r>
              <a:rPr lang="en-US" altLang="zh-CN" b="1" kern="0" dirty="0">
                <a:latin typeface="+mn-ea"/>
              </a:rPr>
              <a:t>R</a:t>
            </a:r>
            <a:r>
              <a:rPr lang="zh-CN" altLang="en-US" b="1" kern="0" dirty="0">
                <a:latin typeface="+mn-ea"/>
              </a:rPr>
              <a:t>是</a:t>
            </a:r>
            <a:r>
              <a:rPr lang="zh-CN" altLang="en-US" b="1" kern="0" dirty="0">
                <a:solidFill>
                  <a:srgbClr val="3333FF"/>
                </a:solidFill>
                <a:latin typeface="+mn-ea"/>
              </a:rPr>
              <a:t>自反的、对称的，</a:t>
            </a:r>
            <a:r>
              <a:rPr lang="zh-CN" altLang="en-US" b="1" kern="0" dirty="0">
                <a:latin typeface="+mn-ea"/>
              </a:rPr>
              <a:t>则称</a:t>
            </a:r>
            <a:r>
              <a:rPr lang="en-US" altLang="zh-CN" b="1" kern="0" dirty="0">
                <a:latin typeface="+mn-ea"/>
              </a:rPr>
              <a:t>R</a:t>
            </a:r>
            <a:r>
              <a:rPr lang="zh-CN" altLang="en-US" b="1" kern="0" dirty="0">
                <a:latin typeface="+mn-ea"/>
              </a:rPr>
              <a:t>是</a:t>
            </a:r>
            <a:r>
              <a:rPr lang="en-US" altLang="zh-CN" b="1" kern="0" dirty="0">
                <a:latin typeface="+mn-ea"/>
              </a:rPr>
              <a:t>A</a:t>
            </a:r>
            <a:r>
              <a:rPr lang="zh-CN" altLang="en-US" b="1" kern="0" dirty="0">
                <a:latin typeface="+mn-ea"/>
              </a:rPr>
              <a:t>上的</a:t>
            </a:r>
            <a:r>
              <a:rPr lang="zh-CN" altLang="en-US" b="1" kern="0" dirty="0">
                <a:solidFill>
                  <a:srgbClr val="3333FF"/>
                </a:solidFill>
                <a:latin typeface="+mn-ea"/>
              </a:rPr>
              <a:t>相容关系。</a:t>
            </a:r>
          </a:p>
        </p:txBody>
      </p:sp>
      <p:sp>
        <p:nvSpPr>
          <p:cNvPr id="6" name="Rectangle 3">
            <a:extLst>
              <a:ext uri="{FF2B5EF4-FFF2-40B4-BE49-F238E27FC236}">
                <a16:creationId xmlns:a16="http://schemas.microsoft.com/office/drawing/2014/main" id="{0C5129E5-CE48-4CF1-AAC9-CF58AFFE2B6E}"/>
              </a:ext>
            </a:extLst>
          </p:cNvPr>
          <p:cNvSpPr txBox="1">
            <a:spLocks noChangeArrowheads="1"/>
          </p:cNvSpPr>
          <p:nvPr/>
        </p:nvSpPr>
        <p:spPr bwMode="auto">
          <a:xfrm>
            <a:off x="307975" y="4044601"/>
            <a:ext cx="11125200" cy="2464649"/>
          </a:xfrm>
          <a:prstGeom prst="rect">
            <a:avLst/>
          </a:prstGeom>
          <a:noFill/>
          <a:ln w="9525">
            <a:noFill/>
            <a:miter lim="800000"/>
            <a:headEnd/>
            <a:tailEnd/>
          </a:ln>
        </p:spPr>
        <p:txBody>
          <a:bodyPr wrap="square">
            <a:spAutoFit/>
          </a:bodyPr>
          <a:lstStyle/>
          <a:p>
            <a:pPr marL="342969" indent="-342969" algn="just" eaLnBrk="0" hangingPunct="0">
              <a:lnSpc>
                <a:spcPct val="150000"/>
              </a:lnSpc>
              <a:spcBef>
                <a:spcPct val="20000"/>
              </a:spcBef>
              <a:buClr>
                <a:srgbClr val="FF3300"/>
              </a:buClr>
              <a:defRPr/>
            </a:pPr>
            <a:r>
              <a:rPr lang="zh-CN" altLang="en-US" b="1" kern="0" dirty="0">
                <a:solidFill>
                  <a:srgbClr val="C00000"/>
                </a:solidFill>
                <a:latin typeface="+mn-ea"/>
              </a:rPr>
              <a:t>例</a:t>
            </a:r>
            <a:r>
              <a:rPr lang="en-US" altLang="zh-CN" b="1" kern="0" dirty="0">
                <a:solidFill>
                  <a:srgbClr val="C00000"/>
                </a:solidFill>
                <a:latin typeface="+mn-ea"/>
              </a:rPr>
              <a:t>5.1</a:t>
            </a:r>
            <a:r>
              <a:rPr lang="en-US" altLang="zh-CN" b="1" kern="0" dirty="0">
                <a:solidFill>
                  <a:srgbClr val="000000"/>
                </a:solidFill>
                <a:latin typeface="+mn-ea"/>
              </a:rPr>
              <a:t> </a:t>
            </a:r>
            <a:r>
              <a:rPr lang="zh-CN" altLang="en-US" b="1" kern="0" dirty="0">
                <a:solidFill>
                  <a:srgbClr val="000000"/>
                </a:solidFill>
                <a:latin typeface="+mn-ea"/>
              </a:rPr>
              <a:t>设</a:t>
            </a:r>
            <a:r>
              <a:rPr lang="en-US" altLang="zh-CN" b="1" kern="0" dirty="0">
                <a:solidFill>
                  <a:srgbClr val="000000"/>
                </a:solidFill>
                <a:latin typeface="+mn-ea"/>
              </a:rPr>
              <a:t>A</a:t>
            </a:r>
            <a:r>
              <a:rPr lang="zh-CN" altLang="en-US" b="1" kern="0" dirty="0">
                <a:solidFill>
                  <a:srgbClr val="000000"/>
                </a:solidFill>
                <a:latin typeface="+mn-ea"/>
              </a:rPr>
              <a:t>是所有中国人组成的集合，试判断下列关系是否为相容关系。</a:t>
            </a:r>
          </a:p>
          <a:p>
            <a:pPr marL="342969" indent="576000" algn="just" eaLnBrk="0" hangingPunct="0">
              <a:lnSpc>
                <a:spcPct val="150000"/>
              </a:lnSpc>
              <a:spcBef>
                <a:spcPct val="20000"/>
              </a:spcBef>
              <a:buClr>
                <a:srgbClr val="FF3300"/>
              </a:buClr>
              <a:defRPr/>
            </a:pPr>
            <a:r>
              <a:rPr lang="en-US" altLang="zh-CN" b="1" kern="0" dirty="0">
                <a:solidFill>
                  <a:srgbClr val="000000"/>
                </a:solidFill>
                <a:latin typeface="+mn-ea"/>
              </a:rPr>
              <a:t>(1) A</a:t>
            </a:r>
            <a:r>
              <a:rPr lang="zh-CN" altLang="en-US" b="1" kern="0" dirty="0">
                <a:solidFill>
                  <a:srgbClr val="000000"/>
                </a:solidFill>
                <a:latin typeface="+mn-ea"/>
              </a:rPr>
              <a:t>上的“同性”关系。</a:t>
            </a:r>
          </a:p>
          <a:p>
            <a:pPr marL="342969" indent="576000" algn="just" eaLnBrk="0" hangingPunct="0">
              <a:lnSpc>
                <a:spcPct val="150000"/>
              </a:lnSpc>
              <a:spcBef>
                <a:spcPct val="20000"/>
              </a:spcBef>
              <a:buClr>
                <a:srgbClr val="FF3300"/>
              </a:buClr>
              <a:defRPr/>
            </a:pPr>
            <a:r>
              <a:rPr lang="en-US" altLang="zh-CN" b="1" kern="0" dirty="0">
                <a:solidFill>
                  <a:srgbClr val="000000"/>
                </a:solidFill>
                <a:latin typeface="+mn-ea"/>
              </a:rPr>
              <a:t>(2) A</a:t>
            </a:r>
            <a:r>
              <a:rPr lang="zh-CN" altLang="en-US" b="1" kern="0" dirty="0">
                <a:solidFill>
                  <a:srgbClr val="000000"/>
                </a:solidFill>
                <a:latin typeface="+mn-ea"/>
              </a:rPr>
              <a:t>上的“朋友”关系。</a:t>
            </a:r>
          </a:p>
          <a:p>
            <a:pPr marL="342969" indent="576000" algn="just" eaLnBrk="0" hangingPunct="0">
              <a:lnSpc>
                <a:spcPct val="150000"/>
              </a:lnSpc>
              <a:spcBef>
                <a:spcPct val="20000"/>
              </a:spcBef>
              <a:buClr>
                <a:srgbClr val="FF3300"/>
              </a:buClr>
              <a:defRPr/>
            </a:pPr>
            <a:r>
              <a:rPr lang="en-US" altLang="zh-CN" b="1" kern="0" dirty="0">
                <a:solidFill>
                  <a:srgbClr val="000000"/>
                </a:solidFill>
                <a:latin typeface="+mn-ea"/>
              </a:rPr>
              <a:t>(3) A</a:t>
            </a:r>
            <a:r>
              <a:rPr lang="zh-CN" altLang="en-US" b="1" kern="0" dirty="0">
                <a:solidFill>
                  <a:srgbClr val="000000"/>
                </a:solidFill>
                <a:latin typeface="+mn-ea"/>
              </a:rPr>
              <a:t>上的“父子”关系。</a:t>
            </a:r>
          </a:p>
        </p:txBody>
      </p:sp>
      <p:sp>
        <p:nvSpPr>
          <p:cNvPr id="4" name="Text Box 556">
            <a:extLst>
              <a:ext uri="{FF2B5EF4-FFF2-40B4-BE49-F238E27FC236}">
                <a16:creationId xmlns:a16="http://schemas.microsoft.com/office/drawing/2014/main" id="{7CC1423F-2F81-45B2-B3A9-C4DB76CED49D}"/>
              </a:ext>
            </a:extLst>
          </p:cNvPr>
          <p:cNvSpPr txBox="1">
            <a:spLocks noChangeArrowheads="1"/>
          </p:cNvSpPr>
          <p:nvPr/>
        </p:nvSpPr>
        <p:spPr bwMode="auto">
          <a:xfrm>
            <a:off x="307975" y="2389989"/>
            <a:ext cx="11353800" cy="1420805"/>
          </a:xfrm>
          <a:prstGeom prst="rect">
            <a:avLst/>
          </a:prstGeom>
          <a:solidFill>
            <a:srgbClr val="D9D9D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b="1" i="0" u="none" strike="noStrike" cap="none" normalizeH="0" baseline="0" dirty="0">
                <a:ln>
                  <a:noFill/>
                </a:ln>
                <a:solidFill>
                  <a:schemeClr val="tx1"/>
                </a:solidFill>
                <a:effectLst/>
                <a:latin typeface="+mn-ea"/>
              </a:rPr>
              <a:t>解题小贴士</a:t>
            </a:r>
            <a:r>
              <a:rPr kumimoji="0" lang="en-US" altLang="zh-CN" b="1" i="0" u="none" strike="noStrike" cap="none" normalizeH="0" baseline="0" dirty="0">
                <a:ln>
                  <a:noFill/>
                </a:ln>
                <a:solidFill>
                  <a:schemeClr val="tx1"/>
                </a:solidFill>
                <a:effectLst/>
                <a:latin typeface="+mn-ea"/>
              </a:rPr>
              <a:t>—</a:t>
            </a:r>
            <a:r>
              <a:rPr kumimoji="0" lang="zh-CN" altLang="en-US" b="1" i="0" u="none" strike="noStrike" cap="none" normalizeH="0" baseline="0" dirty="0">
                <a:ln>
                  <a:noFill/>
                </a:ln>
                <a:solidFill>
                  <a:srgbClr val="C00000"/>
                </a:solidFill>
                <a:effectLst/>
                <a:latin typeface="+mn-ea"/>
              </a:rPr>
              <a:t>相容关系的判断方法</a:t>
            </a:r>
          </a:p>
          <a:p>
            <a:pPr lvl="0" defTabSz="914400" eaLnBrk="0" fontAlgn="base" hangingPunct="0">
              <a:lnSpc>
                <a:spcPct val="150000"/>
              </a:lnSpc>
              <a:spcBef>
                <a:spcPct val="0"/>
              </a:spcBef>
              <a:spcAft>
                <a:spcPct val="0"/>
              </a:spcAft>
            </a:pPr>
            <a:r>
              <a:rPr kumimoji="0" lang="en-US" altLang="zh-CN" b="1" i="0" u="none" strike="noStrike" cap="none" normalizeH="0" baseline="0" dirty="0">
                <a:ln>
                  <a:noFill/>
                </a:ln>
                <a:solidFill>
                  <a:schemeClr val="tx1"/>
                </a:solidFill>
                <a:effectLst/>
                <a:latin typeface="+mn-ea"/>
              </a:rPr>
              <a:t>        R</a:t>
            </a:r>
            <a:r>
              <a:rPr kumimoji="0" lang="zh-CN" altLang="en-US" b="1" i="0" u="none" strike="noStrike" cap="none" normalizeH="0" baseline="0" dirty="0">
                <a:ln>
                  <a:noFill/>
                </a:ln>
                <a:solidFill>
                  <a:schemeClr val="tx1"/>
                </a:solidFill>
                <a:effectLst/>
                <a:latin typeface="+mn-ea"/>
              </a:rPr>
              <a:t>是相容关系</a:t>
            </a:r>
            <a:r>
              <a:rPr lang="en-US" altLang="zh-CN" b="1" dirty="0">
                <a:latin typeface="+mn-ea"/>
                <a:sym typeface="Symbol" panose="05050102010706020507" pitchFamily="18" charset="2"/>
              </a:rPr>
              <a:t> </a:t>
            </a:r>
            <a:r>
              <a:rPr kumimoji="0" lang="en-US" altLang="zh-CN" b="1" i="0" u="none" strike="noStrike" cap="none" normalizeH="0" baseline="0" dirty="0">
                <a:ln>
                  <a:noFill/>
                </a:ln>
                <a:solidFill>
                  <a:schemeClr val="tx1"/>
                </a:solidFill>
                <a:effectLst/>
                <a:latin typeface="+mn-ea"/>
              </a:rPr>
              <a:t>R</a:t>
            </a:r>
            <a:r>
              <a:rPr kumimoji="0" lang="zh-CN" altLang="en-US" b="1" i="0" u="none" strike="noStrike" cap="none" normalizeH="0" baseline="0" dirty="0">
                <a:ln>
                  <a:noFill/>
                </a:ln>
                <a:solidFill>
                  <a:schemeClr val="tx1"/>
                </a:solidFill>
                <a:effectLst/>
                <a:latin typeface="+mn-ea"/>
              </a:rPr>
              <a:t>同时具有自反性和对称性。</a:t>
            </a:r>
            <a:endParaRPr kumimoji="0" lang="zh-CN" altLang="zh-CN" b="1" i="0" u="none" strike="noStrike" cap="none" normalizeH="0" baseline="0" dirty="0">
              <a:ln>
                <a:noFill/>
              </a:ln>
              <a:solidFill>
                <a:schemeClr val="tx1"/>
              </a:solidFill>
              <a:effectLst/>
              <a:latin typeface="+mn-ea"/>
            </a:endParaRPr>
          </a:p>
        </p:txBody>
      </p:sp>
      <p:sp>
        <p:nvSpPr>
          <p:cNvPr id="9" name="Rectangle 3">
            <a:extLst>
              <a:ext uri="{FF2B5EF4-FFF2-40B4-BE49-F238E27FC236}">
                <a16:creationId xmlns:a16="http://schemas.microsoft.com/office/drawing/2014/main" id="{0B3625C4-FFFE-4BB3-8247-1AFFB940D1A6}"/>
              </a:ext>
            </a:extLst>
          </p:cNvPr>
          <p:cNvSpPr txBox="1">
            <a:spLocks noChangeArrowheads="1"/>
          </p:cNvSpPr>
          <p:nvPr/>
        </p:nvSpPr>
        <p:spPr bwMode="auto">
          <a:xfrm>
            <a:off x="6480175" y="4679872"/>
            <a:ext cx="676275" cy="581057"/>
          </a:xfrm>
          <a:prstGeom prst="rect">
            <a:avLst/>
          </a:prstGeom>
          <a:noFill/>
          <a:ln w="9525">
            <a:noFill/>
            <a:miter lim="800000"/>
            <a:headEnd/>
            <a:tailEnd/>
          </a:ln>
        </p:spPr>
        <p:txBody>
          <a:bodyPr wrap="square">
            <a:spAutoFit/>
          </a:bodyPr>
          <a:lstStyle/>
          <a:p>
            <a:pPr marL="342969" indent="-342969" algn="just" eaLnBrk="0" hangingPunct="0">
              <a:lnSpc>
                <a:spcPct val="150000"/>
              </a:lnSpc>
              <a:spcBef>
                <a:spcPct val="20000"/>
              </a:spcBef>
              <a:buClr>
                <a:srgbClr val="FF3300"/>
              </a:buClr>
              <a:defRPr/>
            </a:pPr>
            <a:r>
              <a:rPr lang="zh-CN" altLang="en-US" b="1" kern="0" dirty="0">
                <a:solidFill>
                  <a:srgbClr val="3333FF"/>
                </a:solidFill>
                <a:latin typeface="+mn-ea"/>
              </a:rPr>
              <a:t>是</a:t>
            </a:r>
          </a:p>
        </p:txBody>
      </p:sp>
      <p:sp>
        <p:nvSpPr>
          <p:cNvPr id="10" name="Rectangle 3">
            <a:extLst>
              <a:ext uri="{FF2B5EF4-FFF2-40B4-BE49-F238E27FC236}">
                <a16:creationId xmlns:a16="http://schemas.microsoft.com/office/drawing/2014/main" id="{6A39F616-B9A4-4095-8130-9F0077CC4511}"/>
              </a:ext>
            </a:extLst>
          </p:cNvPr>
          <p:cNvSpPr txBox="1">
            <a:spLocks noChangeArrowheads="1"/>
          </p:cNvSpPr>
          <p:nvPr/>
        </p:nvSpPr>
        <p:spPr bwMode="auto">
          <a:xfrm>
            <a:off x="6480175" y="5257848"/>
            <a:ext cx="676275" cy="581057"/>
          </a:xfrm>
          <a:prstGeom prst="rect">
            <a:avLst/>
          </a:prstGeom>
          <a:noFill/>
          <a:ln w="9525">
            <a:noFill/>
            <a:miter lim="800000"/>
            <a:headEnd/>
            <a:tailEnd/>
          </a:ln>
        </p:spPr>
        <p:txBody>
          <a:bodyPr wrap="square">
            <a:spAutoFit/>
          </a:bodyPr>
          <a:lstStyle/>
          <a:p>
            <a:pPr marL="342969" indent="-342969" algn="just" eaLnBrk="0" hangingPunct="0">
              <a:lnSpc>
                <a:spcPct val="150000"/>
              </a:lnSpc>
              <a:spcBef>
                <a:spcPct val="20000"/>
              </a:spcBef>
              <a:buClr>
                <a:srgbClr val="FF3300"/>
              </a:buClr>
              <a:defRPr/>
            </a:pPr>
            <a:r>
              <a:rPr lang="zh-CN" altLang="en-US" b="1" kern="0" dirty="0">
                <a:solidFill>
                  <a:srgbClr val="3333FF"/>
                </a:solidFill>
                <a:latin typeface="+mn-ea"/>
              </a:rPr>
              <a:t>是</a:t>
            </a:r>
          </a:p>
        </p:txBody>
      </p:sp>
      <p:sp>
        <p:nvSpPr>
          <p:cNvPr id="11" name="Rectangle 3">
            <a:extLst>
              <a:ext uri="{FF2B5EF4-FFF2-40B4-BE49-F238E27FC236}">
                <a16:creationId xmlns:a16="http://schemas.microsoft.com/office/drawing/2014/main" id="{61BB7FB3-DDE5-4063-B007-4B28F38FBCF9}"/>
              </a:ext>
            </a:extLst>
          </p:cNvPr>
          <p:cNvSpPr txBox="1">
            <a:spLocks noChangeArrowheads="1"/>
          </p:cNvSpPr>
          <p:nvPr/>
        </p:nvSpPr>
        <p:spPr bwMode="auto">
          <a:xfrm>
            <a:off x="6480175" y="5917104"/>
            <a:ext cx="676275" cy="581057"/>
          </a:xfrm>
          <a:prstGeom prst="rect">
            <a:avLst/>
          </a:prstGeom>
          <a:noFill/>
          <a:ln w="9525">
            <a:noFill/>
            <a:miter lim="800000"/>
            <a:headEnd/>
            <a:tailEnd/>
          </a:ln>
        </p:spPr>
        <p:txBody>
          <a:bodyPr wrap="square">
            <a:spAutoFit/>
          </a:bodyPr>
          <a:lstStyle/>
          <a:p>
            <a:pPr marL="342969" indent="-342969" algn="just" eaLnBrk="0" hangingPunct="0">
              <a:lnSpc>
                <a:spcPct val="150000"/>
              </a:lnSpc>
              <a:spcBef>
                <a:spcPct val="20000"/>
              </a:spcBef>
              <a:buClr>
                <a:srgbClr val="FF3300"/>
              </a:buClr>
              <a:defRPr/>
            </a:pPr>
            <a:r>
              <a:rPr lang="zh-CN" altLang="en-US" b="1" kern="0" dirty="0">
                <a:solidFill>
                  <a:srgbClr val="C00000"/>
                </a:solidFill>
                <a:latin typeface="+mn-ea"/>
              </a:rPr>
              <a:t>否</a:t>
            </a:r>
          </a:p>
        </p:txBody>
      </p:sp>
      <p:sp>
        <p:nvSpPr>
          <p:cNvPr id="12" name="AutoShape 14">
            <a:extLst>
              <a:ext uri="{FF2B5EF4-FFF2-40B4-BE49-F238E27FC236}">
                <a16:creationId xmlns:a16="http://schemas.microsoft.com/office/drawing/2014/main" id="{2CF41799-99FC-4D60-A20F-83EE2A772CFF}"/>
              </a:ext>
            </a:extLst>
          </p:cNvPr>
          <p:cNvSpPr>
            <a:spLocks noChangeArrowheads="1"/>
          </p:cNvSpPr>
          <p:nvPr/>
        </p:nvSpPr>
        <p:spPr bwMode="auto">
          <a:xfrm>
            <a:off x="5695951" y="5967292"/>
            <a:ext cx="4724399" cy="581057"/>
          </a:xfrm>
          <a:prstGeom prst="wedgeRectCallout">
            <a:avLst>
              <a:gd name="adj1" fmla="val -70875"/>
              <a:gd name="adj2" fmla="val 28692"/>
            </a:avLst>
          </a:prstGeom>
          <a:solidFill>
            <a:srgbClr val="1157AB">
              <a:alpha val="89803"/>
            </a:srgbClr>
          </a:solidFill>
          <a:ln w="12700" algn="ctr">
            <a:solidFill>
              <a:srgbClr val="003300"/>
            </a:solidFill>
            <a:miter lim="800000"/>
            <a:headEnd/>
            <a:tailEnd/>
          </a:ln>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zh-CN" altLang="en-US" sz="3201" dirty="0">
                <a:solidFill>
                  <a:schemeClr val="bg1"/>
                </a:solidFill>
              </a:rPr>
              <a:t>不具有对称性，自反性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down)">
                                      <p:cBhvr>
                                        <p:cTn id="12" dur="500"/>
                                        <p:tgtEl>
                                          <p:spTgt spid="6">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down)">
                                      <p:cBhvr>
                                        <p:cTn id="15" dur="500"/>
                                        <p:tgtEl>
                                          <p:spTgt spid="6">
                                            <p:txEl>
                                              <p:pRg st="1" end="1"/>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wipe(down)">
                                      <p:cBhvr>
                                        <p:cTn id="18" dur="500"/>
                                        <p:tgtEl>
                                          <p:spTgt spid="6">
                                            <p:txEl>
                                              <p:pRg st="2" end="2"/>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wipe(down)">
                                      <p:cBhvr>
                                        <p:cTn id="21" dur="500"/>
                                        <p:tgtEl>
                                          <p:spTgt spid="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wipe(down)">
                                      <p:cBhvr>
                                        <p:cTn id="26" dur="500"/>
                                        <p:tgtEl>
                                          <p:spTgt spid="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wipe(down)">
                                      <p:cBhvr>
                                        <p:cTn id="31" dur="500"/>
                                        <p:tgtEl>
                                          <p:spTgt spid="1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3"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1+#ppt_w/2"/>
                                          </p:val>
                                        </p:tav>
                                        <p:tav tm="100000">
                                          <p:val>
                                            <p:strVal val="#ppt_x"/>
                                          </p:val>
                                        </p:tav>
                                      </p:tavLst>
                                    </p:anim>
                                    <p:anim calcmode="lin" valueType="num">
                                      <p:cBhvr additive="base">
                                        <p:cTn id="37"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1" presetClass="exit" presetSubtype="1" fill="hold" grpId="1" nodeType="clickEffect">
                                  <p:stCondLst>
                                    <p:cond delay="0"/>
                                  </p:stCondLst>
                                  <p:childTnLst>
                                    <p:animEffect transition="out" filter="wheel(1)">
                                      <p:cBhvr>
                                        <p:cTn id="41" dur="2000"/>
                                        <p:tgtEl>
                                          <p:spTgt spid="12"/>
                                        </p:tgtEl>
                                      </p:cBhvr>
                                    </p:animEffect>
                                    <p:set>
                                      <p:cBhvr>
                                        <p:cTn id="42" dur="1" fill="hold">
                                          <p:stCondLst>
                                            <p:cond delay="1999"/>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1">
                                            <p:txEl>
                                              <p:pRg st="0" end="0"/>
                                            </p:txEl>
                                          </p:spTgt>
                                        </p:tgtEl>
                                        <p:attrNameLst>
                                          <p:attrName>style.visibility</p:attrName>
                                        </p:attrNameLst>
                                      </p:cBhvr>
                                      <p:to>
                                        <p:strVal val="visible"/>
                                      </p:to>
                                    </p:set>
                                    <p:animEffect transition="in" filter="wipe(down)">
                                      <p:cBhvr>
                                        <p:cTn id="4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4" grpId="0" animBg="1"/>
      <p:bldP spid="9" grpId="0" build="p"/>
      <p:bldP spid="10" grpId="0" build="p"/>
      <p:bldP spid="11" grpId="0" build="p"/>
      <p:bldP spid="12" grpId="0" animBg="1"/>
      <p:bldP spid="12" grpId="1" animBg="1"/>
    </p:bld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1" name="Rectangle 3">
            <a:extLst>
              <a:ext uri="{FF2B5EF4-FFF2-40B4-BE49-F238E27FC236}">
                <a16:creationId xmlns:a16="http://schemas.microsoft.com/office/drawing/2014/main" id="{5BEC8805-44F3-4D0B-AE7B-8179E53EEB41}"/>
              </a:ext>
            </a:extLst>
          </p:cNvPr>
          <p:cNvSpPr>
            <a:spLocks noGrp="1" noChangeArrowheads="1"/>
          </p:cNvSpPr>
          <p:nvPr>
            <p:ph type="title"/>
          </p:nvPr>
        </p:nvSpPr>
        <p:spPr/>
        <p:txBody>
          <a:bodyPr/>
          <a:lstStyle/>
          <a:p>
            <a:pPr eaLnBrk="1" hangingPunct="1"/>
            <a:r>
              <a:rPr lang="zh-CN" altLang="en-US" dirty="0"/>
              <a:t>例</a:t>
            </a:r>
            <a:r>
              <a:rPr lang="en-US" altLang="zh-CN" dirty="0"/>
              <a:t>5.35</a:t>
            </a:r>
            <a:endParaRPr lang="zh-CN" altLang="en-US" dirty="0"/>
          </a:p>
        </p:txBody>
      </p:sp>
      <p:sp>
        <p:nvSpPr>
          <p:cNvPr id="48132" name="Rectangle 4">
            <a:extLst>
              <a:ext uri="{FF2B5EF4-FFF2-40B4-BE49-F238E27FC236}">
                <a16:creationId xmlns:a16="http://schemas.microsoft.com/office/drawing/2014/main" id="{453FC787-4948-4C0F-A9E2-541E2F8D0425}"/>
              </a:ext>
            </a:extLst>
          </p:cNvPr>
          <p:cNvSpPr>
            <a:spLocks noChangeArrowheads="1"/>
          </p:cNvSpPr>
          <p:nvPr/>
        </p:nvSpPr>
        <p:spPr bwMode="auto">
          <a:xfrm>
            <a:off x="307975" y="991394"/>
            <a:ext cx="11658600" cy="2241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a:lnSpc>
                <a:spcPct val="150000"/>
              </a:lnSpc>
              <a:spcBef>
                <a:spcPct val="0"/>
              </a:spcBef>
              <a:buClrTx/>
              <a:buNone/>
            </a:pPr>
            <a:r>
              <a:rPr lang="zh-CN" altLang="en-US" sz="2400" dirty="0">
                <a:solidFill>
                  <a:srgbClr val="C00000"/>
                </a:solidFill>
                <a:latin typeface="+mn-ea"/>
                <a:ea typeface="+mn-ea"/>
              </a:rPr>
              <a:t>例</a:t>
            </a:r>
            <a:r>
              <a:rPr lang="en-US" altLang="zh-CN" sz="2400" dirty="0">
                <a:solidFill>
                  <a:srgbClr val="C00000"/>
                </a:solidFill>
                <a:latin typeface="+mn-ea"/>
                <a:ea typeface="+mn-ea"/>
              </a:rPr>
              <a:t>5.35  </a:t>
            </a:r>
            <a:r>
              <a:rPr kumimoji="1" lang="zh-CN" altLang="en-US" sz="2400" dirty="0">
                <a:latin typeface="+mn-ea"/>
                <a:ea typeface="+mn-ea"/>
              </a:rPr>
              <a:t>设</a:t>
            </a:r>
            <a:r>
              <a:rPr kumimoji="1" lang="en-US" altLang="zh-CN" sz="2400" dirty="0">
                <a:latin typeface="+mn-ea"/>
                <a:ea typeface="+mn-ea"/>
              </a:rPr>
              <a:t>f:R→R</a:t>
            </a:r>
            <a:r>
              <a:rPr kumimoji="1" lang="zh-CN" altLang="en-US" sz="2400" dirty="0">
                <a:latin typeface="+mn-ea"/>
                <a:ea typeface="+mn-ea"/>
              </a:rPr>
              <a:t>，</a:t>
            </a:r>
            <a:r>
              <a:rPr kumimoji="1" lang="en-US" altLang="zh-CN" sz="2400" dirty="0">
                <a:latin typeface="+mn-ea"/>
                <a:ea typeface="+mn-ea"/>
              </a:rPr>
              <a:t>g:R→R</a:t>
            </a:r>
            <a:r>
              <a:rPr kumimoji="1" lang="zh-CN" altLang="en-US" sz="2400" dirty="0">
                <a:latin typeface="+mn-ea"/>
                <a:ea typeface="+mn-ea"/>
              </a:rPr>
              <a:t>，</a:t>
            </a:r>
            <a:r>
              <a:rPr kumimoji="1" lang="en-US" altLang="zh-CN" sz="2400" dirty="0">
                <a:latin typeface="+mn-ea"/>
                <a:ea typeface="+mn-ea"/>
              </a:rPr>
              <a:t>h:R→R</a:t>
            </a:r>
            <a:r>
              <a:rPr kumimoji="1" lang="zh-CN" altLang="en-US" sz="2400" dirty="0">
                <a:latin typeface="+mn-ea"/>
                <a:ea typeface="+mn-ea"/>
              </a:rPr>
              <a:t>，</a:t>
            </a:r>
            <a:r>
              <a:rPr kumimoji="1" lang="en-US" altLang="zh-CN" sz="2400" dirty="0">
                <a:latin typeface="+mn-ea"/>
                <a:ea typeface="+mn-ea"/>
              </a:rPr>
              <a:t>R</a:t>
            </a:r>
            <a:r>
              <a:rPr kumimoji="1" lang="zh-CN" altLang="en-US" sz="2400" dirty="0">
                <a:latin typeface="+mn-ea"/>
                <a:ea typeface="+mn-ea"/>
              </a:rPr>
              <a:t>是实数集。满足</a:t>
            </a:r>
            <a:r>
              <a:rPr kumimoji="1" lang="en-US" altLang="zh-CN" sz="2400" dirty="0">
                <a:latin typeface="+mn-ea"/>
                <a:ea typeface="+mn-ea"/>
              </a:rPr>
              <a:t>f(x)=2x</a:t>
            </a:r>
            <a:r>
              <a:rPr kumimoji="1" lang="zh-CN" altLang="en-US" sz="2400" dirty="0">
                <a:latin typeface="+mn-ea"/>
                <a:ea typeface="+mn-ea"/>
              </a:rPr>
              <a:t>，</a:t>
            </a:r>
            <a:r>
              <a:rPr kumimoji="1" lang="en-US" altLang="zh-CN" sz="2400" dirty="0">
                <a:latin typeface="+mn-ea"/>
                <a:ea typeface="+mn-ea"/>
              </a:rPr>
              <a:t>g(x)</a:t>
            </a:r>
            <a:r>
              <a:rPr kumimoji="1" lang="zh-CN" altLang="en-US" sz="2400" dirty="0">
                <a:latin typeface="+mn-ea"/>
                <a:ea typeface="+mn-ea"/>
              </a:rPr>
              <a:t>＝</a:t>
            </a:r>
            <a:r>
              <a:rPr kumimoji="1" lang="en-US" altLang="zh-CN" sz="2400" dirty="0">
                <a:latin typeface="+mn-ea"/>
                <a:ea typeface="+mn-ea"/>
              </a:rPr>
              <a:t>x</a:t>
            </a:r>
            <a:r>
              <a:rPr kumimoji="1" lang="en-US" altLang="zh-CN" sz="2400" baseline="30000" dirty="0">
                <a:latin typeface="+mn-ea"/>
                <a:ea typeface="+mn-ea"/>
              </a:rPr>
              <a:t>2</a:t>
            </a:r>
            <a:r>
              <a:rPr kumimoji="1" lang="zh-CN" altLang="en-US" sz="2400" dirty="0">
                <a:latin typeface="+mn-ea"/>
                <a:ea typeface="+mn-ea"/>
              </a:rPr>
              <a:t>，</a:t>
            </a:r>
            <a:r>
              <a:rPr kumimoji="1" lang="en-US" altLang="zh-CN" sz="2400" dirty="0">
                <a:latin typeface="+mn-ea"/>
                <a:ea typeface="+mn-ea"/>
              </a:rPr>
              <a:t>h(x)</a:t>
            </a:r>
            <a:r>
              <a:rPr kumimoji="1" lang="zh-CN" altLang="en-US" sz="2400" dirty="0">
                <a:latin typeface="+mn-ea"/>
                <a:ea typeface="+mn-ea"/>
              </a:rPr>
              <a:t>＝</a:t>
            </a:r>
            <a:r>
              <a:rPr kumimoji="1" lang="en-US" altLang="zh-CN" sz="2400" dirty="0">
                <a:latin typeface="+mn-ea"/>
                <a:ea typeface="+mn-ea"/>
              </a:rPr>
              <a:t>e</a:t>
            </a:r>
            <a:r>
              <a:rPr kumimoji="1" lang="en-US" altLang="zh-CN" sz="2400" baseline="30000" dirty="0">
                <a:latin typeface="+mn-ea"/>
                <a:ea typeface="+mn-ea"/>
              </a:rPr>
              <a:t>x</a:t>
            </a:r>
            <a:r>
              <a:rPr kumimoji="1" lang="zh-CN" altLang="en-US" sz="2400" dirty="0">
                <a:latin typeface="+mn-ea"/>
                <a:ea typeface="+mn-ea"/>
              </a:rPr>
              <a:t>。计算：</a:t>
            </a:r>
          </a:p>
          <a:p>
            <a:pPr algn="l">
              <a:lnSpc>
                <a:spcPct val="150000"/>
              </a:lnSpc>
              <a:spcBef>
                <a:spcPct val="0"/>
              </a:spcBef>
              <a:buClrTx/>
              <a:buNone/>
            </a:pPr>
            <a:r>
              <a:rPr kumimoji="1" lang="zh-CN" altLang="en-US" sz="2400" dirty="0">
                <a:solidFill>
                  <a:schemeClr val="tx1"/>
                </a:solidFill>
                <a:latin typeface="+mn-ea"/>
                <a:ea typeface="+mn-ea"/>
              </a:rPr>
              <a:t>（</a:t>
            </a:r>
            <a:r>
              <a:rPr kumimoji="1" lang="en-US" altLang="zh-CN" sz="2400" dirty="0">
                <a:solidFill>
                  <a:schemeClr val="tx1"/>
                </a:solidFill>
                <a:latin typeface="+mn-ea"/>
                <a:ea typeface="+mn-ea"/>
              </a:rPr>
              <a:t>1</a:t>
            </a:r>
            <a:r>
              <a:rPr kumimoji="1" lang="zh-CN" altLang="en-US" sz="2400" dirty="0">
                <a:solidFill>
                  <a:schemeClr val="tx1"/>
                </a:solidFill>
                <a:latin typeface="+mn-ea"/>
                <a:ea typeface="+mn-ea"/>
              </a:rPr>
              <a:t>）</a:t>
            </a:r>
            <a:r>
              <a:rPr kumimoji="1" lang="en-US" altLang="zh-CN" sz="2400" dirty="0">
                <a:solidFill>
                  <a:schemeClr val="tx1"/>
                </a:solidFill>
                <a:latin typeface="+mn-ea"/>
                <a:ea typeface="+mn-ea"/>
              </a:rPr>
              <a:t>(</a:t>
            </a:r>
            <a:r>
              <a:rPr kumimoji="1" lang="en-US" altLang="zh-CN" sz="2400" dirty="0" err="1">
                <a:solidFill>
                  <a:schemeClr val="tx1"/>
                </a:solidFill>
                <a:latin typeface="+mn-ea"/>
                <a:ea typeface="+mn-ea"/>
              </a:rPr>
              <a:t>f</a:t>
            </a:r>
            <a:r>
              <a:rPr kumimoji="1" lang="en-US" altLang="zh-CN" sz="2400" dirty="0" err="1">
                <a:solidFill>
                  <a:schemeClr val="tx1"/>
                </a:solidFill>
                <a:latin typeface="+mn-ea"/>
                <a:ea typeface="+mn-ea"/>
                <a:sym typeface="Symbol" panose="05050102010706020507" pitchFamily="18" charset="2"/>
              </a:rPr>
              <a:t></a:t>
            </a:r>
            <a:r>
              <a:rPr kumimoji="1" lang="en-US" altLang="zh-CN" sz="2400" dirty="0" err="1">
                <a:solidFill>
                  <a:schemeClr val="tx1"/>
                </a:solidFill>
                <a:latin typeface="+mn-ea"/>
                <a:ea typeface="+mn-ea"/>
              </a:rPr>
              <a:t>g</a:t>
            </a:r>
            <a:r>
              <a:rPr kumimoji="1" lang="en-US" altLang="zh-CN" sz="2400" dirty="0">
                <a:solidFill>
                  <a:schemeClr val="tx1"/>
                </a:solidFill>
                <a:latin typeface="+mn-ea"/>
                <a:ea typeface="+mn-ea"/>
              </a:rPr>
              <a:t>)</a:t>
            </a:r>
            <a:r>
              <a:rPr kumimoji="1" lang="en-US" altLang="zh-CN" sz="2400" dirty="0">
                <a:solidFill>
                  <a:schemeClr val="tx1"/>
                </a:solidFill>
                <a:latin typeface="+mn-ea"/>
                <a:ea typeface="+mn-ea"/>
                <a:sym typeface="Symbol" panose="05050102010706020507" pitchFamily="18" charset="2"/>
              </a:rPr>
              <a:t></a:t>
            </a:r>
            <a:r>
              <a:rPr kumimoji="1" lang="en-US" altLang="zh-CN" sz="2400" dirty="0">
                <a:solidFill>
                  <a:schemeClr val="tx1"/>
                </a:solidFill>
                <a:latin typeface="+mn-ea"/>
                <a:ea typeface="+mn-ea"/>
              </a:rPr>
              <a:t>h</a:t>
            </a:r>
            <a:r>
              <a:rPr kumimoji="1" lang="zh-CN" altLang="en-US" sz="2400" dirty="0">
                <a:solidFill>
                  <a:schemeClr val="tx1"/>
                </a:solidFill>
                <a:latin typeface="+mn-ea"/>
                <a:ea typeface="+mn-ea"/>
              </a:rPr>
              <a:t>，</a:t>
            </a:r>
            <a:r>
              <a:rPr kumimoji="1" lang="en-US" altLang="zh-CN" sz="2400" dirty="0">
                <a:solidFill>
                  <a:schemeClr val="tx1"/>
                </a:solidFill>
                <a:latin typeface="+mn-ea"/>
                <a:ea typeface="+mn-ea"/>
              </a:rPr>
              <a:t>f</a:t>
            </a:r>
            <a:r>
              <a:rPr kumimoji="1" lang="en-US" altLang="zh-CN" sz="2400" dirty="0">
                <a:solidFill>
                  <a:schemeClr val="tx1"/>
                </a:solidFill>
                <a:latin typeface="+mn-ea"/>
                <a:ea typeface="+mn-ea"/>
                <a:sym typeface="Symbol" panose="05050102010706020507" pitchFamily="18" charset="2"/>
              </a:rPr>
              <a:t></a:t>
            </a:r>
            <a:r>
              <a:rPr kumimoji="1" lang="en-US" altLang="zh-CN" sz="2400" dirty="0">
                <a:solidFill>
                  <a:schemeClr val="tx1"/>
                </a:solidFill>
                <a:latin typeface="+mn-ea"/>
                <a:ea typeface="+mn-ea"/>
              </a:rPr>
              <a:t>(</a:t>
            </a:r>
            <a:r>
              <a:rPr kumimoji="1" lang="en-US" altLang="zh-CN" sz="2400" dirty="0" err="1">
                <a:solidFill>
                  <a:schemeClr val="tx1"/>
                </a:solidFill>
                <a:latin typeface="+mn-ea"/>
                <a:ea typeface="+mn-ea"/>
              </a:rPr>
              <a:t>g</a:t>
            </a:r>
            <a:r>
              <a:rPr kumimoji="1" lang="en-US" altLang="zh-CN" sz="2400" dirty="0" err="1">
                <a:solidFill>
                  <a:schemeClr val="tx1"/>
                </a:solidFill>
                <a:latin typeface="+mn-ea"/>
                <a:ea typeface="+mn-ea"/>
                <a:sym typeface="Symbol" panose="05050102010706020507" pitchFamily="18" charset="2"/>
              </a:rPr>
              <a:t>h</a:t>
            </a:r>
            <a:r>
              <a:rPr kumimoji="1" lang="en-US" altLang="zh-CN" sz="2400" dirty="0">
                <a:solidFill>
                  <a:schemeClr val="tx1"/>
                </a:solidFill>
                <a:latin typeface="+mn-ea"/>
                <a:ea typeface="+mn-ea"/>
              </a:rPr>
              <a:t>)</a:t>
            </a:r>
            <a:r>
              <a:rPr kumimoji="1" lang="zh-CN" altLang="en-US" sz="2400" dirty="0">
                <a:solidFill>
                  <a:schemeClr val="tx1"/>
                </a:solidFill>
                <a:latin typeface="+mn-ea"/>
                <a:ea typeface="+mn-ea"/>
              </a:rPr>
              <a:t>；</a:t>
            </a:r>
          </a:p>
          <a:p>
            <a:pPr algn="l" eaLnBrk="1" hangingPunct="1">
              <a:lnSpc>
                <a:spcPct val="150000"/>
              </a:lnSpc>
              <a:spcBef>
                <a:spcPct val="0"/>
              </a:spcBef>
              <a:buClrTx/>
              <a:buFontTx/>
              <a:buNone/>
            </a:pPr>
            <a:r>
              <a:rPr kumimoji="1" lang="zh-CN" altLang="en-US" sz="2400" dirty="0">
                <a:solidFill>
                  <a:schemeClr val="tx1"/>
                </a:solidFill>
                <a:latin typeface="+mn-ea"/>
                <a:ea typeface="+mn-ea"/>
              </a:rPr>
              <a:t>（</a:t>
            </a:r>
            <a:r>
              <a:rPr kumimoji="1" lang="en-US" altLang="zh-CN" sz="2400" dirty="0">
                <a:solidFill>
                  <a:schemeClr val="tx1"/>
                </a:solidFill>
                <a:latin typeface="+mn-ea"/>
                <a:ea typeface="+mn-ea"/>
              </a:rPr>
              <a:t>2</a:t>
            </a:r>
            <a:r>
              <a:rPr kumimoji="1" lang="zh-CN" altLang="en-US" sz="2400" dirty="0">
                <a:solidFill>
                  <a:schemeClr val="tx1"/>
                </a:solidFill>
                <a:latin typeface="+mn-ea"/>
                <a:ea typeface="+mn-ea"/>
              </a:rPr>
              <a:t>）</a:t>
            </a:r>
            <a:r>
              <a:rPr kumimoji="1" lang="en-US" altLang="zh-CN" sz="2400" dirty="0" err="1">
                <a:solidFill>
                  <a:schemeClr val="tx1"/>
                </a:solidFill>
                <a:latin typeface="+mn-ea"/>
                <a:ea typeface="+mn-ea"/>
              </a:rPr>
              <a:t>f</a:t>
            </a:r>
            <a:r>
              <a:rPr kumimoji="1" lang="en-US" altLang="zh-CN" sz="2400" dirty="0" err="1">
                <a:solidFill>
                  <a:schemeClr val="tx1"/>
                </a:solidFill>
                <a:latin typeface="+mn-ea"/>
                <a:ea typeface="+mn-ea"/>
                <a:sym typeface="Symbol" panose="05050102010706020507" pitchFamily="18" charset="2"/>
              </a:rPr>
              <a:t></a:t>
            </a:r>
            <a:r>
              <a:rPr kumimoji="1" lang="en-US" altLang="zh-CN" sz="2400" dirty="0" err="1">
                <a:solidFill>
                  <a:schemeClr val="tx1"/>
                </a:solidFill>
                <a:latin typeface="+mn-ea"/>
                <a:ea typeface="+mn-ea"/>
              </a:rPr>
              <a:t>h</a:t>
            </a:r>
            <a:r>
              <a:rPr kumimoji="1" lang="zh-CN" altLang="en-US" sz="2400" dirty="0">
                <a:solidFill>
                  <a:schemeClr val="tx1"/>
                </a:solidFill>
                <a:latin typeface="+mn-ea"/>
                <a:ea typeface="+mn-ea"/>
              </a:rPr>
              <a:t>，</a:t>
            </a:r>
            <a:r>
              <a:rPr kumimoji="1" lang="en-US" altLang="zh-CN" sz="2400" dirty="0" err="1">
                <a:solidFill>
                  <a:schemeClr val="tx1"/>
                </a:solidFill>
                <a:latin typeface="+mn-ea"/>
                <a:ea typeface="+mn-ea"/>
              </a:rPr>
              <a:t>h</a:t>
            </a:r>
            <a:r>
              <a:rPr kumimoji="1" lang="en-US" altLang="zh-CN" sz="2400" dirty="0" err="1">
                <a:solidFill>
                  <a:schemeClr val="tx1"/>
                </a:solidFill>
                <a:latin typeface="+mn-ea"/>
                <a:ea typeface="+mn-ea"/>
                <a:sym typeface="Symbol" panose="05050102010706020507" pitchFamily="18" charset="2"/>
              </a:rPr>
              <a:t></a:t>
            </a:r>
            <a:r>
              <a:rPr kumimoji="1" lang="en-US" altLang="zh-CN" sz="2400" dirty="0" err="1">
                <a:solidFill>
                  <a:schemeClr val="tx1"/>
                </a:solidFill>
                <a:latin typeface="+mn-ea"/>
                <a:ea typeface="+mn-ea"/>
              </a:rPr>
              <a:t>f</a:t>
            </a:r>
            <a:r>
              <a:rPr kumimoji="1" lang="zh-CN" altLang="en-US" sz="2400" dirty="0">
                <a:solidFill>
                  <a:schemeClr val="tx1"/>
                </a:solidFill>
                <a:latin typeface="+mn-ea"/>
                <a:ea typeface="+mn-ea"/>
              </a:rPr>
              <a:t>。</a:t>
            </a:r>
          </a:p>
        </p:txBody>
      </p:sp>
      <p:sp>
        <p:nvSpPr>
          <p:cNvPr id="1808389" name="Rectangle 5">
            <a:extLst>
              <a:ext uri="{FF2B5EF4-FFF2-40B4-BE49-F238E27FC236}">
                <a16:creationId xmlns:a16="http://schemas.microsoft.com/office/drawing/2014/main" id="{23B51CFE-20E7-495C-85C6-3C27DEC3D4B3}"/>
              </a:ext>
            </a:extLst>
          </p:cNvPr>
          <p:cNvSpPr>
            <a:spLocks noChangeArrowheads="1"/>
          </p:cNvSpPr>
          <p:nvPr/>
        </p:nvSpPr>
        <p:spPr bwMode="auto">
          <a:xfrm>
            <a:off x="334989" y="3695491"/>
            <a:ext cx="11634761" cy="3157146"/>
          </a:xfrm>
          <a:prstGeom prst="rect">
            <a:avLst/>
          </a:prstGeom>
          <a:noFill/>
          <a:ln w="9525">
            <a:noFill/>
            <a:miter lim="800000"/>
            <a:headEnd/>
            <a:tailEnd/>
          </a:ln>
          <a:effectLst/>
        </p:spPr>
        <p:txBody>
          <a:bodyPr wrap="square">
            <a:spAutoFit/>
          </a:bodyPr>
          <a:lstStyle/>
          <a:p>
            <a:pPr algn="just">
              <a:lnSpc>
                <a:spcPct val="200000"/>
              </a:lnSpc>
              <a:spcBef>
                <a:spcPct val="20000"/>
              </a:spcBef>
              <a:buClr>
                <a:srgbClr val="FF3300"/>
              </a:buClr>
              <a:defRPr/>
            </a:pPr>
            <a:r>
              <a:rPr lang="zh-CN" altLang="en-US" b="1" dirty="0">
                <a:solidFill>
                  <a:srgbClr val="C00000"/>
                </a:solidFill>
                <a:latin typeface="+mn-ea"/>
              </a:rPr>
              <a:t>解</a:t>
            </a:r>
            <a:r>
              <a:rPr lang="zh-CN" altLang="en-US" b="1" dirty="0">
                <a:solidFill>
                  <a:srgbClr val="000000"/>
                </a:solidFill>
                <a:latin typeface="+mn-ea"/>
              </a:rPr>
              <a:t>（</a:t>
            </a:r>
            <a:r>
              <a:rPr lang="en-US" altLang="zh-CN" b="1" dirty="0">
                <a:solidFill>
                  <a:srgbClr val="000000"/>
                </a:solidFill>
                <a:latin typeface="+mn-ea"/>
              </a:rPr>
              <a:t>1</a:t>
            </a:r>
            <a:r>
              <a:rPr lang="zh-CN" altLang="en-US" b="1" dirty="0">
                <a:solidFill>
                  <a:srgbClr val="000000"/>
                </a:solidFill>
                <a:latin typeface="+mn-ea"/>
              </a:rPr>
              <a:t>）</a:t>
            </a:r>
            <a:r>
              <a:rPr lang="en-US" altLang="zh-CN" b="1" dirty="0">
                <a:solidFill>
                  <a:srgbClr val="000000"/>
                </a:solidFill>
                <a:latin typeface="+mn-ea"/>
              </a:rPr>
              <a:t>((</a:t>
            </a:r>
            <a:r>
              <a:rPr lang="en-US" altLang="zh-CN" b="1" dirty="0" err="1">
                <a:solidFill>
                  <a:srgbClr val="000000"/>
                </a:solidFill>
                <a:latin typeface="+mn-ea"/>
              </a:rPr>
              <a:t>f</a:t>
            </a:r>
            <a:r>
              <a:rPr kumimoji="1" lang="en-US" altLang="zh-CN" dirty="0" err="1">
                <a:latin typeface="+mn-ea"/>
                <a:sym typeface="Symbol" panose="05050102010706020507" pitchFamily="18" charset="2"/>
              </a:rPr>
              <a:t></a:t>
            </a:r>
            <a:r>
              <a:rPr lang="en-US" altLang="zh-CN" b="1" dirty="0" err="1">
                <a:solidFill>
                  <a:srgbClr val="000000"/>
                </a:solidFill>
                <a:latin typeface="+mn-ea"/>
              </a:rPr>
              <a:t>g</a:t>
            </a:r>
            <a:r>
              <a:rPr lang="en-US" altLang="zh-CN" b="1" dirty="0">
                <a:solidFill>
                  <a:srgbClr val="000000"/>
                </a:solidFill>
                <a:latin typeface="+mn-ea"/>
              </a:rPr>
              <a:t>)</a:t>
            </a:r>
            <a:r>
              <a:rPr kumimoji="1" lang="en-US" altLang="zh-CN" dirty="0">
                <a:latin typeface="+mn-ea"/>
                <a:sym typeface="Symbol" panose="05050102010706020507" pitchFamily="18" charset="2"/>
              </a:rPr>
              <a:t></a:t>
            </a:r>
            <a:r>
              <a:rPr lang="en-US" altLang="zh-CN" b="1" dirty="0">
                <a:solidFill>
                  <a:srgbClr val="000000"/>
                </a:solidFill>
                <a:latin typeface="+mn-ea"/>
              </a:rPr>
              <a:t>h)(x)</a:t>
            </a:r>
            <a:r>
              <a:rPr lang="zh-CN" altLang="en-US" b="1" dirty="0">
                <a:solidFill>
                  <a:srgbClr val="000000"/>
                </a:solidFill>
                <a:latin typeface="+mn-ea"/>
              </a:rPr>
              <a:t>＝</a:t>
            </a:r>
            <a:r>
              <a:rPr lang="en-US" altLang="zh-CN" b="1" dirty="0">
                <a:solidFill>
                  <a:srgbClr val="000000"/>
                </a:solidFill>
                <a:latin typeface="+mn-ea"/>
              </a:rPr>
              <a:t>h((fog)(x))</a:t>
            </a:r>
            <a:r>
              <a:rPr lang="zh-CN" altLang="en-US" b="1" dirty="0">
                <a:solidFill>
                  <a:srgbClr val="000000"/>
                </a:solidFill>
                <a:latin typeface="+mn-ea"/>
              </a:rPr>
              <a:t>＝</a:t>
            </a:r>
            <a:r>
              <a:rPr lang="en-US" altLang="zh-CN" b="1" dirty="0">
                <a:solidFill>
                  <a:srgbClr val="000000"/>
                </a:solidFill>
                <a:latin typeface="+mn-ea"/>
              </a:rPr>
              <a:t>h(g(f(x)))</a:t>
            </a:r>
            <a:r>
              <a:rPr lang="zh-CN" altLang="en-US" b="1" dirty="0">
                <a:solidFill>
                  <a:srgbClr val="000000"/>
                </a:solidFill>
                <a:latin typeface="+mn-ea"/>
              </a:rPr>
              <a:t>＝</a:t>
            </a:r>
            <a:r>
              <a:rPr lang="en-US" altLang="zh-CN" b="1" dirty="0">
                <a:solidFill>
                  <a:srgbClr val="000000"/>
                </a:solidFill>
                <a:latin typeface="+mn-ea"/>
              </a:rPr>
              <a:t>h(g(2x))</a:t>
            </a:r>
            <a:r>
              <a:rPr lang="zh-CN" altLang="en-US" b="1" dirty="0">
                <a:solidFill>
                  <a:srgbClr val="000000"/>
                </a:solidFill>
                <a:latin typeface="+mn-ea"/>
              </a:rPr>
              <a:t>＝</a:t>
            </a:r>
            <a:r>
              <a:rPr lang="en-US" altLang="zh-CN" b="1" dirty="0">
                <a:solidFill>
                  <a:srgbClr val="000000"/>
                </a:solidFill>
                <a:latin typeface="+mn-ea"/>
              </a:rPr>
              <a:t>h((2x)</a:t>
            </a:r>
            <a:r>
              <a:rPr lang="en-US" altLang="zh-CN" b="1" baseline="30000" dirty="0">
                <a:solidFill>
                  <a:srgbClr val="000000"/>
                </a:solidFill>
                <a:latin typeface="+mn-ea"/>
              </a:rPr>
              <a:t>2</a:t>
            </a:r>
            <a:r>
              <a:rPr lang="en-US" altLang="zh-CN" b="1" dirty="0">
                <a:solidFill>
                  <a:srgbClr val="000000"/>
                </a:solidFill>
                <a:latin typeface="+mn-ea"/>
              </a:rPr>
              <a:t>)</a:t>
            </a:r>
            <a:r>
              <a:rPr lang="zh-CN" altLang="en-US" b="1" dirty="0">
                <a:solidFill>
                  <a:srgbClr val="000000"/>
                </a:solidFill>
                <a:latin typeface="+mn-ea"/>
              </a:rPr>
              <a:t>＝      </a:t>
            </a:r>
          </a:p>
          <a:p>
            <a:pPr algn="just">
              <a:lnSpc>
                <a:spcPct val="200000"/>
              </a:lnSpc>
              <a:spcBef>
                <a:spcPct val="20000"/>
              </a:spcBef>
              <a:buClr>
                <a:srgbClr val="FF3300"/>
              </a:buClr>
              <a:defRPr/>
            </a:pPr>
            <a:r>
              <a:rPr lang="en-US" altLang="zh-CN" b="1" dirty="0">
                <a:solidFill>
                  <a:srgbClr val="000000"/>
                </a:solidFill>
                <a:latin typeface="+mn-ea"/>
              </a:rPr>
              <a:t>             (f</a:t>
            </a:r>
            <a:r>
              <a:rPr kumimoji="1" lang="en-US" altLang="zh-CN" dirty="0">
                <a:latin typeface="+mn-ea"/>
                <a:sym typeface="Symbol" panose="05050102010706020507" pitchFamily="18" charset="2"/>
              </a:rPr>
              <a:t></a:t>
            </a:r>
            <a:r>
              <a:rPr lang="en-US" altLang="zh-CN" b="1" dirty="0">
                <a:solidFill>
                  <a:srgbClr val="000000"/>
                </a:solidFill>
                <a:latin typeface="+mn-ea"/>
              </a:rPr>
              <a:t>(</a:t>
            </a:r>
            <a:r>
              <a:rPr lang="en-US" altLang="zh-CN" b="1" dirty="0" err="1">
                <a:solidFill>
                  <a:srgbClr val="000000"/>
                </a:solidFill>
                <a:latin typeface="+mn-ea"/>
              </a:rPr>
              <a:t>g</a:t>
            </a:r>
            <a:r>
              <a:rPr kumimoji="1" lang="en-US" altLang="zh-CN" dirty="0" err="1">
                <a:latin typeface="+mn-ea"/>
                <a:sym typeface="Symbol" panose="05050102010706020507" pitchFamily="18" charset="2"/>
              </a:rPr>
              <a:t></a:t>
            </a:r>
            <a:r>
              <a:rPr lang="en-US" altLang="zh-CN" b="1" dirty="0" err="1">
                <a:solidFill>
                  <a:srgbClr val="000000"/>
                </a:solidFill>
                <a:latin typeface="+mn-ea"/>
              </a:rPr>
              <a:t>h</a:t>
            </a:r>
            <a:r>
              <a:rPr lang="en-US" altLang="zh-CN" b="1" dirty="0">
                <a:solidFill>
                  <a:srgbClr val="000000"/>
                </a:solidFill>
                <a:latin typeface="+mn-ea"/>
              </a:rPr>
              <a:t>))(x)</a:t>
            </a:r>
            <a:r>
              <a:rPr lang="zh-CN" altLang="en-US" b="1" dirty="0">
                <a:solidFill>
                  <a:srgbClr val="000000"/>
                </a:solidFill>
                <a:latin typeface="+mn-ea"/>
              </a:rPr>
              <a:t>＝</a:t>
            </a:r>
            <a:r>
              <a:rPr lang="en-US" altLang="zh-CN" b="1" dirty="0">
                <a:solidFill>
                  <a:srgbClr val="000000"/>
                </a:solidFill>
                <a:latin typeface="+mn-ea"/>
              </a:rPr>
              <a:t>(</a:t>
            </a:r>
            <a:r>
              <a:rPr lang="en-US" altLang="zh-CN" b="1" dirty="0" err="1">
                <a:solidFill>
                  <a:srgbClr val="000000"/>
                </a:solidFill>
                <a:latin typeface="+mn-ea"/>
              </a:rPr>
              <a:t>g</a:t>
            </a:r>
            <a:r>
              <a:rPr kumimoji="1" lang="en-US" altLang="zh-CN" dirty="0" err="1">
                <a:latin typeface="+mn-ea"/>
                <a:sym typeface="Symbol" panose="05050102010706020507" pitchFamily="18" charset="2"/>
              </a:rPr>
              <a:t></a:t>
            </a:r>
            <a:r>
              <a:rPr lang="en-US" altLang="zh-CN" b="1" dirty="0" err="1">
                <a:solidFill>
                  <a:srgbClr val="000000"/>
                </a:solidFill>
                <a:latin typeface="+mn-ea"/>
              </a:rPr>
              <a:t>h</a:t>
            </a:r>
            <a:r>
              <a:rPr lang="en-US" altLang="zh-CN" b="1" dirty="0">
                <a:solidFill>
                  <a:srgbClr val="000000"/>
                </a:solidFill>
                <a:latin typeface="+mn-ea"/>
              </a:rPr>
              <a:t>)(f(x))</a:t>
            </a:r>
            <a:r>
              <a:rPr lang="zh-CN" altLang="en-US" b="1" dirty="0">
                <a:solidFill>
                  <a:srgbClr val="000000"/>
                </a:solidFill>
                <a:latin typeface="+mn-ea"/>
              </a:rPr>
              <a:t>＝</a:t>
            </a:r>
            <a:r>
              <a:rPr lang="en-US" altLang="zh-CN" b="1" dirty="0">
                <a:solidFill>
                  <a:srgbClr val="000000"/>
                </a:solidFill>
                <a:latin typeface="+mn-ea"/>
              </a:rPr>
              <a:t>h(g(f(x)))</a:t>
            </a:r>
            <a:r>
              <a:rPr lang="zh-CN" altLang="en-US" b="1" dirty="0">
                <a:solidFill>
                  <a:srgbClr val="000000"/>
                </a:solidFill>
                <a:latin typeface="+mn-ea"/>
              </a:rPr>
              <a:t>＝     </a:t>
            </a:r>
          </a:p>
          <a:p>
            <a:pPr algn="just">
              <a:lnSpc>
                <a:spcPct val="200000"/>
              </a:lnSpc>
              <a:spcBef>
                <a:spcPct val="20000"/>
              </a:spcBef>
              <a:buClr>
                <a:srgbClr val="FF3300"/>
              </a:buClr>
              <a:defRPr/>
            </a:pPr>
            <a:r>
              <a:rPr lang="zh-CN" altLang="en-US" b="1" dirty="0">
                <a:solidFill>
                  <a:srgbClr val="000000"/>
                </a:solidFill>
                <a:latin typeface="+mn-ea"/>
              </a:rPr>
              <a:t>    （</a:t>
            </a:r>
            <a:r>
              <a:rPr lang="en-US" altLang="zh-CN" b="1" dirty="0">
                <a:solidFill>
                  <a:srgbClr val="000000"/>
                </a:solidFill>
                <a:latin typeface="+mn-ea"/>
              </a:rPr>
              <a:t>2</a:t>
            </a:r>
            <a:r>
              <a:rPr lang="zh-CN" altLang="en-US" b="1" dirty="0">
                <a:solidFill>
                  <a:srgbClr val="000000"/>
                </a:solidFill>
                <a:latin typeface="+mn-ea"/>
              </a:rPr>
              <a:t>）</a:t>
            </a:r>
            <a:r>
              <a:rPr lang="en-US" altLang="zh-CN" b="1" dirty="0" err="1">
                <a:solidFill>
                  <a:srgbClr val="000000"/>
                </a:solidFill>
                <a:latin typeface="+mn-ea"/>
              </a:rPr>
              <a:t>foh</a:t>
            </a:r>
            <a:r>
              <a:rPr lang="en-US" altLang="zh-CN" b="1" dirty="0">
                <a:solidFill>
                  <a:srgbClr val="000000"/>
                </a:solidFill>
                <a:latin typeface="+mn-ea"/>
              </a:rPr>
              <a:t>(x)</a:t>
            </a:r>
            <a:r>
              <a:rPr lang="zh-CN" altLang="en-US" b="1" dirty="0">
                <a:solidFill>
                  <a:srgbClr val="000000"/>
                </a:solidFill>
                <a:latin typeface="+mn-ea"/>
              </a:rPr>
              <a:t>＝</a:t>
            </a:r>
            <a:r>
              <a:rPr lang="en-US" altLang="zh-CN" b="1" dirty="0">
                <a:solidFill>
                  <a:srgbClr val="000000"/>
                </a:solidFill>
                <a:latin typeface="+mn-ea"/>
              </a:rPr>
              <a:t>h(f(x))</a:t>
            </a:r>
            <a:r>
              <a:rPr lang="zh-CN" altLang="en-US" b="1" dirty="0">
                <a:solidFill>
                  <a:srgbClr val="000000"/>
                </a:solidFill>
                <a:latin typeface="+mn-ea"/>
              </a:rPr>
              <a:t>＝</a:t>
            </a:r>
            <a:r>
              <a:rPr lang="en-US" altLang="zh-CN" b="1" dirty="0">
                <a:solidFill>
                  <a:srgbClr val="000000"/>
                </a:solidFill>
                <a:latin typeface="+mn-ea"/>
              </a:rPr>
              <a:t>h(2x)</a:t>
            </a:r>
            <a:r>
              <a:rPr lang="zh-CN" altLang="en-US" b="1" dirty="0">
                <a:solidFill>
                  <a:srgbClr val="000000"/>
                </a:solidFill>
                <a:latin typeface="+mn-ea"/>
              </a:rPr>
              <a:t>＝</a:t>
            </a:r>
            <a:r>
              <a:rPr lang="en-US" altLang="zh-CN" b="1" dirty="0">
                <a:solidFill>
                  <a:srgbClr val="000000"/>
                </a:solidFill>
                <a:latin typeface="+mn-ea"/>
              </a:rPr>
              <a:t>e</a:t>
            </a:r>
            <a:r>
              <a:rPr lang="en-US" altLang="zh-CN" b="1" baseline="30000" dirty="0">
                <a:solidFill>
                  <a:srgbClr val="000000"/>
                </a:solidFill>
                <a:latin typeface="+mn-ea"/>
              </a:rPr>
              <a:t>2x</a:t>
            </a:r>
            <a:endParaRPr lang="en-US" altLang="zh-CN" b="1" dirty="0">
              <a:solidFill>
                <a:srgbClr val="000000"/>
              </a:solidFill>
              <a:latin typeface="+mn-ea"/>
            </a:endParaRPr>
          </a:p>
          <a:p>
            <a:pPr algn="just">
              <a:lnSpc>
                <a:spcPct val="200000"/>
              </a:lnSpc>
              <a:spcBef>
                <a:spcPct val="20000"/>
              </a:spcBef>
              <a:buClr>
                <a:srgbClr val="FF3300"/>
              </a:buClr>
              <a:defRPr/>
            </a:pPr>
            <a:r>
              <a:rPr lang="en-US" altLang="zh-CN" b="1" dirty="0">
                <a:solidFill>
                  <a:srgbClr val="000000"/>
                </a:solidFill>
                <a:latin typeface="+mn-ea"/>
              </a:rPr>
              <a:t>             </a:t>
            </a:r>
            <a:r>
              <a:rPr lang="en-US" altLang="zh-CN" b="1" dirty="0" err="1">
                <a:solidFill>
                  <a:srgbClr val="000000"/>
                </a:solidFill>
                <a:latin typeface="+mn-ea"/>
              </a:rPr>
              <a:t>hof</a:t>
            </a:r>
            <a:r>
              <a:rPr lang="en-US" altLang="zh-CN" b="1" dirty="0">
                <a:solidFill>
                  <a:srgbClr val="000000"/>
                </a:solidFill>
                <a:latin typeface="+mn-ea"/>
              </a:rPr>
              <a:t>(x)</a:t>
            </a:r>
            <a:r>
              <a:rPr lang="zh-CN" altLang="en-US" b="1" dirty="0">
                <a:solidFill>
                  <a:srgbClr val="000000"/>
                </a:solidFill>
                <a:latin typeface="+mn-ea"/>
              </a:rPr>
              <a:t>＝</a:t>
            </a:r>
            <a:r>
              <a:rPr lang="en-US" altLang="zh-CN" b="1" dirty="0">
                <a:solidFill>
                  <a:srgbClr val="000000"/>
                </a:solidFill>
                <a:latin typeface="+mn-ea"/>
              </a:rPr>
              <a:t>f(h(x))</a:t>
            </a:r>
            <a:r>
              <a:rPr lang="zh-CN" altLang="en-US" b="1" dirty="0">
                <a:solidFill>
                  <a:srgbClr val="000000"/>
                </a:solidFill>
                <a:latin typeface="+mn-ea"/>
              </a:rPr>
              <a:t>＝</a:t>
            </a:r>
            <a:r>
              <a:rPr lang="en-US" altLang="zh-CN" b="1" dirty="0">
                <a:solidFill>
                  <a:srgbClr val="000000"/>
                </a:solidFill>
                <a:latin typeface="+mn-ea"/>
              </a:rPr>
              <a:t>f(e</a:t>
            </a:r>
            <a:r>
              <a:rPr lang="en-US" altLang="zh-CN" b="1" baseline="30000" dirty="0">
                <a:solidFill>
                  <a:srgbClr val="000000"/>
                </a:solidFill>
                <a:latin typeface="+mn-ea"/>
              </a:rPr>
              <a:t>x</a:t>
            </a:r>
            <a:r>
              <a:rPr lang="en-US" altLang="zh-CN" b="1" dirty="0">
                <a:solidFill>
                  <a:srgbClr val="000000"/>
                </a:solidFill>
                <a:latin typeface="+mn-ea"/>
              </a:rPr>
              <a:t>)</a:t>
            </a:r>
            <a:r>
              <a:rPr lang="zh-CN" altLang="en-US" b="1" dirty="0">
                <a:solidFill>
                  <a:srgbClr val="000000"/>
                </a:solidFill>
                <a:latin typeface="+mn-ea"/>
              </a:rPr>
              <a:t>＝</a:t>
            </a:r>
            <a:r>
              <a:rPr lang="en-US" altLang="zh-CN" b="1" dirty="0">
                <a:solidFill>
                  <a:srgbClr val="000000"/>
                </a:solidFill>
                <a:latin typeface="+mn-ea"/>
              </a:rPr>
              <a:t>2e</a:t>
            </a:r>
            <a:r>
              <a:rPr lang="en-US" altLang="zh-CN" b="1" baseline="30000" dirty="0">
                <a:solidFill>
                  <a:srgbClr val="000000"/>
                </a:solidFill>
                <a:latin typeface="+mn-ea"/>
              </a:rPr>
              <a:t>x</a:t>
            </a:r>
            <a:endParaRPr lang="zh-CN" altLang="en-US" b="1" dirty="0">
              <a:solidFill>
                <a:srgbClr val="000000"/>
              </a:solidFill>
              <a:latin typeface="+mn-ea"/>
            </a:endParaRPr>
          </a:p>
        </p:txBody>
      </p:sp>
      <p:sp>
        <p:nvSpPr>
          <p:cNvPr id="2" name="Rectangle 2">
            <a:extLst>
              <a:ext uri="{FF2B5EF4-FFF2-40B4-BE49-F238E27FC236}">
                <a16:creationId xmlns:a16="http://schemas.microsoft.com/office/drawing/2014/main" id="{148F0FB4-2308-4DD6-83FE-5B549A6BFFA5}"/>
              </a:ext>
            </a:extLst>
          </p:cNvPr>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2C7CA9B9-84F1-427D-BE2C-7847A13D0A6B}"/>
              </a:ext>
            </a:extLst>
          </p:cNvPr>
          <p:cNvGraphicFramePr>
            <a:graphicFrameLocks noChangeAspect="1"/>
          </p:cNvGraphicFramePr>
          <p:nvPr>
            <p:extLst>
              <p:ext uri="{D42A27DB-BD31-4B8C-83A1-F6EECF244321}">
                <p14:modId xmlns:p14="http://schemas.microsoft.com/office/powerpoint/2010/main" val="1728428189"/>
              </p:ext>
            </p:extLst>
          </p:nvPr>
        </p:nvGraphicFramePr>
        <p:xfrm>
          <a:off x="7165975" y="4725194"/>
          <a:ext cx="609600" cy="533400"/>
        </p:xfrm>
        <a:graphic>
          <a:graphicData uri="http://schemas.openxmlformats.org/presentationml/2006/ole">
            <mc:AlternateContent xmlns:mc="http://schemas.openxmlformats.org/markup-compatibility/2006">
              <mc:Choice xmlns:v="urn:schemas-microsoft-com:vml" Requires="v">
                <p:oleObj spid="_x0000_s369751" name="Equation" r:id="rId3" imgW="228402" imgH="203024" progId="Equation.DSMT4">
                  <p:embed/>
                </p:oleObj>
              </mc:Choice>
              <mc:Fallback>
                <p:oleObj name="Equation" r:id="rId3" imgW="228402" imgH="203024" progId="Equation.DSMT4">
                  <p:embed/>
                  <p:pic>
                    <p:nvPicPr>
                      <p:cNvPr id="0" name="对象 2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5975" y="4725194"/>
                        <a:ext cx="609600" cy="533400"/>
                      </a:xfrm>
                      <a:prstGeom prst="rect">
                        <a:avLst/>
                      </a:prstGeom>
                      <a:noFill/>
                    </p:spPr>
                  </p:pic>
                </p:oleObj>
              </mc:Fallback>
            </mc:AlternateContent>
          </a:graphicData>
        </a:graphic>
      </p:graphicFrame>
      <p:graphicFrame>
        <p:nvGraphicFramePr>
          <p:cNvPr id="7" name="对象 6">
            <a:extLst>
              <a:ext uri="{FF2B5EF4-FFF2-40B4-BE49-F238E27FC236}">
                <a16:creationId xmlns:a16="http://schemas.microsoft.com/office/drawing/2014/main" id="{7D51D340-EBF0-4135-9080-EC639E9F0EBE}"/>
              </a:ext>
            </a:extLst>
          </p:cNvPr>
          <p:cNvGraphicFramePr>
            <a:graphicFrameLocks noChangeAspect="1"/>
          </p:cNvGraphicFramePr>
          <p:nvPr>
            <p:extLst>
              <p:ext uri="{D42A27DB-BD31-4B8C-83A1-F6EECF244321}">
                <p14:modId xmlns:p14="http://schemas.microsoft.com/office/powerpoint/2010/main" val="3658163043"/>
              </p:ext>
            </p:extLst>
          </p:nvPr>
        </p:nvGraphicFramePr>
        <p:xfrm>
          <a:off x="10184269" y="3921215"/>
          <a:ext cx="609600" cy="533400"/>
        </p:xfrm>
        <a:graphic>
          <a:graphicData uri="http://schemas.openxmlformats.org/presentationml/2006/ole">
            <mc:AlternateContent xmlns:mc="http://schemas.openxmlformats.org/markup-compatibility/2006">
              <mc:Choice xmlns:v="urn:schemas-microsoft-com:vml" Requires="v">
                <p:oleObj spid="_x0000_s369752" name="Equation" r:id="rId5" imgW="228402" imgH="203024" progId="Equation.DSMT4">
                  <p:embed/>
                </p:oleObj>
              </mc:Choice>
              <mc:Fallback>
                <p:oleObj name="Equation" r:id="rId5" imgW="228402" imgH="203024" progId="Equation.DSMT4">
                  <p:embed/>
                  <p:pic>
                    <p:nvPicPr>
                      <p:cNvPr id="3" name="对象 2">
                        <a:extLst>
                          <a:ext uri="{FF2B5EF4-FFF2-40B4-BE49-F238E27FC236}">
                            <a16:creationId xmlns:a16="http://schemas.microsoft.com/office/drawing/2014/main" id="{2C7CA9B9-84F1-427D-BE2C-7847A13D0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4269" y="3921215"/>
                        <a:ext cx="609600" cy="533400"/>
                      </a:xfrm>
                      <a:prstGeom prst="rect">
                        <a:avLst/>
                      </a:prstGeom>
                      <a:noFill/>
                    </p:spPr>
                  </p:pic>
                </p:oleObj>
              </mc:Fallback>
            </mc:AlternateContent>
          </a:graphicData>
        </a:graphic>
      </p:graphicFrame>
      <p:sp>
        <p:nvSpPr>
          <p:cNvPr id="8" name="爆炸形: 8 pt  7">
            <a:extLst>
              <a:ext uri="{FF2B5EF4-FFF2-40B4-BE49-F238E27FC236}">
                <a16:creationId xmlns:a16="http://schemas.microsoft.com/office/drawing/2014/main" id="{D95C851C-67D8-4AF0-AFDF-30AE1DA093A5}"/>
              </a:ext>
            </a:extLst>
          </p:cNvPr>
          <p:cNvSpPr/>
          <p:nvPr/>
        </p:nvSpPr>
        <p:spPr>
          <a:xfrm>
            <a:off x="7169150" y="2201413"/>
            <a:ext cx="3429000" cy="198120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结合律成立</a:t>
            </a: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08389">
                                            <p:txEl>
                                              <p:pRg st="0" end="0"/>
                                            </p:txEl>
                                          </p:spTgt>
                                        </p:tgtEl>
                                        <p:attrNameLst>
                                          <p:attrName>style.visibility</p:attrName>
                                        </p:attrNameLst>
                                      </p:cBhvr>
                                      <p:to>
                                        <p:strVal val="visible"/>
                                      </p:to>
                                    </p:set>
                                    <p:anim calcmode="lin" valueType="num">
                                      <p:cBhvr additive="base">
                                        <p:cTn id="7" dur="500" fill="hold"/>
                                        <p:tgtEl>
                                          <p:spTgt spid="180838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80838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808389">
                                            <p:txEl>
                                              <p:pRg st="1" end="1"/>
                                            </p:txEl>
                                          </p:spTgt>
                                        </p:tgtEl>
                                        <p:attrNameLst>
                                          <p:attrName>style.visibility</p:attrName>
                                        </p:attrNameLst>
                                      </p:cBhvr>
                                      <p:to>
                                        <p:strVal val="visible"/>
                                      </p:to>
                                    </p:set>
                                    <p:anim calcmode="lin" valueType="num">
                                      <p:cBhvr additive="base">
                                        <p:cTn id="18" dur="500" fill="hold"/>
                                        <p:tgtEl>
                                          <p:spTgt spid="1808389">
                                            <p:txEl>
                                              <p:pRg st="1" end="1"/>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80838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1808389">
                                            <p:txEl>
                                              <p:pRg st="2" end="2"/>
                                            </p:txEl>
                                          </p:spTgt>
                                        </p:tgtEl>
                                        <p:attrNameLst>
                                          <p:attrName>style.visibility</p:attrName>
                                        </p:attrNameLst>
                                      </p:cBhvr>
                                      <p:to>
                                        <p:strVal val="visible"/>
                                      </p:to>
                                    </p:set>
                                    <p:anim calcmode="lin" valueType="num">
                                      <p:cBhvr additive="base">
                                        <p:cTn id="34" dur="500" fill="hold"/>
                                        <p:tgtEl>
                                          <p:spTgt spid="1808389">
                                            <p:txEl>
                                              <p:pRg st="2" end="2"/>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80838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1808389">
                                            <p:txEl>
                                              <p:pRg st="3" end="3"/>
                                            </p:txEl>
                                          </p:spTgt>
                                        </p:tgtEl>
                                        <p:attrNameLst>
                                          <p:attrName>style.visibility</p:attrName>
                                        </p:attrNameLst>
                                      </p:cBhvr>
                                      <p:to>
                                        <p:strVal val="visible"/>
                                      </p:to>
                                    </p:set>
                                    <p:anim calcmode="lin" valueType="num">
                                      <p:cBhvr additive="base">
                                        <p:cTn id="40" dur="500" fill="hold"/>
                                        <p:tgtEl>
                                          <p:spTgt spid="1808389">
                                            <p:txEl>
                                              <p:pRg st="3" end="3"/>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180838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8389" grpId="0" uiExpand="1" build="p" autoUpdateAnimBg="0"/>
      <p:bldP spid="8"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10434" name="Rectangle 2">
            <a:extLst>
              <a:ext uri="{FF2B5EF4-FFF2-40B4-BE49-F238E27FC236}">
                <a16:creationId xmlns:a16="http://schemas.microsoft.com/office/drawing/2014/main" id="{84B7BFEA-BEA1-49DC-B3B2-90A8A42417E4}"/>
              </a:ext>
            </a:extLst>
          </p:cNvPr>
          <p:cNvSpPr>
            <a:spLocks noGrp="1" noChangeArrowheads="1"/>
          </p:cNvSpPr>
          <p:nvPr>
            <p:ph type="body" idx="1"/>
          </p:nvPr>
        </p:nvSpPr>
        <p:spPr>
          <a:xfrm>
            <a:off x="307975" y="1021983"/>
            <a:ext cx="11353800" cy="2637446"/>
          </a:xfrm>
        </p:spPr>
        <p:txBody>
          <a:bodyPr/>
          <a:lstStyle/>
          <a:p>
            <a:pPr marL="533507" indent="-533507">
              <a:lnSpc>
                <a:spcPct val="150000"/>
              </a:lnSpc>
              <a:buNone/>
            </a:pPr>
            <a:r>
              <a:rPr lang="zh-CN" altLang="en-US" dirty="0">
                <a:solidFill>
                  <a:srgbClr val="C00000"/>
                </a:solidFill>
              </a:rPr>
              <a:t>定理</a:t>
            </a:r>
            <a:r>
              <a:rPr lang="en-US" altLang="zh-CN" dirty="0">
                <a:solidFill>
                  <a:srgbClr val="C00000"/>
                </a:solidFill>
              </a:rPr>
              <a:t>5.8  </a:t>
            </a:r>
            <a:r>
              <a:rPr lang="zh-CN" altLang="en-US" dirty="0"/>
              <a:t>设</a:t>
            </a:r>
            <a:r>
              <a:rPr lang="en-US" altLang="zh-CN" dirty="0"/>
              <a:t>f</a:t>
            </a:r>
            <a:r>
              <a:rPr lang="zh-CN" altLang="en-US" dirty="0"/>
              <a:t>和</a:t>
            </a:r>
            <a:r>
              <a:rPr lang="en-US" altLang="zh-CN" dirty="0"/>
              <a:t>g</a:t>
            </a:r>
            <a:r>
              <a:rPr lang="zh-CN" altLang="en-US" dirty="0"/>
              <a:t>分别是</a:t>
            </a:r>
            <a:r>
              <a:rPr lang="en-US" altLang="zh-CN" dirty="0"/>
              <a:t>A</a:t>
            </a:r>
            <a:r>
              <a:rPr lang="zh-CN" altLang="en-US" dirty="0"/>
              <a:t>到</a:t>
            </a:r>
            <a:r>
              <a:rPr lang="en-US" altLang="zh-CN" dirty="0"/>
              <a:t>B</a:t>
            </a:r>
            <a:r>
              <a:rPr lang="zh-CN" altLang="en-US" dirty="0"/>
              <a:t>和从</a:t>
            </a:r>
            <a:r>
              <a:rPr lang="en-US" altLang="zh-CN" dirty="0"/>
              <a:t>B</a:t>
            </a:r>
            <a:r>
              <a:rPr lang="zh-CN" altLang="en-US" dirty="0"/>
              <a:t>到</a:t>
            </a:r>
            <a:r>
              <a:rPr lang="en-US" altLang="zh-CN" dirty="0"/>
              <a:t>C</a:t>
            </a:r>
            <a:r>
              <a:rPr lang="zh-CN" altLang="en-US" dirty="0"/>
              <a:t>的函数，则：</a:t>
            </a:r>
          </a:p>
          <a:p>
            <a:pPr marL="1067094" lvl="1" indent="-533507">
              <a:lnSpc>
                <a:spcPct val="150000"/>
              </a:lnSpc>
              <a:buNone/>
            </a:pPr>
            <a:r>
              <a:rPr lang="en-US" altLang="zh-CN" dirty="0">
                <a:latin typeface="+mn-ea"/>
              </a:rPr>
              <a:t>(1) </a:t>
            </a:r>
            <a:r>
              <a:rPr lang="zh-CN" altLang="en-US" dirty="0">
                <a:latin typeface="+mn-ea"/>
              </a:rPr>
              <a:t>如</a:t>
            </a:r>
            <a:r>
              <a:rPr lang="en-US" altLang="zh-CN" dirty="0" err="1">
                <a:latin typeface="+mn-ea"/>
              </a:rPr>
              <a:t>f,g</a:t>
            </a:r>
            <a:r>
              <a:rPr lang="zh-CN" altLang="en-US" dirty="0">
                <a:latin typeface="+mn-ea"/>
              </a:rPr>
              <a:t>是满射，则</a:t>
            </a:r>
            <a:r>
              <a:rPr lang="en-US" altLang="zh-CN" dirty="0" err="1">
                <a:latin typeface="+mn-ea"/>
              </a:rPr>
              <a:t>f</a:t>
            </a:r>
            <a:r>
              <a:rPr lang="en-US" altLang="zh-CN" dirty="0" err="1">
                <a:latin typeface="+mn-ea"/>
                <a:sym typeface="Symbol" panose="05050102010706020507" pitchFamily="18" charset="2"/>
              </a:rPr>
              <a:t></a:t>
            </a:r>
            <a:r>
              <a:rPr lang="en-US" altLang="zh-CN" dirty="0" err="1">
                <a:latin typeface="+mn-ea"/>
              </a:rPr>
              <a:t>g</a:t>
            </a:r>
            <a:r>
              <a:rPr lang="zh-CN" altLang="en-US" dirty="0">
                <a:latin typeface="+mn-ea"/>
              </a:rPr>
              <a:t>也是从</a:t>
            </a:r>
            <a:r>
              <a:rPr lang="en-US" altLang="zh-CN" dirty="0">
                <a:latin typeface="+mn-ea"/>
              </a:rPr>
              <a:t>A</a:t>
            </a:r>
            <a:r>
              <a:rPr lang="zh-CN" altLang="en-US" dirty="0">
                <a:latin typeface="+mn-ea"/>
              </a:rPr>
              <a:t>到</a:t>
            </a:r>
            <a:r>
              <a:rPr lang="en-US" altLang="zh-CN" dirty="0">
                <a:latin typeface="+mn-ea"/>
              </a:rPr>
              <a:t>C</a:t>
            </a:r>
            <a:r>
              <a:rPr lang="zh-CN" altLang="en-US" dirty="0">
                <a:latin typeface="+mn-ea"/>
              </a:rPr>
              <a:t>满射；</a:t>
            </a:r>
          </a:p>
          <a:p>
            <a:pPr marL="1067094" lvl="1" indent="-533507">
              <a:lnSpc>
                <a:spcPct val="150000"/>
              </a:lnSpc>
              <a:buNone/>
            </a:pPr>
            <a:r>
              <a:rPr lang="en-US" altLang="zh-CN" dirty="0">
                <a:latin typeface="+mn-ea"/>
              </a:rPr>
              <a:t>(2) </a:t>
            </a:r>
            <a:r>
              <a:rPr lang="zh-CN" altLang="en-US" dirty="0">
                <a:latin typeface="+mn-ea"/>
              </a:rPr>
              <a:t>如</a:t>
            </a:r>
            <a:r>
              <a:rPr lang="en-US" altLang="zh-CN" dirty="0" err="1">
                <a:latin typeface="+mn-ea"/>
              </a:rPr>
              <a:t>f,g</a:t>
            </a:r>
            <a:r>
              <a:rPr lang="zh-CN" altLang="en-US" dirty="0">
                <a:latin typeface="+mn-ea"/>
              </a:rPr>
              <a:t>是单射，则</a:t>
            </a:r>
            <a:r>
              <a:rPr lang="en-US" altLang="zh-CN" dirty="0" err="1">
                <a:latin typeface="+mn-ea"/>
              </a:rPr>
              <a:t>f</a:t>
            </a:r>
            <a:r>
              <a:rPr lang="en-US" altLang="zh-CN" dirty="0" err="1">
                <a:latin typeface="+mn-ea"/>
                <a:sym typeface="Symbol" panose="05050102010706020507" pitchFamily="18" charset="2"/>
              </a:rPr>
              <a:t></a:t>
            </a:r>
            <a:r>
              <a:rPr lang="en-US" altLang="zh-CN" dirty="0" err="1">
                <a:latin typeface="+mn-ea"/>
              </a:rPr>
              <a:t>g</a:t>
            </a:r>
            <a:r>
              <a:rPr lang="zh-CN" altLang="en-US" dirty="0">
                <a:latin typeface="+mn-ea"/>
              </a:rPr>
              <a:t>也是从</a:t>
            </a:r>
            <a:r>
              <a:rPr lang="en-US" altLang="zh-CN" dirty="0">
                <a:latin typeface="+mn-ea"/>
              </a:rPr>
              <a:t>A</a:t>
            </a:r>
            <a:r>
              <a:rPr lang="zh-CN" altLang="en-US" dirty="0">
                <a:latin typeface="+mn-ea"/>
              </a:rPr>
              <a:t>到</a:t>
            </a:r>
            <a:r>
              <a:rPr lang="en-US" altLang="zh-CN" dirty="0">
                <a:latin typeface="+mn-ea"/>
              </a:rPr>
              <a:t>C</a:t>
            </a:r>
            <a:r>
              <a:rPr lang="zh-CN" altLang="en-US" dirty="0">
                <a:latin typeface="+mn-ea"/>
              </a:rPr>
              <a:t>单射；</a:t>
            </a:r>
          </a:p>
          <a:p>
            <a:pPr marL="1067094" lvl="1" indent="-533507">
              <a:lnSpc>
                <a:spcPct val="150000"/>
              </a:lnSpc>
              <a:buNone/>
            </a:pPr>
            <a:r>
              <a:rPr lang="en-US" altLang="zh-CN" dirty="0">
                <a:latin typeface="+mn-ea"/>
              </a:rPr>
              <a:t>(3) </a:t>
            </a:r>
            <a:r>
              <a:rPr lang="zh-CN" altLang="en-US" dirty="0">
                <a:latin typeface="+mn-ea"/>
              </a:rPr>
              <a:t>如</a:t>
            </a:r>
            <a:r>
              <a:rPr lang="en-US" altLang="zh-CN" dirty="0" err="1">
                <a:latin typeface="+mn-ea"/>
              </a:rPr>
              <a:t>f,g</a:t>
            </a:r>
            <a:r>
              <a:rPr lang="zh-CN" altLang="en-US" dirty="0">
                <a:latin typeface="+mn-ea"/>
              </a:rPr>
              <a:t>是双射，则</a:t>
            </a:r>
            <a:r>
              <a:rPr lang="en-US" altLang="zh-CN" dirty="0" err="1">
                <a:latin typeface="+mn-ea"/>
              </a:rPr>
              <a:t>f</a:t>
            </a:r>
            <a:r>
              <a:rPr lang="en-US" altLang="zh-CN" dirty="0" err="1">
                <a:latin typeface="+mn-ea"/>
                <a:sym typeface="Symbol" panose="05050102010706020507" pitchFamily="18" charset="2"/>
              </a:rPr>
              <a:t></a:t>
            </a:r>
            <a:r>
              <a:rPr lang="en-US" altLang="zh-CN" dirty="0" err="1">
                <a:latin typeface="+mn-ea"/>
              </a:rPr>
              <a:t>g</a:t>
            </a:r>
            <a:r>
              <a:rPr lang="zh-CN" altLang="en-US" dirty="0">
                <a:latin typeface="+mn-ea"/>
              </a:rPr>
              <a:t>也是从</a:t>
            </a:r>
            <a:r>
              <a:rPr lang="en-US" altLang="zh-CN" dirty="0">
                <a:latin typeface="+mn-ea"/>
              </a:rPr>
              <a:t>A</a:t>
            </a:r>
            <a:r>
              <a:rPr lang="zh-CN" altLang="en-US" dirty="0">
                <a:latin typeface="+mn-ea"/>
              </a:rPr>
              <a:t>到</a:t>
            </a:r>
            <a:r>
              <a:rPr lang="en-US" altLang="zh-CN" dirty="0">
                <a:latin typeface="+mn-ea"/>
              </a:rPr>
              <a:t>C</a:t>
            </a:r>
            <a:r>
              <a:rPr lang="zh-CN" altLang="en-US" dirty="0">
                <a:latin typeface="+mn-ea"/>
              </a:rPr>
              <a:t>双射。</a:t>
            </a:r>
          </a:p>
        </p:txBody>
      </p:sp>
      <p:sp>
        <p:nvSpPr>
          <p:cNvPr id="50180" name="Rectangle 3">
            <a:extLst>
              <a:ext uri="{FF2B5EF4-FFF2-40B4-BE49-F238E27FC236}">
                <a16:creationId xmlns:a16="http://schemas.microsoft.com/office/drawing/2014/main" id="{1D8E7013-E8D9-4CF2-9966-C0F9B2F3C2D5}"/>
              </a:ext>
            </a:extLst>
          </p:cNvPr>
          <p:cNvSpPr>
            <a:spLocks noGrp="1" noChangeArrowheads="1"/>
          </p:cNvSpPr>
          <p:nvPr>
            <p:ph type="title"/>
          </p:nvPr>
        </p:nvSpPr>
        <p:spPr/>
        <p:txBody>
          <a:bodyPr/>
          <a:lstStyle/>
          <a:p>
            <a:pPr eaLnBrk="1" hangingPunct="1"/>
            <a:r>
              <a:rPr lang="zh-CN" altLang="en-US" dirty="0"/>
              <a:t>定理</a:t>
            </a:r>
            <a:r>
              <a:rPr lang="en-US" altLang="zh-CN" dirty="0"/>
              <a:t>5.8 </a:t>
            </a:r>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810434">
                                            <p:txEl>
                                              <p:pRg st="0" end="0"/>
                                            </p:txEl>
                                          </p:spTgt>
                                        </p:tgtEl>
                                        <p:attrNameLst>
                                          <p:attrName>style.visibility</p:attrName>
                                        </p:attrNameLst>
                                      </p:cBhvr>
                                      <p:to>
                                        <p:strVal val="visible"/>
                                      </p:to>
                                    </p:set>
                                    <p:anim calcmode="lin" valueType="num">
                                      <p:cBhvr additive="base">
                                        <p:cTn id="7" dur="500" fill="hold"/>
                                        <p:tgtEl>
                                          <p:spTgt spid="18104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1043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10434">
                                            <p:txEl>
                                              <p:pRg st="1" end="1"/>
                                            </p:txEl>
                                          </p:spTgt>
                                        </p:tgtEl>
                                        <p:attrNameLst>
                                          <p:attrName>style.visibility</p:attrName>
                                        </p:attrNameLst>
                                      </p:cBhvr>
                                      <p:to>
                                        <p:strVal val="visible"/>
                                      </p:to>
                                    </p:set>
                                    <p:anim calcmode="lin" valueType="num">
                                      <p:cBhvr additive="base">
                                        <p:cTn id="11" dur="500" fill="hold"/>
                                        <p:tgtEl>
                                          <p:spTgt spid="181043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1043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10434">
                                            <p:txEl>
                                              <p:pRg st="2" end="2"/>
                                            </p:txEl>
                                          </p:spTgt>
                                        </p:tgtEl>
                                        <p:attrNameLst>
                                          <p:attrName>style.visibility</p:attrName>
                                        </p:attrNameLst>
                                      </p:cBhvr>
                                      <p:to>
                                        <p:strVal val="visible"/>
                                      </p:to>
                                    </p:set>
                                    <p:anim calcmode="lin" valueType="num">
                                      <p:cBhvr additive="base">
                                        <p:cTn id="15" dur="500" fill="hold"/>
                                        <p:tgtEl>
                                          <p:spTgt spid="181043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81043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10434">
                                            <p:txEl>
                                              <p:pRg st="3" end="3"/>
                                            </p:txEl>
                                          </p:spTgt>
                                        </p:tgtEl>
                                        <p:attrNameLst>
                                          <p:attrName>style.visibility</p:attrName>
                                        </p:attrNameLst>
                                      </p:cBhvr>
                                      <p:to>
                                        <p:strVal val="visible"/>
                                      </p:to>
                                    </p:set>
                                    <p:anim calcmode="lin" valueType="num">
                                      <p:cBhvr additive="base">
                                        <p:cTn id="19" dur="500" fill="hold"/>
                                        <p:tgtEl>
                                          <p:spTgt spid="181043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1043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0434" grpId="0" build="p" autoUpdateAnimBg="0" advAuto="0"/>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80" name="Rectangle 3">
            <a:extLst>
              <a:ext uri="{FF2B5EF4-FFF2-40B4-BE49-F238E27FC236}">
                <a16:creationId xmlns:a16="http://schemas.microsoft.com/office/drawing/2014/main" id="{1D8E7013-E8D9-4CF2-9966-C0F9B2F3C2D5}"/>
              </a:ext>
            </a:extLst>
          </p:cNvPr>
          <p:cNvSpPr>
            <a:spLocks noGrp="1" noChangeArrowheads="1"/>
          </p:cNvSpPr>
          <p:nvPr>
            <p:ph type="title"/>
          </p:nvPr>
        </p:nvSpPr>
        <p:spPr/>
        <p:txBody>
          <a:bodyPr/>
          <a:lstStyle/>
          <a:p>
            <a:pPr eaLnBrk="1" hangingPunct="1"/>
            <a:r>
              <a:rPr lang="zh-CN" altLang="en-US" dirty="0"/>
              <a:t>定理</a:t>
            </a:r>
            <a:r>
              <a:rPr lang="en-US" altLang="zh-CN" dirty="0"/>
              <a:t>5.8  </a:t>
            </a:r>
            <a:r>
              <a:rPr lang="zh-CN" altLang="en-US" dirty="0"/>
              <a:t>证明</a:t>
            </a:r>
            <a:endParaRPr lang="en-US" altLang="zh-CN"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29727AB-F147-44A8-8853-AC14E22C0285}"/>
                  </a:ext>
                </a:extLst>
              </p:cNvPr>
              <p:cNvSpPr>
                <a:spLocks noGrp="1"/>
              </p:cNvSpPr>
              <p:nvPr>
                <p:ph idx="1"/>
              </p:nvPr>
            </p:nvSpPr>
            <p:spPr>
              <a:xfrm>
                <a:off x="609917" y="1067594"/>
                <a:ext cx="10978515" cy="5029200"/>
              </a:xfrm>
            </p:spPr>
            <p:txBody>
              <a:bodyPr>
                <a:normAutofit/>
              </a:bodyPr>
              <a:lstStyle/>
              <a:p>
                <a:pPr marL="0" indent="0">
                  <a:buNone/>
                </a:pPr>
                <a:r>
                  <a:rPr lang="zh-CN" altLang="en-US" dirty="0">
                    <a:solidFill>
                      <a:srgbClr val="C00000"/>
                    </a:solidFill>
                  </a:rPr>
                  <a:t>证明 </a:t>
                </a:r>
                <a:r>
                  <a:rPr lang="zh-CN" altLang="en-US" dirty="0"/>
                  <a:t> （</a:t>
                </a:r>
                <a:r>
                  <a:rPr lang="en-US" altLang="zh-CN" dirty="0"/>
                  <a:t>1</a:t>
                </a:r>
                <a:r>
                  <a:rPr lang="zh-CN" altLang="en-US" dirty="0"/>
                  <a:t>）对 </a:t>
                </a:r>
                <a14:m>
                  <m:oMath xmlns:m="http://schemas.openxmlformats.org/officeDocument/2006/math">
                    <m:r>
                      <a:rPr lang="es-ES" altLang="zh-CN" i="1">
                        <a:latin typeface="Cambria Math" panose="02040503050406030204" pitchFamily="18" charset="0"/>
                        <a:ea typeface="Cambria Math" panose="02040503050406030204" pitchFamily="18" charset="0"/>
                      </a:rPr>
                      <m:t>∀ </m:t>
                    </m:r>
                  </m:oMath>
                </a14:m>
                <a:r>
                  <a:rPr lang="en-US" altLang="zh-CN" dirty="0"/>
                  <a:t>c,</a:t>
                </a:r>
              </a:p>
              <a:p>
                <a:pPr marL="0" indent="0">
                  <a:buNone/>
                </a:pPr>
                <a:r>
                  <a:rPr lang="en-US" altLang="zh-CN" dirty="0"/>
                  <a:t>          </a:t>
                </a:r>
                <a:r>
                  <a:rPr lang="en-US" altLang="zh-CN" dirty="0" err="1"/>
                  <a:t>c∈C</a:t>
                </a:r>
                <a:r>
                  <a:rPr lang="en-US" altLang="en-US" noProof="1">
                    <a:sym typeface="Symbol" panose="05050102010706020507" pitchFamily="18" charset="2"/>
                  </a:rPr>
                  <a:t> </a:t>
                </a:r>
                <a:r>
                  <a:rPr lang="en-US" altLang="zh-CN" dirty="0"/>
                  <a:t> </a:t>
                </a:r>
                <a:r>
                  <a:rPr lang="en-US" altLang="zh-CN" dirty="0">
                    <a:latin typeface="微软雅黑" panose="020B0503020204020204" pitchFamily="34" charset="-122"/>
                    <a:ea typeface="微软雅黑" panose="020B0503020204020204" pitchFamily="34" charset="-122"/>
                    <a:sym typeface="Symbol" panose="05050102010706020507" pitchFamily="18" charset="2"/>
                  </a:rPr>
                  <a:t></a:t>
                </a:r>
                <a:r>
                  <a:rPr lang="en-US" altLang="zh-CN" dirty="0" err="1"/>
                  <a:t>b∈B∧g</a:t>
                </a:r>
                <a:r>
                  <a:rPr lang="en-US" altLang="zh-CN" dirty="0"/>
                  <a:t>(b)</a:t>
                </a:r>
                <a:r>
                  <a:rPr lang="zh-CN" altLang="en-US" dirty="0"/>
                  <a:t>＝</a:t>
                </a:r>
                <a:r>
                  <a:rPr lang="en-US" altLang="zh-CN" dirty="0"/>
                  <a:t>c    	  	             </a:t>
                </a:r>
                <a:r>
                  <a:rPr lang="zh-CN" altLang="en-US" dirty="0"/>
                  <a:t>（</a:t>
                </a:r>
                <a:r>
                  <a:rPr lang="en-US" altLang="zh-CN" dirty="0"/>
                  <a:t>g</a:t>
                </a:r>
                <a:r>
                  <a:rPr lang="zh-CN" altLang="en-US" dirty="0"/>
                  <a:t>是满射）</a:t>
                </a:r>
              </a:p>
              <a:p>
                <a:pPr marL="0" indent="0">
                  <a:buNone/>
                </a:pPr>
                <a:r>
                  <a:rPr lang="zh-CN" altLang="en-US" dirty="0"/>
                  <a:t>                  </a:t>
                </a:r>
                <a:r>
                  <a:rPr lang="en-US" altLang="en-US" noProof="1">
                    <a:sym typeface="Symbol" panose="05050102010706020507" pitchFamily="18" charset="2"/>
                  </a:rPr>
                  <a:t> </a:t>
                </a:r>
                <a:r>
                  <a:rPr lang="en-US" altLang="zh-CN" dirty="0">
                    <a:latin typeface="微软雅黑" panose="020B0503020204020204" pitchFamily="34" charset="-122"/>
                    <a:ea typeface="微软雅黑" panose="020B0503020204020204" pitchFamily="34" charset="-122"/>
                    <a:sym typeface="Symbol" panose="05050102010706020507" pitchFamily="18" charset="2"/>
                  </a:rPr>
                  <a:t></a:t>
                </a:r>
                <a:r>
                  <a:rPr lang="en-US" altLang="zh-CN" dirty="0" err="1"/>
                  <a:t>a∈A∧f</a:t>
                </a:r>
                <a:r>
                  <a:rPr lang="en-US" altLang="zh-CN" dirty="0"/>
                  <a:t>(a)</a:t>
                </a:r>
                <a:r>
                  <a:rPr lang="zh-CN" altLang="en-US" dirty="0"/>
                  <a:t>＝</a:t>
                </a:r>
                <a:r>
                  <a:rPr lang="en-US" altLang="zh-CN" dirty="0"/>
                  <a:t>b     			</a:t>
                </a:r>
                <a:r>
                  <a:rPr lang="zh-CN" altLang="en-US" dirty="0"/>
                  <a:t>（</a:t>
                </a:r>
                <a:r>
                  <a:rPr lang="en-US" altLang="zh-CN" dirty="0"/>
                  <a:t>f</a:t>
                </a:r>
                <a:r>
                  <a:rPr lang="zh-CN" altLang="en-US" dirty="0"/>
                  <a:t>是满射）</a:t>
                </a:r>
              </a:p>
              <a:p>
                <a:pPr marL="0" indent="0">
                  <a:buNone/>
                </a:pPr>
                <a:r>
                  <a:rPr lang="en-US" altLang="en-US" noProof="1">
                    <a:sym typeface="Symbol" panose="05050102010706020507" pitchFamily="18" charset="2"/>
                  </a:rPr>
                  <a:t>	     </a:t>
                </a:r>
                <a:r>
                  <a:rPr lang="zh-CN" altLang="en-US" dirty="0"/>
                  <a:t> </a:t>
                </a:r>
                <a:r>
                  <a:rPr lang="en-US" altLang="zh-CN" dirty="0"/>
                  <a:t>fog(a)</a:t>
                </a:r>
                <a:r>
                  <a:rPr lang="zh-CN" altLang="en-US" dirty="0"/>
                  <a:t>＝</a:t>
                </a:r>
                <a:r>
                  <a:rPr lang="en-US" altLang="zh-CN" dirty="0"/>
                  <a:t>g(f(a))</a:t>
                </a:r>
                <a:r>
                  <a:rPr lang="zh-CN" altLang="en-US" dirty="0"/>
                  <a:t>＝</a:t>
                </a:r>
                <a:r>
                  <a:rPr lang="en-US" altLang="zh-CN" dirty="0"/>
                  <a:t>g(b)</a:t>
                </a:r>
                <a:r>
                  <a:rPr lang="zh-CN" altLang="en-US" dirty="0"/>
                  <a:t>＝</a:t>
                </a:r>
                <a:r>
                  <a:rPr lang="en-US" altLang="zh-CN" dirty="0"/>
                  <a:t>c</a:t>
                </a:r>
              </a:p>
              <a:p>
                <a:pPr marL="0" indent="0">
                  <a:buNone/>
                </a:pPr>
                <a:r>
                  <a:rPr lang="zh-CN" altLang="en-US" dirty="0">
                    <a:solidFill>
                      <a:srgbClr val="0000CC"/>
                    </a:solidFill>
                  </a:rPr>
                  <a:t>           即</a:t>
                </a:r>
                <a:r>
                  <a:rPr lang="en-US" altLang="zh-CN" dirty="0">
                    <a:solidFill>
                      <a:srgbClr val="0000CC"/>
                    </a:solidFill>
                  </a:rPr>
                  <a:t>fog</a:t>
                </a:r>
                <a:r>
                  <a:rPr lang="zh-CN" altLang="en-US" dirty="0">
                    <a:solidFill>
                      <a:srgbClr val="0000CC"/>
                    </a:solidFill>
                  </a:rPr>
                  <a:t>是满射。</a:t>
                </a:r>
              </a:p>
              <a:p>
                <a:pPr marL="0" indent="0">
                  <a:buNone/>
                </a:pPr>
                <a:r>
                  <a:rPr lang="zh-CN" altLang="en-US" dirty="0"/>
                  <a:t>（</a:t>
                </a:r>
                <a:r>
                  <a:rPr lang="en-US" altLang="zh-CN" dirty="0"/>
                  <a:t>2</a:t>
                </a:r>
                <a:r>
                  <a:rPr lang="zh-CN" altLang="en-US" dirty="0"/>
                  <a:t>）对 </a:t>
                </a:r>
                <a14:m>
                  <m:oMath xmlns:m="http://schemas.openxmlformats.org/officeDocument/2006/math">
                    <m:r>
                      <a:rPr lang="es-ES" altLang="zh-CN" i="1">
                        <a:latin typeface="Cambria Math" panose="02040503050406030204" pitchFamily="18" charset="0"/>
                        <a:ea typeface="Cambria Math" panose="02040503050406030204" pitchFamily="18" charset="0"/>
                      </a:rPr>
                      <m:t>∀ </m:t>
                    </m:r>
                  </m:oMath>
                </a14:m>
                <a:r>
                  <a:rPr lang="en-US" altLang="zh-CN" dirty="0"/>
                  <a:t>a</a:t>
                </a:r>
                <a:r>
                  <a:rPr lang="en-US" altLang="zh-CN" baseline="-25000" dirty="0"/>
                  <a:t>1</a:t>
                </a:r>
                <a:r>
                  <a:rPr lang="en-US" altLang="zh-CN" dirty="0"/>
                  <a:t>∈A </a:t>
                </a:r>
                <a:r>
                  <a:rPr lang="zh-CN" altLang="en-US" dirty="0"/>
                  <a:t>，</a:t>
                </a:r>
                <a:r>
                  <a:rPr lang="es-ES" altLang="zh-CN" dirty="0">
                    <a:ea typeface="Cambria Math" panose="02040503050406030204" pitchFamily="18" charset="0"/>
                  </a:rPr>
                  <a:t> </a:t>
                </a:r>
                <a14:m>
                  <m:oMath xmlns:m="http://schemas.openxmlformats.org/officeDocument/2006/math">
                    <m:r>
                      <a:rPr lang="es-ES" altLang="zh-CN" i="1">
                        <a:latin typeface="Cambria Math" panose="02040503050406030204" pitchFamily="18" charset="0"/>
                        <a:ea typeface="Cambria Math" panose="02040503050406030204" pitchFamily="18" charset="0"/>
                      </a:rPr>
                      <m:t>∀ </m:t>
                    </m:r>
                  </m:oMath>
                </a14:m>
                <a:r>
                  <a:rPr lang="en-US" altLang="zh-CN" dirty="0"/>
                  <a:t>a</a:t>
                </a:r>
                <a:r>
                  <a:rPr lang="en-US" altLang="zh-CN" baseline="-25000" dirty="0"/>
                  <a:t>2</a:t>
                </a:r>
                <a:r>
                  <a:rPr lang="en-US" altLang="zh-CN" dirty="0"/>
                  <a:t>∈A</a:t>
                </a:r>
                <a:r>
                  <a:rPr lang="zh-CN" altLang="en-US" dirty="0"/>
                  <a:t>，</a:t>
                </a:r>
                <a:endParaRPr lang="en-US" altLang="zh-CN" dirty="0"/>
              </a:p>
              <a:p>
                <a:pPr marL="0" indent="0">
                  <a:buNone/>
                </a:pPr>
                <a:r>
                  <a:rPr lang="en-US" altLang="zh-CN" dirty="0"/>
                  <a:t>             a</a:t>
                </a:r>
                <a:r>
                  <a:rPr lang="en-US" altLang="zh-CN" baseline="-25000" dirty="0"/>
                  <a:t>1</a:t>
                </a:r>
                <a:r>
                  <a:rPr lang="en-US" altLang="zh-CN" dirty="0"/>
                  <a:t>≠a</a:t>
                </a:r>
                <a:r>
                  <a:rPr lang="en-US" altLang="zh-CN" baseline="-25000" dirty="0"/>
                  <a:t>2</a:t>
                </a:r>
                <a:r>
                  <a:rPr lang="en-US" altLang="en-US" noProof="1">
                    <a:sym typeface="Symbol" panose="05050102010706020507" pitchFamily="18" charset="2"/>
                  </a:rPr>
                  <a:t></a:t>
                </a:r>
                <a:r>
                  <a:rPr lang="en-US" altLang="zh-CN" dirty="0"/>
                  <a:t> f(a</a:t>
                </a:r>
                <a:r>
                  <a:rPr lang="en-US" altLang="zh-CN" baseline="-25000" dirty="0"/>
                  <a:t>1</a:t>
                </a:r>
                <a:r>
                  <a:rPr lang="en-US" altLang="zh-CN" dirty="0"/>
                  <a:t>)≠f(a</a:t>
                </a:r>
                <a:r>
                  <a:rPr lang="en-US" altLang="zh-CN" b="0" baseline="-25000" dirty="0"/>
                  <a:t>2</a:t>
                </a:r>
                <a:r>
                  <a:rPr lang="en-US" altLang="zh-CN" dirty="0"/>
                  <a:t>)	   	  </a:t>
                </a:r>
                <a:r>
                  <a:rPr lang="zh-CN" altLang="en-US" dirty="0"/>
                  <a:t>（</a:t>
                </a:r>
                <a:r>
                  <a:rPr lang="en-US" altLang="zh-CN" dirty="0"/>
                  <a:t>f</a:t>
                </a:r>
                <a:r>
                  <a:rPr lang="zh-CN" altLang="en-US" dirty="0"/>
                  <a:t>是单射）</a:t>
                </a:r>
              </a:p>
              <a:p>
                <a:pPr marL="0" indent="0">
                  <a:buNone/>
                </a:pPr>
                <a:r>
                  <a:rPr lang="en-US" altLang="zh-CN" dirty="0"/>
                  <a:t>	        </a:t>
                </a:r>
                <a:r>
                  <a:rPr lang="zh-CN" altLang="en-US" dirty="0"/>
                  <a:t> </a:t>
                </a:r>
                <a:r>
                  <a:rPr lang="en-US" altLang="en-US" noProof="1">
                    <a:sym typeface="Symbol" panose="05050102010706020507" pitchFamily="18" charset="2"/>
                  </a:rPr>
                  <a:t> </a:t>
                </a:r>
                <a:r>
                  <a:rPr lang="en-US" altLang="zh-CN" dirty="0"/>
                  <a:t>g(f(a</a:t>
                </a:r>
                <a:r>
                  <a:rPr lang="en-US" altLang="zh-CN" baseline="-25000" dirty="0"/>
                  <a:t>1</a:t>
                </a:r>
                <a:r>
                  <a:rPr lang="en-US" altLang="zh-CN" dirty="0"/>
                  <a:t>))≠g(f(a</a:t>
                </a:r>
                <a:r>
                  <a:rPr lang="en-US" altLang="zh-CN" baseline="-25000" dirty="0"/>
                  <a:t>2</a:t>
                </a:r>
                <a:r>
                  <a:rPr lang="en-US" altLang="zh-CN" dirty="0"/>
                  <a:t>))	               </a:t>
                </a:r>
                <a:r>
                  <a:rPr lang="zh-CN" altLang="en-US" dirty="0"/>
                  <a:t>（</a:t>
                </a:r>
                <a:r>
                  <a:rPr lang="en-US" altLang="zh-CN" dirty="0"/>
                  <a:t>g</a:t>
                </a:r>
                <a:r>
                  <a:rPr lang="zh-CN" altLang="en-US" dirty="0"/>
                  <a:t>是单射）</a:t>
                </a:r>
              </a:p>
              <a:p>
                <a:pPr marL="0" indent="0">
                  <a:buNone/>
                </a:pPr>
                <a:r>
                  <a:rPr lang="en-US" altLang="en-US" noProof="1">
                    <a:sym typeface="Symbol" panose="05050102010706020507" pitchFamily="18" charset="2"/>
                  </a:rPr>
                  <a:t>	         </a:t>
                </a:r>
                <a:r>
                  <a:rPr lang="zh-CN" altLang="en-US" dirty="0"/>
                  <a:t> </a:t>
                </a:r>
                <a:r>
                  <a:rPr lang="en-US" altLang="zh-CN" dirty="0"/>
                  <a:t>fog(a</a:t>
                </a:r>
                <a:r>
                  <a:rPr lang="en-US" altLang="zh-CN" baseline="-25000" dirty="0"/>
                  <a:t>1</a:t>
                </a:r>
                <a:r>
                  <a:rPr lang="en-US" altLang="zh-CN" dirty="0"/>
                  <a:t>)≠fog(a</a:t>
                </a:r>
                <a:r>
                  <a:rPr lang="en-US" altLang="zh-CN" baseline="-25000" dirty="0"/>
                  <a:t>2</a:t>
                </a:r>
                <a:r>
                  <a:rPr lang="en-US" altLang="zh-CN" dirty="0"/>
                  <a:t>)</a:t>
                </a:r>
              </a:p>
              <a:p>
                <a:pPr marL="0" indent="0">
                  <a:buNone/>
                </a:pPr>
                <a:r>
                  <a:rPr lang="zh-CN" altLang="en-US" dirty="0">
                    <a:solidFill>
                      <a:srgbClr val="0000CC"/>
                    </a:solidFill>
                  </a:rPr>
                  <a:t>         即</a:t>
                </a:r>
                <a:r>
                  <a:rPr lang="en-US" altLang="zh-CN" dirty="0">
                    <a:solidFill>
                      <a:srgbClr val="0000CC"/>
                    </a:solidFill>
                  </a:rPr>
                  <a:t>fog</a:t>
                </a:r>
                <a:r>
                  <a:rPr lang="zh-CN" altLang="en-US" dirty="0">
                    <a:solidFill>
                      <a:srgbClr val="0000CC"/>
                    </a:solidFill>
                  </a:rPr>
                  <a:t>是单射。</a:t>
                </a:r>
              </a:p>
              <a:p>
                <a:pPr marL="0" indent="0">
                  <a:buNone/>
                </a:pPr>
                <a:r>
                  <a:rPr lang="zh-CN" altLang="en-US" dirty="0"/>
                  <a:t>（</a:t>
                </a:r>
                <a:r>
                  <a:rPr lang="en-US" altLang="zh-CN" dirty="0"/>
                  <a:t>3</a:t>
                </a:r>
                <a:r>
                  <a:rPr lang="zh-CN" altLang="en-US" dirty="0"/>
                  <a:t>）由（</a:t>
                </a:r>
                <a:r>
                  <a:rPr lang="en-US" altLang="zh-CN" dirty="0"/>
                  <a:t>1</a:t>
                </a:r>
                <a:r>
                  <a:rPr lang="zh-CN" altLang="en-US" dirty="0"/>
                  <a:t>）和（</a:t>
                </a:r>
                <a:r>
                  <a:rPr lang="en-US" altLang="zh-CN" dirty="0"/>
                  <a:t>2</a:t>
                </a:r>
                <a:r>
                  <a:rPr lang="zh-CN" altLang="en-US" dirty="0"/>
                  <a:t>）直接得到。</a:t>
                </a:r>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A29727AB-F147-44A8-8853-AC14E22C0285}"/>
                  </a:ext>
                </a:extLst>
              </p:cNvPr>
              <p:cNvSpPr>
                <a:spLocks noGrp="1" noRot="1" noChangeAspect="1" noMove="1" noResize="1" noEditPoints="1" noAdjustHandles="1" noChangeArrowheads="1" noChangeShapeType="1" noTextEdit="1"/>
              </p:cNvSpPr>
              <p:nvPr>
                <p:ph idx="1"/>
              </p:nvPr>
            </p:nvSpPr>
            <p:spPr>
              <a:xfrm>
                <a:off x="609917" y="1067594"/>
                <a:ext cx="10978515" cy="5029200"/>
              </a:xfrm>
              <a:blipFill>
                <a:blip r:embed="rId2"/>
                <a:stretch>
                  <a:fillRect l="-555" b="-2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1921675"/>
      </p:ext>
    </p:extLst>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barn(inVertical)">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barn(inVertical)">
                                      <p:cBhvr>
                                        <p:cTn id="45" dur="500"/>
                                        <p:tgtEl>
                                          <p:spTgt spid="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barn(inVertical)">
                                      <p:cBhvr>
                                        <p:cTn id="50" dur="500"/>
                                        <p:tgtEl>
                                          <p:spTgt spid="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barn(inVertical)">
                                      <p:cBhvr>
                                        <p:cTn id="55" dur="5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3">
                                            <p:txEl>
                                              <p:pRg st="9" end="9"/>
                                            </p:txEl>
                                          </p:spTgt>
                                        </p:tgtEl>
                                        <p:attrNameLst>
                                          <p:attrName>style.visibility</p:attrName>
                                        </p:attrNameLst>
                                      </p:cBhvr>
                                      <p:to>
                                        <p:strVal val="visible"/>
                                      </p:to>
                                    </p:set>
                                    <p:animEffect transition="in" filter="barn(inVertical)">
                                      <p:cBhvr>
                                        <p:cTn id="60" dur="500"/>
                                        <p:tgtEl>
                                          <p:spTgt spid="3">
                                            <p:txEl>
                                              <p:pRg st="9" end="9"/>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nodeType="click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6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a:extLst>
              <a:ext uri="{FF2B5EF4-FFF2-40B4-BE49-F238E27FC236}">
                <a16:creationId xmlns:a16="http://schemas.microsoft.com/office/drawing/2014/main" id="{CD5A0030-FA31-4FB2-8E6D-5134E2D1B01B}"/>
              </a:ext>
            </a:extLst>
          </p:cNvPr>
          <p:cNvSpPr>
            <a:spLocks noGrp="1" noChangeArrowheads="1"/>
          </p:cNvSpPr>
          <p:nvPr>
            <p:ph type="title"/>
          </p:nvPr>
        </p:nvSpPr>
        <p:spPr/>
        <p:txBody>
          <a:bodyPr/>
          <a:lstStyle/>
          <a:p>
            <a:pPr eaLnBrk="1" hangingPunct="1"/>
            <a:r>
              <a:rPr lang="zh-CN" altLang="en-US" dirty="0"/>
              <a:t>定理</a:t>
            </a:r>
            <a:r>
              <a:rPr lang="en-US" altLang="zh-CN" dirty="0"/>
              <a:t>5.9</a:t>
            </a:r>
            <a:endParaRPr lang="zh-CN" altLang="en-US" dirty="0"/>
          </a:p>
        </p:txBody>
      </p:sp>
      <p:sp>
        <p:nvSpPr>
          <p:cNvPr id="1812483" name="Rectangle 3">
            <a:extLst>
              <a:ext uri="{FF2B5EF4-FFF2-40B4-BE49-F238E27FC236}">
                <a16:creationId xmlns:a16="http://schemas.microsoft.com/office/drawing/2014/main" id="{42CFC5F2-328D-4EB6-AB4E-C4AFC6E274F2}"/>
              </a:ext>
            </a:extLst>
          </p:cNvPr>
          <p:cNvSpPr>
            <a:spLocks noGrp="1" noChangeArrowheads="1"/>
          </p:cNvSpPr>
          <p:nvPr>
            <p:ph type="body" idx="1"/>
          </p:nvPr>
        </p:nvSpPr>
        <p:spPr>
          <a:xfrm>
            <a:off x="536575" y="1143795"/>
            <a:ext cx="11277600" cy="2590800"/>
          </a:xfrm>
        </p:spPr>
        <p:txBody>
          <a:bodyPr/>
          <a:lstStyle/>
          <a:p>
            <a:pPr marL="0" indent="0">
              <a:lnSpc>
                <a:spcPct val="150000"/>
              </a:lnSpc>
              <a:buNone/>
            </a:pPr>
            <a:r>
              <a:rPr lang="zh-CN" altLang="en-US" dirty="0">
                <a:solidFill>
                  <a:srgbClr val="C00000"/>
                </a:solidFill>
              </a:rPr>
              <a:t>定理</a:t>
            </a:r>
            <a:r>
              <a:rPr lang="en-US" altLang="zh-CN" dirty="0">
                <a:solidFill>
                  <a:srgbClr val="C00000"/>
                </a:solidFill>
              </a:rPr>
              <a:t>5.9  </a:t>
            </a:r>
            <a:r>
              <a:rPr lang="zh-CN" altLang="en-US" dirty="0"/>
              <a:t>设</a:t>
            </a:r>
            <a:r>
              <a:rPr lang="en-US" altLang="zh-CN" dirty="0"/>
              <a:t>f</a:t>
            </a:r>
            <a:r>
              <a:rPr lang="zh-CN" altLang="en-US" dirty="0"/>
              <a:t>和</a:t>
            </a:r>
            <a:r>
              <a:rPr lang="en-US" altLang="zh-CN" dirty="0"/>
              <a:t>g</a:t>
            </a:r>
            <a:r>
              <a:rPr lang="zh-CN" altLang="en-US" dirty="0"/>
              <a:t>分别是</a:t>
            </a:r>
            <a:r>
              <a:rPr lang="en-US" altLang="zh-CN" dirty="0"/>
              <a:t>A</a:t>
            </a:r>
            <a:r>
              <a:rPr lang="zh-CN" altLang="en-US" dirty="0"/>
              <a:t>到</a:t>
            </a:r>
            <a:r>
              <a:rPr lang="en-US" altLang="zh-CN" dirty="0"/>
              <a:t>B</a:t>
            </a:r>
            <a:r>
              <a:rPr lang="zh-CN" altLang="en-US" dirty="0"/>
              <a:t>和</a:t>
            </a:r>
            <a:r>
              <a:rPr lang="en-US" altLang="zh-CN" dirty="0"/>
              <a:t>B</a:t>
            </a:r>
            <a:r>
              <a:rPr lang="zh-CN" altLang="en-US" dirty="0"/>
              <a:t>到</a:t>
            </a:r>
            <a:r>
              <a:rPr lang="en-US" altLang="zh-CN" dirty="0"/>
              <a:t>C</a:t>
            </a:r>
            <a:r>
              <a:rPr lang="zh-CN" altLang="en-US" dirty="0"/>
              <a:t>的函数，则</a:t>
            </a:r>
          </a:p>
          <a:p>
            <a:pPr marL="0" indent="0">
              <a:lnSpc>
                <a:spcPct val="150000"/>
              </a:lnSpc>
              <a:buClr>
                <a:srgbClr val="800080"/>
              </a:buClr>
              <a:buNone/>
            </a:pPr>
            <a:r>
              <a:rPr lang="zh-CN" altLang="en-US" dirty="0"/>
              <a:t>（</a:t>
            </a:r>
            <a:r>
              <a:rPr lang="en-US" altLang="zh-CN" dirty="0"/>
              <a:t>1</a:t>
            </a:r>
            <a:r>
              <a:rPr lang="zh-CN" altLang="en-US" dirty="0"/>
              <a:t>）如</a:t>
            </a:r>
            <a:r>
              <a:rPr lang="en-US" altLang="zh-CN" dirty="0"/>
              <a:t>fog</a:t>
            </a:r>
            <a:r>
              <a:rPr lang="zh-CN" altLang="en-US" dirty="0"/>
              <a:t>是</a:t>
            </a:r>
            <a:r>
              <a:rPr lang="en-US" altLang="zh-CN" dirty="0"/>
              <a:t>A</a:t>
            </a:r>
            <a:r>
              <a:rPr lang="zh-CN" altLang="en-US" dirty="0"/>
              <a:t>到</a:t>
            </a:r>
            <a:r>
              <a:rPr lang="en-US" altLang="zh-CN" dirty="0"/>
              <a:t>C</a:t>
            </a:r>
            <a:r>
              <a:rPr lang="zh-CN" altLang="en-US" dirty="0"/>
              <a:t>的</a:t>
            </a:r>
            <a:r>
              <a:rPr lang="zh-CN" altLang="en-US" dirty="0">
                <a:solidFill>
                  <a:srgbClr val="FF0000"/>
                </a:solidFill>
              </a:rPr>
              <a:t>满射</a:t>
            </a:r>
            <a:r>
              <a:rPr lang="zh-CN" altLang="en-US" dirty="0"/>
              <a:t>，则</a:t>
            </a:r>
            <a:r>
              <a:rPr lang="en-US" altLang="zh-CN" dirty="0"/>
              <a:t>g</a:t>
            </a:r>
            <a:r>
              <a:rPr lang="zh-CN" altLang="en-US" dirty="0"/>
              <a:t>是</a:t>
            </a:r>
            <a:r>
              <a:rPr lang="en-US" altLang="zh-CN" dirty="0"/>
              <a:t>B</a:t>
            </a:r>
            <a:r>
              <a:rPr lang="zh-CN" altLang="en-US" dirty="0"/>
              <a:t>到</a:t>
            </a:r>
            <a:r>
              <a:rPr lang="en-US" altLang="zh-CN" dirty="0"/>
              <a:t>C</a:t>
            </a:r>
            <a:r>
              <a:rPr lang="zh-CN" altLang="en-US" dirty="0"/>
              <a:t> 的</a:t>
            </a:r>
            <a:r>
              <a:rPr lang="zh-CN" altLang="en-US" dirty="0">
                <a:solidFill>
                  <a:srgbClr val="FF0000"/>
                </a:solidFill>
              </a:rPr>
              <a:t>满射；</a:t>
            </a:r>
          </a:p>
          <a:p>
            <a:pPr marL="0" indent="0">
              <a:lnSpc>
                <a:spcPct val="150000"/>
              </a:lnSpc>
              <a:buClr>
                <a:srgbClr val="800080"/>
              </a:buClr>
              <a:buNone/>
            </a:pPr>
            <a:r>
              <a:rPr lang="zh-CN" altLang="en-US" dirty="0"/>
              <a:t>（</a:t>
            </a:r>
            <a:r>
              <a:rPr lang="en-US" altLang="zh-CN" dirty="0"/>
              <a:t>2</a:t>
            </a:r>
            <a:r>
              <a:rPr lang="zh-CN" altLang="en-US" dirty="0"/>
              <a:t>）如</a:t>
            </a:r>
            <a:r>
              <a:rPr lang="en-US" altLang="zh-CN" dirty="0"/>
              <a:t>fog</a:t>
            </a:r>
            <a:r>
              <a:rPr lang="zh-CN" altLang="en-US" dirty="0"/>
              <a:t>是</a:t>
            </a:r>
            <a:r>
              <a:rPr lang="en-US" altLang="zh-CN" dirty="0"/>
              <a:t>A</a:t>
            </a:r>
            <a:r>
              <a:rPr lang="zh-CN" altLang="en-US" dirty="0"/>
              <a:t>到</a:t>
            </a:r>
            <a:r>
              <a:rPr lang="en-US" altLang="zh-CN" dirty="0"/>
              <a:t>C</a:t>
            </a:r>
            <a:r>
              <a:rPr lang="zh-CN" altLang="en-US" dirty="0"/>
              <a:t>的</a:t>
            </a:r>
            <a:r>
              <a:rPr lang="zh-CN" altLang="en-US" dirty="0">
                <a:solidFill>
                  <a:srgbClr val="0000CC"/>
                </a:solidFill>
              </a:rPr>
              <a:t>单射</a:t>
            </a:r>
            <a:r>
              <a:rPr lang="zh-CN" altLang="en-US" dirty="0"/>
              <a:t>，则</a:t>
            </a:r>
            <a:r>
              <a:rPr lang="en-US" altLang="zh-CN" dirty="0"/>
              <a:t>f</a:t>
            </a:r>
            <a:r>
              <a:rPr lang="zh-CN" altLang="en-US" dirty="0"/>
              <a:t>是</a:t>
            </a:r>
            <a:r>
              <a:rPr lang="en-US" altLang="zh-CN" dirty="0"/>
              <a:t>A</a:t>
            </a:r>
            <a:r>
              <a:rPr lang="zh-CN" altLang="en-US" dirty="0"/>
              <a:t>到</a:t>
            </a:r>
            <a:r>
              <a:rPr lang="en-US" altLang="zh-CN" dirty="0"/>
              <a:t>B</a:t>
            </a:r>
            <a:r>
              <a:rPr lang="zh-CN" altLang="en-US" dirty="0"/>
              <a:t>的</a:t>
            </a:r>
            <a:r>
              <a:rPr lang="zh-CN" altLang="en-US" dirty="0">
                <a:solidFill>
                  <a:srgbClr val="0000CC"/>
                </a:solidFill>
              </a:rPr>
              <a:t>单射</a:t>
            </a:r>
            <a:r>
              <a:rPr lang="zh-CN" altLang="en-US" dirty="0"/>
              <a:t>；</a:t>
            </a:r>
          </a:p>
          <a:p>
            <a:pPr marL="0" indent="0">
              <a:lnSpc>
                <a:spcPct val="150000"/>
              </a:lnSpc>
              <a:buClr>
                <a:srgbClr val="800080"/>
              </a:buClr>
              <a:buNone/>
            </a:pPr>
            <a:r>
              <a:rPr lang="zh-CN" altLang="en-US" dirty="0"/>
              <a:t>（</a:t>
            </a:r>
            <a:r>
              <a:rPr lang="en-US" altLang="zh-CN" dirty="0"/>
              <a:t>3</a:t>
            </a:r>
            <a:r>
              <a:rPr lang="zh-CN" altLang="en-US" dirty="0"/>
              <a:t>）</a:t>
            </a:r>
            <a:r>
              <a:rPr lang="zh-CN" altLang="en-US" dirty="0">
                <a:solidFill>
                  <a:srgbClr val="0000CC"/>
                </a:solidFill>
              </a:rPr>
              <a:t>如</a:t>
            </a:r>
            <a:r>
              <a:rPr lang="en-US" altLang="zh-CN" dirty="0">
                <a:solidFill>
                  <a:srgbClr val="0000CC"/>
                </a:solidFill>
              </a:rPr>
              <a:t>fog</a:t>
            </a:r>
            <a:r>
              <a:rPr lang="zh-CN" altLang="en-US" dirty="0">
                <a:solidFill>
                  <a:srgbClr val="0000CC"/>
                </a:solidFill>
              </a:rPr>
              <a:t>是</a:t>
            </a:r>
            <a:r>
              <a:rPr lang="en-US" altLang="zh-CN" dirty="0">
                <a:solidFill>
                  <a:srgbClr val="0000CC"/>
                </a:solidFill>
              </a:rPr>
              <a:t>A</a:t>
            </a:r>
            <a:r>
              <a:rPr lang="zh-CN" altLang="en-US" dirty="0">
                <a:solidFill>
                  <a:srgbClr val="0000CC"/>
                </a:solidFill>
              </a:rPr>
              <a:t>到</a:t>
            </a:r>
            <a:r>
              <a:rPr lang="en-US" altLang="zh-CN" dirty="0">
                <a:solidFill>
                  <a:srgbClr val="0000CC"/>
                </a:solidFill>
              </a:rPr>
              <a:t>C</a:t>
            </a:r>
            <a:r>
              <a:rPr lang="zh-CN" altLang="en-US" dirty="0">
                <a:solidFill>
                  <a:srgbClr val="0000CC"/>
                </a:solidFill>
              </a:rPr>
              <a:t>的双射，则</a:t>
            </a:r>
            <a:r>
              <a:rPr lang="en-US" altLang="zh-CN" dirty="0">
                <a:solidFill>
                  <a:srgbClr val="0000CC"/>
                </a:solidFill>
              </a:rPr>
              <a:t>f</a:t>
            </a:r>
            <a:r>
              <a:rPr lang="zh-CN" altLang="en-US" dirty="0">
                <a:solidFill>
                  <a:srgbClr val="0000CC"/>
                </a:solidFill>
              </a:rPr>
              <a:t>是</a:t>
            </a:r>
            <a:r>
              <a:rPr lang="en-US" altLang="zh-CN" dirty="0">
                <a:solidFill>
                  <a:srgbClr val="0000CC"/>
                </a:solidFill>
              </a:rPr>
              <a:t>A</a:t>
            </a:r>
            <a:r>
              <a:rPr lang="zh-CN" altLang="en-US" dirty="0">
                <a:solidFill>
                  <a:srgbClr val="0000CC"/>
                </a:solidFill>
              </a:rPr>
              <a:t>到</a:t>
            </a:r>
            <a:r>
              <a:rPr lang="en-US" altLang="zh-CN" dirty="0">
                <a:solidFill>
                  <a:srgbClr val="0000CC"/>
                </a:solidFill>
              </a:rPr>
              <a:t>B</a:t>
            </a:r>
            <a:r>
              <a:rPr lang="zh-CN" altLang="en-US" dirty="0">
                <a:solidFill>
                  <a:srgbClr val="0000CC"/>
                </a:solidFill>
              </a:rPr>
              <a:t>的单射，</a:t>
            </a:r>
            <a:r>
              <a:rPr lang="en-US" altLang="zh-CN" dirty="0">
                <a:solidFill>
                  <a:srgbClr val="0000CC"/>
                </a:solidFill>
              </a:rPr>
              <a:t>g</a:t>
            </a:r>
            <a:r>
              <a:rPr lang="zh-CN" altLang="en-US" dirty="0">
                <a:solidFill>
                  <a:srgbClr val="0000CC"/>
                </a:solidFill>
              </a:rPr>
              <a:t>是</a:t>
            </a:r>
            <a:r>
              <a:rPr lang="en-US" altLang="zh-CN" dirty="0">
                <a:solidFill>
                  <a:srgbClr val="0000CC"/>
                </a:solidFill>
              </a:rPr>
              <a:t>B</a:t>
            </a:r>
            <a:r>
              <a:rPr lang="zh-CN" altLang="en-US" dirty="0">
                <a:solidFill>
                  <a:srgbClr val="0000CC"/>
                </a:solidFill>
              </a:rPr>
              <a:t>到</a:t>
            </a:r>
            <a:r>
              <a:rPr lang="en-US" altLang="zh-CN" dirty="0">
                <a:solidFill>
                  <a:srgbClr val="0000CC"/>
                </a:solidFill>
              </a:rPr>
              <a:t>C</a:t>
            </a:r>
            <a:r>
              <a:rPr lang="zh-CN" altLang="en-US" dirty="0">
                <a:solidFill>
                  <a:srgbClr val="0000CC"/>
                </a:solidFill>
              </a:rPr>
              <a:t>的满射。</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80" name="Rectangle 3">
            <a:extLst>
              <a:ext uri="{FF2B5EF4-FFF2-40B4-BE49-F238E27FC236}">
                <a16:creationId xmlns:a16="http://schemas.microsoft.com/office/drawing/2014/main" id="{1D8E7013-E8D9-4CF2-9966-C0F9B2F3C2D5}"/>
              </a:ext>
            </a:extLst>
          </p:cNvPr>
          <p:cNvSpPr>
            <a:spLocks noGrp="1" noChangeArrowheads="1"/>
          </p:cNvSpPr>
          <p:nvPr>
            <p:ph type="title"/>
          </p:nvPr>
        </p:nvSpPr>
        <p:spPr/>
        <p:txBody>
          <a:bodyPr/>
          <a:lstStyle/>
          <a:p>
            <a:pPr eaLnBrk="1" hangingPunct="1"/>
            <a:r>
              <a:rPr lang="zh-CN" altLang="en-US" dirty="0"/>
              <a:t>定理</a:t>
            </a:r>
            <a:r>
              <a:rPr lang="en-US" altLang="zh-CN" dirty="0"/>
              <a:t>5.9  </a:t>
            </a:r>
            <a:r>
              <a:rPr lang="zh-CN" altLang="en-US" dirty="0"/>
              <a:t>证明</a:t>
            </a:r>
            <a:endParaRPr lang="en-US" altLang="zh-CN"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29727AB-F147-44A8-8853-AC14E22C0285}"/>
                  </a:ext>
                </a:extLst>
              </p:cNvPr>
              <p:cNvSpPr>
                <a:spLocks noGrp="1"/>
              </p:cNvSpPr>
              <p:nvPr>
                <p:ph idx="1"/>
              </p:nvPr>
            </p:nvSpPr>
            <p:spPr/>
            <p:txBody>
              <a:bodyPr>
                <a:normAutofit/>
              </a:bodyPr>
              <a:lstStyle/>
              <a:p>
                <a:pPr marL="0" indent="0">
                  <a:buNone/>
                </a:pPr>
                <a:r>
                  <a:rPr lang="zh-CN" altLang="en-US" dirty="0">
                    <a:solidFill>
                      <a:srgbClr val="C00000"/>
                    </a:solidFill>
                  </a:rPr>
                  <a:t>证明 </a:t>
                </a:r>
                <a:r>
                  <a:rPr lang="zh-CN" altLang="en-US" dirty="0"/>
                  <a:t> （</a:t>
                </a:r>
                <a:r>
                  <a:rPr lang="en-US" altLang="zh-CN" dirty="0"/>
                  <a:t>1</a:t>
                </a:r>
                <a:r>
                  <a:rPr lang="zh-CN" altLang="en-US" dirty="0"/>
                  <a:t>）对 </a:t>
                </a:r>
                <a14:m>
                  <m:oMath xmlns:m="http://schemas.openxmlformats.org/officeDocument/2006/math">
                    <m:r>
                      <a:rPr lang="es-ES" altLang="zh-CN" i="1">
                        <a:latin typeface="Cambria Math" panose="02040503050406030204" pitchFamily="18" charset="0"/>
                        <a:ea typeface="Cambria Math" panose="02040503050406030204" pitchFamily="18" charset="0"/>
                      </a:rPr>
                      <m:t>∀ </m:t>
                    </m:r>
                  </m:oMath>
                </a14:m>
                <a:r>
                  <a:rPr lang="en-US" altLang="zh-CN" dirty="0"/>
                  <a:t>c,</a:t>
                </a:r>
              </a:p>
              <a:p>
                <a:pPr marL="0" indent="0">
                  <a:buNone/>
                </a:pPr>
                <a:r>
                  <a:rPr lang="en-US" altLang="zh-CN" dirty="0"/>
                  <a:t>	</a:t>
                </a:r>
                <a:r>
                  <a:rPr lang="en-US" altLang="zh-CN" dirty="0" err="1"/>
                  <a:t>c∈C</a:t>
                </a:r>
                <a:r>
                  <a:rPr lang="en-US" altLang="en-US" noProof="1">
                    <a:sym typeface="Symbol" panose="05050102010706020507" pitchFamily="18" charset="2"/>
                  </a:rPr>
                  <a:t> </a:t>
                </a:r>
                <a:r>
                  <a:rPr lang="en-US" altLang="zh-CN" dirty="0"/>
                  <a:t> </a:t>
                </a:r>
                <a:r>
                  <a:rPr lang="en-US" altLang="zh-CN" dirty="0">
                    <a:latin typeface="微软雅黑" panose="020B0503020204020204" pitchFamily="34" charset="-122"/>
                    <a:ea typeface="微软雅黑" panose="020B0503020204020204" pitchFamily="34" charset="-122"/>
                    <a:sym typeface="Symbol" panose="05050102010706020507" pitchFamily="18" charset="2"/>
                  </a:rPr>
                  <a:t></a:t>
                </a:r>
                <a:r>
                  <a:rPr lang="en-US" altLang="zh-CN" dirty="0"/>
                  <a:t>a(</a:t>
                </a:r>
                <a:r>
                  <a:rPr lang="en-US" altLang="zh-CN" dirty="0" err="1"/>
                  <a:t>a∈A∧fog</a:t>
                </a:r>
                <a:r>
                  <a:rPr lang="en-US" altLang="zh-CN" dirty="0"/>
                  <a:t>(a)</a:t>
                </a:r>
                <a:r>
                  <a:rPr lang="zh-CN" altLang="en-US" dirty="0"/>
                  <a:t>＝</a:t>
                </a:r>
                <a:r>
                  <a:rPr lang="en-US" altLang="zh-CN" dirty="0"/>
                  <a:t>c) </a:t>
                </a:r>
                <a:r>
                  <a:rPr lang="en-US" altLang="en-US" noProof="1">
                    <a:sym typeface="Symbol" panose="05050102010706020507" pitchFamily="18" charset="2"/>
                  </a:rPr>
                  <a:t> </a:t>
                </a:r>
                <a:r>
                  <a:rPr lang="en-US" altLang="zh-CN" dirty="0"/>
                  <a:t>g(f(a))</a:t>
                </a:r>
                <a:r>
                  <a:rPr lang="zh-CN" altLang="en-US" dirty="0"/>
                  <a:t>＝</a:t>
                </a:r>
                <a:r>
                  <a:rPr lang="en-US" altLang="zh-CN" dirty="0"/>
                  <a:t>c 	</a:t>
                </a:r>
                <a:r>
                  <a:rPr lang="zh-CN" altLang="en-US" dirty="0"/>
                  <a:t>（</a:t>
                </a:r>
                <a:r>
                  <a:rPr lang="en-US" altLang="zh-CN" dirty="0"/>
                  <a:t>fog</a:t>
                </a:r>
                <a:r>
                  <a:rPr lang="zh-CN" altLang="en-US" dirty="0"/>
                  <a:t>是从</a:t>
                </a:r>
                <a:r>
                  <a:rPr lang="en-US" altLang="zh-CN" dirty="0"/>
                  <a:t>A</a:t>
                </a:r>
                <a:r>
                  <a:rPr lang="zh-CN" altLang="en-US" dirty="0"/>
                  <a:t>到</a:t>
                </a:r>
                <a:r>
                  <a:rPr lang="en-US" altLang="zh-CN" dirty="0"/>
                  <a:t>C</a:t>
                </a:r>
                <a:r>
                  <a:rPr lang="zh-CN" altLang="en-US" dirty="0"/>
                  <a:t>的满射）</a:t>
                </a:r>
                <a:endParaRPr lang="en-US" altLang="zh-CN" dirty="0"/>
              </a:p>
              <a:p>
                <a:pPr marL="0" indent="0">
                  <a:buNone/>
                </a:pPr>
                <a:r>
                  <a:rPr lang="en-US" altLang="en-US" noProof="1">
                    <a:sym typeface="Symbol" panose="05050102010706020507" pitchFamily="18" charset="2"/>
                  </a:rPr>
                  <a:t>	         </a:t>
                </a:r>
                <a:r>
                  <a:rPr lang="en-US" altLang="zh-CN" dirty="0">
                    <a:latin typeface="微软雅黑" panose="020B0503020204020204" pitchFamily="34" charset="-122"/>
                    <a:ea typeface="微软雅黑" panose="020B0503020204020204" pitchFamily="34" charset="-122"/>
                    <a:sym typeface="Symbol" panose="05050102010706020507" pitchFamily="18" charset="2"/>
                  </a:rPr>
                  <a:t></a:t>
                </a:r>
                <a:r>
                  <a:rPr lang="zh-CN" altLang="zh-CN" dirty="0"/>
                  <a:t>b(</a:t>
                </a:r>
                <a:r>
                  <a:rPr lang="en-US" altLang="zh-CN" dirty="0"/>
                  <a:t>b</a:t>
                </a:r>
                <a:r>
                  <a:rPr lang="zh-CN" altLang="zh-CN" dirty="0"/>
                  <a:t>∈</a:t>
                </a:r>
                <a:r>
                  <a:rPr lang="en-US" altLang="zh-CN" dirty="0"/>
                  <a:t>B</a:t>
                </a:r>
                <a:r>
                  <a:rPr lang="zh-CN" altLang="zh-CN" dirty="0"/>
                  <a:t>∧</a:t>
                </a:r>
                <a:r>
                  <a:rPr lang="en-US" altLang="zh-CN" dirty="0"/>
                  <a:t>f(a)</a:t>
                </a:r>
                <a:r>
                  <a:rPr lang="zh-CN" altLang="zh-CN" dirty="0"/>
                  <a:t>＝</a:t>
                </a:r>
                <a:r>
                  <a:rPr lang="en-US" altLang="zh-CN" dirty="0"/>
                  <a:t>b</a:t>
                </a:r>
                <a:r>
                  <a:rPr lang="zh-CN" altLang="zh-CN" dirty="0"/>
                  <a:t>)		 （</a:t>
                </a:r>
                <a:r>
                  <a:rPr lang="en-US" altLang="zh-CN" dirty="0"/>
                  <a:t>f</a:t>
                </a:r>
                <a:r>
                  <a:rPr lang="zh-CN" altLang="zh-CN" dirty="0"/>
                  <a:t>是从</a:t>
                </a:r>
                <a:r>
                  <a:rPr lang="en-US" altLang="zh-CN" dirty="0"/>
                  <a:t>A</a:t>
                </a:r>
                <a:r>
                  <a:rPr lang="zh-CN" altLang="zh-CN" dirty="0"/>
                  <a:t>到</a:t>
                </a:r>
                <a:r>
                  <a:rPr lang="en-US" altLang="zh-CN" dirty="0"/>
                  <a:t>B</a:t>
                </a:r>
                <a:r>
                  <a:rPr lang="zh-CN" altLang="zh-CN" dirty="0"/>
                  <a:t>的函数）</a:t>
                </a:r>
                <a:endParaRPr lang="en-US" altLang="zh-CN" dirty="0"/>
              </a:p>
              <a:p>
                <a:pPr marL="0" indent="0">
                  <a:buNone/>
                </a:pPr>
                <a:r>
                  <a:rPr lang="en-US" altLang="zh-CN" dirty="0"/>
                  <a:t>    	        </a:t>
                </a:r>
                <a:r>
                  <a:rPr lang="en-US" altLang="en-US" noProof="1">
                    <a:sym typeface="Symbol" panose="05050102010706020507" pitchFamily="18" charset="2"/>
                  </a:rPr>
                  <a:t></a:t>
                </a:r>
                <a:r>
                  <a:rPr lang="zh-CN" altLang="en-US" dirty="0"/>
                  <a:t> </a:t>
                </a:r>
                <a:r>
                  <a:rPr lang="en-US" altLang="zh-CN" dirty="0">
                    <a:latin typeface="微软雅黑" panose="020B0503020204020204" pitchFamily="34" charset="-122"/>
                    <a:ea typeface="微软雅黑" panose="020B0503020204020204" pitchFamily="34" charset="-122"/>
                    <a:sym typeface="Symbol" panose="05050102010706020507" pitchFamily="18" charset="2"/>
                  </a:rPr>
                  <a:t>b</a:t>
                </a:r>
                <a:r>
                  <a:rPr lang="zh-CN" altLang="zh-CN" dirty="0"/>
                  <a:t> (</a:t>
                </a:r>
                <a:r>
                  <a:rPr lang="en-US" altLang="zh-CN" dirty="0"/>
                  <a:t>b</a:t>
                </a:r>
                <a:r>
                  <a:rPr lang="zh-CN" altLang="zh-CN" dirty="0"/>
                  <a:t>∈</a:t>
                </a:r>
                <a:r>
                  <a:rPr lang="en-US" altLang="zh-CN" dirty="0"/>
                  <a:t>B</a:t>
                </a:r>
                <a:r>
                  <a:rPr lang="zh-CN" altLang="zh-CN" dirty="0"/>
                  <a:t>∧</a:t>
                </a:r>
                <a:r>
                  <a:rPr lang="en-US" altLang="zh-CN" dirty="0"/>
                  <a:t>g(b)</a:t>
                </a:r>
                <a:r>
                  <a:rPr lang="zh-CN" altLang="zh-CN" dirty="0"/>
                  <a:t>＝</a:t>
                </a:r>
                <a:r>
                  <a:rPr lang="en-US" altLang="zh-CN" dirty="0"/>
                  <a:t>c</a:t>
                </a:r>
                <a:r>
                  <a:rPr lang="zh-CN" altLang="zh-CN" dirty="0"/>
                  <a:t>)</a:t>
                </a:r>
                <a:endParaRPr lang="en-US" altLang="zh-CN" dirty="0"/>
              </a:p>
              <a:p>
                <a:pPr marL="0" indent="0">
                  <a:buNone/>
                </a:pPr>
                <a:r>
                  <a:rPr lang="en-US" altLang="zh-CN" dirty="0"/>
                  <a:t>            </a:t>
                </a:r>
                <a:r>
                  <a:rPr lang="zh-CN" altLang="zh-CN" dirty="0">
                    <a:solidFill>
                      <a:srgbClr val="0000CC"/>
                    </a:solidFill>
                  </a:rPr>
                  <a:t>根据满射的定义，</a:t>
                </a:r>
                <a:r>
                  <a:rPr lang="en-US" altLang="zh-CN" dirty="0">
                    <a:solidFill>
                      <a:srgbClr val="0000CC"/>
                    </a:solidFill>
                  </a:rPr>
                  <a:t>g</a:t>
                </a:r>
                <a:r>
                  <a:rPr lang="zh-CN" altLang="zh-CN" dirty="0">
                    <a:solidFill>
                      <a:srgbClr val="0000CC"/>
                    </a:solidFill>
                  </a:rPr>
                  <a:t>是从</a:t>
                </a:r>
                <a:r>
                  <a:rPr lang="en-US" altLang="zh-CN" dirty="0">
                    <a:solidFill>
                      <a:srgbClr val="0000CC"/>
                    </a:solidFill>
                  </a:rPr>
                  <a:t>B</a:t>
                </a:r>
                <a:r>
                  <a:rPr lang="zh-CN" altLang="zh-CN" dirty="0">
                    <a:solidFill>
                      <a:srgbClr val="0000CC"/>
                    </a:solidFill>
                  </a:rPr>
                  <a:t>到</a:t>
                </a:r>
                <a:r>
                  <a:rPr lang="en-US" altLang="zh-CN" dirty="0">
                    <a:solidFill>
                      <a:srgbClr val="0000CC"/>
                    </a:solidFill>
                  </a:rPr>
                  <a:t>C</a:t>
                </a:r>
                <a:r>
                  <a:rPr lang="zh-CN" altLang="zh-CN" dirty="0">
                    <a:solidFill>
                      <a:srgbClr val="0000CC"/>
                    </a:solidFill>
                  </a:rPr>
                  <a:t>的满射。</a:t>
                </a:r>
              </a:p>
              <a:p>
                <a:pPr marL="0" indent="0">
                  <a:buNone/>
                </a:pPr>
                <a:r>
                  <a:rPr lang="zh-CN" altLang="en-US" dirty="0"/>
                  <a:t>（</a:t>
                </a:r>
                <a:r>
                  <a:rPr lang="en-US" altLang="zh-CN" dirty="0"/>
                  <a:t>2</a:t>
                </a:r>
                <a:r>
                  <a:rPr lang="zh-CN" altLang="en-US" dirty="0"/>
                  <a:t>）对 </a:t>
                </a:r>
                <a14:m>
                  <m:oMath xmlns:m="http://schemas.openxmlformats.org/officeDocument/2006/math">
                    <m:r>
                      <a:rPr lang="es-ES" altLang="zh-CN" i="1">
                        <a:latin typeface="Cambria Math" panose="02040503050406030204" pitchFamily="18" charset="0"/>
                        <a:ea typeface="Cambria Math" panose="02040503050406030204" pitchFamily="18" charset="0"/>
                      </a:rPr>
                      <m:t>∀ </m:t>
                    </m:r>
                  </m:oMath>
                </a14:m>
                <a:r>
                  <a:rPr lang="en-US" altLang="zh-CN" dirty="0"/>
                  <a:t>a</a:t>
                </a:r>
                <a:r>
                  <a:rPr lang="en-US" altLang="zh-CN" baseline="-25000" dirty="0"/>
                  <a:t>1</a:t>
                </a:r>
                <a:r>
                  <a:rPr lang="en-US" altLang="zh-CN" dirty="0"/>
                  <a:t>∈A </a:t>
                </a:r>
                <a:r>
                  <a:rPr lang="zh-CN" altLang="en-US" dirty="0"/>
                  <a:t>，</a:t>
                </a:r>
                <a:r>
                  <a:rPr lang="es-ES" altLang="zh-CN" dirty="0">
                    <a:ea typeface="Cambria Math" panose="02040503050406030204" pitchFamily="18" charset="0"/>
                  </a:rPr>
                  <a:t> </a:t>
                </a:r>
                <a14:m>
                  <m:oMath xmlns:m="http://schemas.openxmlformats.org/officeDocument/2006/math">
                    <m:r>
                      <a:rPr lang="es-ES" altLang="zh-CN" i="1">
                        <a:latin typeface="Cambria Math" panose="02040503050406030204" pitchFamily="18" charset="0"/>
                        <a:ea typeface="Cambria Math" panose="02040503050406030204" pitchFamily="18" charset="0"/>
                      </a:rPr>
                      <m:t>∀ </m:t>
                    </m:r>
                  </m:oMath>
                </a14:m>
                <a:r>
                  <a:rPr lang="en-US" altLang="zh-CN" dirty="0"/>
                  <a:t>a</a:t>
                </a:r>
                <a:r>
                  <a:rPr lang="en-US" altLang="zh-CN" baseline="-25000" dirty="0"/>
                  <a:t>2</a:t>
                </a:r>
                <a:r>
                  <a:rPr lang="en-US" altLang="zh-CN" dirty="0"/>
                  <a:t>∈A</a:t>
                </a:r>
                <a:r>
                  <a:rPr lang="zh-CN" altLang="en-US" dirty="0"/>
                  <a:t>，</a:t>
                </a:r>
                <a:endParaRPr lang="en-US" altLang="zh-CN" dirty="0"/>
              </a:p>
              <a:p>
                <a:pPr marL="0" indent="0">
                  <a:buNone/>
                </a:pPr>
                <a:r>
                  <a:rPr lang="en-US" altLang="zh-CN" dirty="0"/>
                  <a:t>             a</a:t>
                </a:r>
                <a:r>
                  <a:rPr lang="en-US" altLang="zh-CN" baseline="-25000" dirty="0"/>
                  <a:t>1</a:t>
                </a:r>
                <a:r>
                  <a:rPr lang="en-US" altLang="zh-CN" dirty="0"/>
                  <a:t>≠a</a:t>
                </a:r>
                <a:r>
                  <a:rPr lang="en-US" altLang="zh-CN" baseline="-25000" dirty="0"/>
                  <a:t>2</a:t>
                </a:r>
                <a:r>
                  <a:rPr lang="en-US" altLang="en-US" noProof="1">
                    <a:sym typeface="Symbol" panose="05050102010706020507" pitchFamily="18" charset="2"/>
                  </a:rPr>
                  <a:t></a:t>
                </a:r>
                <a:r>
                  <a:rPr lang="en-US" altLang="zh-CN" dirty="0"/>
                  <a:t> f(a</a:t>
                </a:r>
                <a:r>
                  <a:rPr lang="en-US" altLang="zh-CN" baseline="-25000" dirty="0"/>
                  <a:t>1</a:t>
                </a:r>
                <a:r>
                  <a:rPr lang="en-US" altLang="zh-CN" dirty="0"/>
                  <a:t>)≠f(a</a:t>
                </a:r>
                <a:r>
                  <a:rPr lang="en-US" altLang="zh-CN" b="0" baseline="-25000" dirty="0"/>
                  <a:t>2</a:t>
                </a:r>
                <a:r>
                  <a:rPr lang="en-US" altLang="zh-CN" dirty="0"/>
                  <a:t>)	   	  </a:t>
                </a:r>
                <a:r>
                  <a:rPr lang="zh-CN" altLang="en-US" dirty="0"/>
                  <a:t>（</a:t>
                </a:r>
                <a:r>
                  <a:rPr lang="en-US" altLang="zh-CN" dirty="0"/>
                  <a:t>fog</a:t>
                </a:r>
                <a:r>
                  <a:rPr lang="zh-CN" altLang="en-US" dirty="0"/>
                  <a:t>是从</a:t>
                </a:r>
                <a:r>
                  <a:rPr lang="en-US" altLang="zh-CN" dirty="0"/>
                  <a:t>A</a:t>
                </a:r>
                <a:r>
                  <a:rPr lang="zh-CN" altLang="en-US" dirty="0"/>
                  <a:t>到</a:t>
                </a:r>
                <a:r>
                  <a:rPr lang="en-US" altLang="zh-CN" dirty="0"/>
                  <a:t>C</a:t>
                </a:r>
                <a:r>
                  <a:rPr lang="zh-CN" altLang="en-US" dirty="0"/>
                  <a:t>的单射）</a:t>
                </a:r>
                <a:r>
                  <a:rPr lang="en-US" altLang="zh-CN" dirty="0"/>
                  <a:t>	        </a:t>
                </a:r>
                <a:r>
                  <a:rPr lang="zh-CN" altLang="en-US" dirty="0"/>
                  <a:t> </a:t>
                </a:r>
                <a:r>
                  <a:rPr lang="en-US" altLang="zh-CN" dirty="0"/>
                  <a:t>	         </a:t>
                </a:r>
                <a:r>
                  <a:rPr lang="en-US" altLang="en-US" noProof="1">
                    <a:sym typeface="Symbol" panose="05050102010706020507" pitchFamily="18" charset="2"/>
                  </a:rPr>
                  <a:t> </a:t>
                </a:r>
                <a:r>
                  <a:rPr lang="en-US" altLang="zh-CN" dirty="0"/>
                  <a:t>g(f(a</a:t>
                </a:r>
                <a:r>
                  <a:rPr lang="en-US" altLang="zh-CN" baseline="-25000" dirty="0"/>
                  <a:t>1</a:t>
                </a:r>
                <a:r>
                  <a:rPr lang="en-US" altLang="zh-CN" dirty="0"/>
                  <a:t>))≠g(f(a</a:t>
                </a:r>
                <a:r>
                  <a:rPr lang="en-US" altLang="zh-CN" baseline="-25000" dirty="0"/>
                  <a:t>2</a:t>
                </a:r>
                <a:r>
                  <a:rPr lang="en-US" altLang="zh-CN" dirty="0"/>
                  <a:t>))	               </a:t>
                </a:r>
                <a:r>
                  <a:rPr lang="zh-CN" altLang="en-US" dirty="0"/>
                  <a:t>（</a:t>
                </a:r>
                <a:r>
                  <a:rPr lang="en-US" altLang="zh-CN" dirty="0"/>
                  <a:t>g</a:t>
                </a:r>
                <a:r>
                  <a:rPr lang="zh-CN" altLang="en-US" dirty="0"/>
                  <a:t>是单射）</a:t>
                </a:r>
              </a:p>
              <a:p>
                <a:pPr marL="0" indent="0">
                  <a:buNone/>
                </a:pPr>
                <a:r>
                  <a:rPr lang="en-US" altLang="en-US" noProof="1">
                    <a:sym typeface="Symbol" panose="05050102010706020507" pitchFamily="18" charset="2"/>
                  </a:rPr>
                  <a:t>	         </a:t>
                </a:r>
                <a:r>
                  <a:rPr lang="zh-CN" altLang="en-US" dirty="0"/>
                  <a:t> </a:t>
                </a:r>
                <a:r>
                  <a:rPr lang="en-US" altLang="zh-CN" dirty="0"/>
                  <a:t>f(a</a:t>
                </a:r>
                <a:r>
                  <a:rPr lang="en-US" altLang="zh-CN" baseline="-25000" dirty="0"/>
                  <a:t>1</a:t>
                </a:r>
                <a:r>
                  <a:rPr lang="en-US" altLang="zh-CN" dirty="0"/>
                  <a:t>)≠f(a</a:t>
                </a:r>
                <a:r>
                  <a:rPr lang="en-US" altLang="zh-CN" baseline="-25000" dirty="0"/>
                  <a:t>2</a:t>
                </a:r>
                <a:r>
                  <a:rPr lang="en-US" altLang="zh-CN" dirty="0"/>
                  <a:t>)</a:t>
                </a:r>
                <a:r>
                  <a:rPr lang="zh-CN" altLang="zh-CN" dirty="0"/>
                  <a:t> </a:t>
                </a:r>
                <a:r>
                  <a:rPr lang="en-US" altLang="zh-CN" dirty="0"/>
                  <a:t>                       </a:t>
                </a:r>
                <a:r>
                  <a:rPr lang="zh-CN" altLang="zh-CN" dirty="0"/>
                  <a:t>（</a:t>
                </a:r>
                <a:r>
                  <a:rPr lang="en-US" altLang="zh-CN" dirty="0"/>
                  <a:t>g</a:t>
                </a:r>
                <a:r>
                  <a:rPr lang="zh-CN" altLang="zh-CN" dirty="0"/>
                  <a:t>是从</a:t>
                </a:r>
                <a:r>
                  <a:rPr lang="en-US" altLang="zh-CN" dirty="0"/>
                  <a:t>B</a:t>
                </a:r>
                <a:r>
                  <a:rPr lang="zh-CN" altLang="zh-CN" dirty="0"/>
                  <a:t>到</a:t>
                </a:r>
                <a:r>
                  <a:rPr lang="en-US" altLang="zh-CN" dirty="0"/>
                  <a:t>C</a:t>
                </a:r>
                <a:r>
                  <a:rPr lang="zh-CN" altLang="zh-CN" dirty="0"/>
                  <a:t>的函数）</a:t>
                </a:r>
                <a:endParaRPr lang="en-US" altLang="zh-CN" dirty="0"/>
              </a:p>
              <a:p>
                <a:pPr marL="0" indent="0">
                  <a:buNone/>
                </a:pPr>
                <a:r>
                  <a:rPr lang="en-US" altLang="zh-CN" dirty="0"/>
                  <a:t>        </a:t>
                </a:r>
                <a:r>
                  <a:rPr lang="zh-CN" altLang="zh-CN" dirty="0">
                    <a:solidFill>
                      <a:srgbClr val="0000CC"/>
                    </a:solidFill>
                  </a:rPr>
                  <a:t>根据单射的定义，</a:t>
                </a:r>
                <a:r>
                  <a:rPr lang="en-US" altLang="zh-CN" dirty="0">
                    <a:solidFill>
                      <a:srgbClr val="0000CC"/>
                    </a:solidFill>
                  </a:rPr>
                  <a:t>f</a:t>
                </a:r>
                <a:r>
                  <a:rPr lang="zh-CN" altLang="zh-CN" dirty="0">
                    <a:solidFill>
                      <a:srgbClr val="0000CC"/>
                    </a:solidFill>
                  </a:rPr>
                  <a:t>是从</a:t>
                </a:r>
                <a:r>
                  <a:rPr lang="en-US" altLang="zh-CN" dirty="0">
                    <a:solidFill>
                      <a:srgbClr val="0000CC"/>
                    </a:solidFill>
                  </a:rPr>
                  <a:t>A</a:t>
                </a:r>
                <a:r>
                  <a:rPr lang="zh-CN" altLang="zh-CN" dirty="0">
                    <a:solidFill>
                      <a:srgbClr val="0000CC"/>
                    </a:solidFill>
                  </a:rPr>
                  <a:t>到</a:t>
                </a:r>
                <a:r>
                  <a:rPr lang="en-US" altLang="zh-CN" dirty="0">
                    <a:solidFill>
                      <a:srgbClr val="0000CC"/>
                    </a:solidFill>
                  </a:rPr>
                  <a:t>B</a:t>
                </a:r>
                <a:r>
                  <a:rPr lang="zh-CN" altLang="zh-CN" dirty="0">
                    <a:solidFill>
                      <a:srgbClr val="0000CC"/>
                    </a:solidFill>
                  </a:rPr>
                  <a:t>的单射。</a:t>
                </a:r>
              </a:p>
              <a:p>
                <a:pPr marL="0" indent="0">
                  <a:buNone/>
                </a:pPr>
                <a:r>
                  <a:rPr lang="zh-CN" altLang="en-US" dirty="0"/>
                  <a:t>（</a:t>
                </a:r>
                <a:r>
                  <a:rPr lang="en-US" altLang="zh-CN" dirty="0"/>
                  <a:t>3</a:t>
                </a:r>
                <a:r>
                  <a:rPr lang="zh-CN" altLang="en-US" dirty="0"/>
                  <a:t>）由（</a:t>
                </a:r>
                <a:r>
                  <a:rPr lang="en-US" altLang="zh-CN" dirty="0"/>
                  <a:t>1</a:t>
                </a:r>
                <a:r>
                  <a:rPr lang="zh-CN" altLang="en-US" dirty="0"/>
                  <a:t>）和（</a:t>
                </a:r>
                <a:r>
                  <a:rPr lang="en-US" altLang="zh-CN" dirty="0"/>
                  <a:t>2</a:t>
                </a:r>
                <a:r>
                  <a:rPr lang="zh-CN" altLang="en-US" dirty="0"/>
                  <a:t>）直接得到。</a:t>
                </a:r>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A29727AB-F147-44A8-8853-AC14E22C0285}"/>
                  </a:ext>
                </a:extLst>
              </p:cNvPr>
              <p:cNvSpPr>
                <a:spLocks noGrp="1" noRot="1" noChangeAspect="1" noMove="1" noResize="1" noEditPoints="1" noAdjustHandles="1" noChangeArrowheads="1" noChangeShapeType="1" noTextEdit="1"/>
              </p:cNvSpPr>
              <p:nvPr>
                <p:ph idx="1"/>
              </p:nvPr>
            </p:nvSpPr>
            <p:spPr>
              <a:blipFill>
                <a:blip r:embed="rId2"/>
                <a:stretch>
                  <a:fillRect l="-555" r="-500" b="-1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1940547"/>
      </p:ext>
    </p:extLst>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9" name="Rectangle 2">
            <a:extLst>
              <a:ext uri="{FF2B5EF4-FFF2-40B4-BE49-F238E27FC236}">
                <a16:creationId xmlns:a16="http://schemas.microsoft.com/office/drawing/2014/main" id="{04A41777-9488-40F0-826F-3C34002FF03F}"/>
              </a:ext>
            </a:extLst>
          </p:cNvPr>
          <p:cNvSpPr>
            <a:spLocks noGrp="1" noChangeArrowheads="1"/>
          </p:cNvSpPr>
          <p:nvPr>
            <p:ph type="title"/>
          </p:nvPr>
        </p:nvSpPr>
        <p:spPr/>
        <p:txBody>
          <a:bodyPr/>
          <a:lstStyle/>
          <a:p>
            <a:pPr marL="628776" indent="-628776"/>
            <a:r>
              <a:rPr lang="en-US" altLang="zh-CN" dirty="0"/>
              <a:t>2. </a:t>
            </a:r>
            <a:r>
              <a:rPr lang="zh-CN" altLang="en-US" dirty="0"/>
              <a:t>函数的逆运算</a:t>
            </a:r>
          </a:p>
        </p:txBody>
      </p:sp>
      <p:sp>
        <p:nvSpPr>
          <p:cNvPr id="1813507" name="Rectangle 3">
            <a:extLst>
              <a:ext uri="{FF2B5EF4-FFF2-40B4-BE49-F238E27FC236}">
                <a16:creationId xmlns:a16="http://schemas.microsoft.com/office/drawing/2014/main" id="{F0CCE7C6-CD21-4D37-AC06-D6B27951A506}"/>
              </a:ext>
            </a:extLst>
          </p:cNvPr>
          <p:cNvSpPr>
            <a:spLocks noGrp="1" noChangeArrowheads="1"/>
          </p:cNvSpPr>
          <p:nvPr>
            <p:ph type="body" idx="1"/>
          </p:nvPr>
        </p:nvSpPr>
        <p:spPr>
          <a:xfrm>
            <a:off x="282702" y="1167293"/>
            <a:ext cx="9626474" cy="524613"/>
          </a:xfrm>
          <a:solidFill>
            <a:srgbClr val="00B0F0"/>
          </a:solidFill>
        </p:spPr>
        <p:txBody>
          <a:bodyPr>
            <a:normAutofit/>
          </a:bodyPr>
          <a:lstStyle/>
          <a:p>
            <a:pPr marL="0" indent="0">
              <a:buNone/>
            </a:pPr>
            <a:r>
              <a:rPr lang="zh-CN" altLang="en-US" dirty="0">
                <a:solidFill>
                  <a:srgbClr val="FFFF00"/>
                </a:solidFill>
              </a:rPr>
              <a:t>问题引入：</a:t>
            </a:r>
            <a:r>
              <a:rPr lang="zh-CN" altLang="zh-CN" dirty="0">
                <a:solidFill>
                  <a:schemeClr val="bg1"/>
                </a:solidFill>
              </a:rPr>
              <a:t>每个关系都有其逆关系，每个函数是否都有其逆函数呢？</a:t>
            </a:r>
            <a:endParaRPr lang="en-US" altLang="zh-CN" dirty="0">
              <a:solidFill>
                <a:schemeClr val="bg1"/>
              </a:solidFill>
            </a:endParaRPr>
          </a:p>
        </p:txBody>
      </p:sp>
      <p:sp>
        <p:nvSpPr>
          <p:cNvPr id="6" name="爆炸形: 8 pt  5">
            <a:extLst>
              <a:ext uri="{FF2B5EF4-FFF2-40B4-BE49-F238E27FC236}">
                <a16:creationId xmlns:a16="http://schemas.microsoft.com/office/drawing/2014/main" id="{B0662001-7A4F-4D0E-9625-5DAF28524A06}"/>
              </a:ext>
            </a:extLst>
          </p:cNvPr>
          <p:cNvSpPr/>
          <p:nvPr/>
        </p:nvSpPr>
        <p:spPr>
          <a:xfrm>
            <a:off x="3698875" y="1673327"/>
            <a:ext cx="3429000" cy="198120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No</a:t>
            </a:r>
            <a:endParaRPr lang="zh-CN" altLang="en-US" b="1" dirty="0">
              <a:latin typeface="+mn-ea"/>
            </a:endParaRPr>
          </a:p>
        </p:txBody>
      </p:sp>
      <p:sp>
        <p:nvSpPr>
          <p:cNvPr id="7" name="矩形 6">
            <a:extLst>
              <a:ext uri="{FF2B5EF4-FFF2-40B4-BE49-F238E27FC236}">
                <a16:creationId xmlns:a16="http://schemas.microsoft.com/office/drawing/2014/main" id="{EB414C95-CBC4-4338-8D97-85038BA89C55}"/>
              </a:ext>
            </a:extLst>
          </p:cNvPr>
          <p:cNvSpPr/>
          <p:nvPr/>
        </p:nvSpPr>
        <p:spPr>
          <a:xfrm>
            <a:off x="498475" y="3483463"/>
            <a:ext cx="11201400" cy="2243050"/>
          </a:xfrm>
          <a:prstGeom prst="rect">
            <a:avLst/>
          </a:prstGeom>
        </p:spPr>
        <p:txBody>
          <a:bodyPr wrap="square">
            <a:spAutoFit/>
          </a:bodyPr>
          <a:lstStyle/>
          <a:p>
            <a:pPr>
              <a:lnSpc>
                <a:spcPct val="150000"/>
              </a:lnSpc>
            </a:pPr>
            <a:r>
              <a:rPr lang="zh-CN" altLang="en-US" b="1" dirty="0">
                <a:solidFill>
                  <a:srgbClr val="C00000"/>
                </a:solidFill>
                <a:latin typeface="+mn-ea"/>
              </a:rPr>
              <a:t>例如</a:t>
            </a:r>
            <a:r>
              <a:rPr lang="zh-CN" altLang="en-US" b="1" dirty="0">
                <a:latin typeface="+mn-ea"/>
              </a:rPr>
              <a:t>   设</a:t>
            </a:r>
            <a:r>
              <a:rPr lang="en-US" altLang="zh-CN" b="1" dirty="0">
                <a:latin typeface="+mn-ea"/>
              </a:rPr>
              <a:t>A={1,2,3}</a:t>
            </a:r>
            <a:r>
              <a:rPr lang="zh-CN" altLang="en-US" b="1" dirty="0">
                <a:latin typeface="+mn-ea"/>
              </a:rPr>
              <a:t>，</a:t>
            </a:r>
            <a:r>
              <a:rPr lang="en-US" altLang="zh-CN" b="1" dirty="0">
                <a:latin typeface="+mn-ea"/>
              </a:rPr>
              <a:t>R={&lt;1,2&gt;,&lt;2,3&gt;,&lt;3,2&gt;}</a:t>
            </a:r>
            <a:r>
              <a:rPr lang="zh-CN" altLang="en-US" b="1" dirty="0">
                <a:latin typeface="+mn-ea"/>
              </a:rPr>
              <a:t>，</a:t>
            </a:r>
            <a:r>
              <a:rPr lang="en-US" altLang="zh-CN" b="1" dirty="0">
                <a:latin typeface="+mn-ea"/>
              </a:rPr>
              <a:t>S={&lt;1,2&gt;,&lt;2,3&gt;,&lt;3,1&gt;}</a:t>
            </a:r>
            <a:r>
              <a:rPr lang="zh-CN" altLang="en-US" b="1" dirty="0">
                <a:latin typeface="+mn-ea"/>
              </a:rPr>
              <a:t>是</a:t>
            </a:r>
            <a:r>
              <a:rPr lang="en-US" altLang="zh-CN" b="1" dirty="0">
                <a:latin typeface="+mn-ea"/>
              </a:rPr>
              <a:t>A</a:t>
            </a:r>
            <a:r>
              <a:rPr lang="zh-CN" altLang="en-US" b="1" dirty="0">
                <a:latin typeface="+mn-ea"/>
              </a:rPr>
              <a:t>上的关系，则有</a:t>
            </a:r>
            <a:endParaRPr lang="en-US" altLang="zh-CN" b="1" dirty="0">
              <a:latin typeface="+mn-ea"/>
            </a:endParaRPr>
          </a:p>
          <a:p>
            <a:pPr>
              <a:lnSpc>
                <a:spcPct val="150000"/>
              </a:lnSpc>
            </a:pPr>
            <a:r>
              <a:rPr lang="en-US" altLang="zh-CN" b="1" dirty="0">
                <a:latin typeface="+mn-ea"/>
              </a:rPr>
              <a:t>           R</a:t>
            </a:r>
            <a:r>
              <a:rPr lang="en-US" altLang="zh-CN" b="1" baseline="30000" dirty="0">
                <a:latin typeface="+mn-ea"/>
              </a:rPr>
              <a:t>-1</a:t>
            </a:r>
            <a:r>
              <a:rPr lang="en-US" altLang="zh-CN" b="1" dirty="0">
                <a:latin typeface="+mn-ea"/>
              </a:rPr>
              <a:t>={&lt;2,1&gt;,&lt;3,2&gt;, &lt;2,3&gt;}</a:t>
            </a:r>
          </a:p>
          <a:p>
            <a:pPr>
              <a:lnSpc>
                <a:spcPct val="150000"/>
              </a:lnSpc>
            </a:pPr>
            <a:r>
              <a:rPr lang="en-US" altLang="zh-CN" b="1" dirty="0">
                <a:latin typeface="+mn-ea"/>
              </a:rPr>
              <a:t>           S</a:t>
            </a:r>
            <a:r>
              <a:rPr lang="en-US" altLang="zh-CN" b="1" baseline="30000" dirty="0">
                <a:latin typeface="+mn-ea"/>
              </a:rPr>
              <a:t>-1</a:t>
            </a:r>
            <a:r>
              <a:rPr lang="en-US" altLang="zh-CN" b="1" dirty="0">
                <a:latin typeface="+mn-ea"/>
              </a:rPr>
              <a:t>={&lt;2,1&gt;,&lt;3,2&gt;,&lt;1,3&gt;}</a:t>
            </a:r>
            <a:endParaRPr lang="zh-CN" altLang="en-US" b="1" dirty="0">
              <a:latin typeface="+mn-ea"/>
            </a:endParaRPr>
          </a:p>
        </p:txBody>
      </p:sp>
      <p:sp>
        <p:nvSpPr>
          <p:cNvPr id="8" name="矩形 7">
            <a:extLst>
              <a:ext uri="{FF2B5EF4-FFF2-40B4-BE49-F238E27FC236}">
                <a16:creationId xmlns:a16="http://schemas.microsoft.com/office/drawing/2014/main" id="{4D6F1BA9-FFF7-49BB-940E-E7ECF97A1783}"/>
              </a:ext>
            </a:extLst>
          </p:cNvPr>
          <p:cNvSpPr/>
          <p:nvPr/>
        </p:nvSpPr>
        <p:spPr>
          <a:xfrm>
            <a:off x="6080394" y="4633666"/>
            <a:ext cx="1047481" cy="461665"/>
          </a:xfrm>
          <a:prstGeom prst="rect">
            <a:avLst/>
          </a:prstGeom>
        </p:spPr>
        <p:txBody>
          <a:bodyPr wrap="square">
            <a:spAutoFit/>
          </a:bodyPr>
          <a:lstStyle/>
          <a:p>
            <a:r>
              <a:rPr lang="zh-CN" altLang="en-US" b="1" dirty="0">
                <a:solidFill>
                  <a:srgbClr val="0000CC"/>
                </a:solidFill>
                <a:latin typeface="+mn-ea"/>
              </a:rPr>
              <a:t>不是</a:t>
            </a:r>
            <a:endParaRPr lang="zh-CN" altLang="en-US" dirty="0">
              <a:solidFill>
                <a:srgbClr val="0000CC"/>
              </a:solidFill>
            </a:endParaRPr>
          </a:p>
        </p:txBody>
      </p:sp>
      <p:sp>
        <p:nvSpPr>
          <p:cNvPr id="135" name="矩形 134">
            <a:extLst>
              <a:ext uri="{FF2B5EF4-FFF2-40B4-BE49-F238E27FC236}">
                <a16:creationId xmlns:a16="http://schemas.microsoft.com/office/drawing/2014/main" id="{6D629F5F-C8F6-4028-8C43-E4268886372F}"/>
              </a:ext>
            </a:extLst>
          </p:cNvPr>
          <p:cNvSpPr/>
          <p:nvPr/>
        </p:nvSpPr>
        <p:spPr>
          <a:xfrm>
            <a:off x="6099175" y="5233830"/>
            <a:ext cx="1047481" cy="461665"/>
          </a:xfrm>
          <a:prstGeom prst="rect">
            <a:avLst/>
          </a:prstGeom>
        </p:spPr>
        <p:txBody>
          <a:bodyPr wrap="square">
            <a:spAutoFit/>
          </a:bodyPr>
          <a:lstStyle/>
          <a:p>
            <a:r>
              <a:rPr lang="zh-CN" altLang="en-US" b="1" dirty="0">
                <a:solidFill>
                  <a:srgbClr val="0000CC"/>
                </a:solidFill>
                <a:latin typeface="+mn-ea"/>
              </a:rPr>
              <a:t>是</a:t>
            </a:r>
            <a:endParaRPr lang="zh-CN" altLang="en-US" dirty="0">
              <a:solidFill>
                <a:srgbClr val="0000CC"/>
              </a:solidFill>
            </a:endParaRPr>
          </a:p>
        </p:txBody>
      </p:sp>
    </p:spTree>
    <p:extLst>
      <p:ext uri="{BB962C8B-B14F-4D97-AF65-F5344CB8AC3E}">
        <p14:creationId xmlns:p14="http://schemas.microsoft.com/office/powerpoint/2010/main" val="200372343"/>
      </p:ext>
    </p:extLst>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13507">
                                            <p:txEl>
                                              <p:pRg st="0" end="0"/>
                                            </p:txEl>
                                          </p:spTgt>
                                        </p:tgtEl>
                                        <p:attrNameLst>
                                          <p:attrName>style.visibility</p:attrName>
                                        </p:attrNameLst>
                                      </p:cBhvr>
                                      <p:to>
                                        <p:strVal val="visible"/>
                                      </p:to>
                                    </p:set>
                                    <p:anim calcmode="lin" valueType="num">
                                      <p:cBhvr additive="base">
                                        <p:cTn id="7" dur="500" fill="hold"/>
                                        <p:tgtEl>
                                          <p:spTgt spid="18135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135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1000"/>
                                        <p:tgtEl>
                                          <p:spTgt spid="135"/>
                                        </p:tgtEl>
                                      </p:cBhvr>
                                    </p:animEffect>
                                    <p:anim calcmode="lin" valueType="num">
                                      <p:cBhvr>
                                        <p:cTn id="34" dur="1000" fill="hold"/>
                                        <p:tgtEl>
                                          <p:spTgt spid="135"/>
                                        </p:tgtEl>
                                        <p:attrNameLst>
                                          <p:attrName>ppt_x</p:attrName>
                                        </p:attrNameLst>
                                      </p:cBhvr>
                                      <p:tavLst>
                                        <p:tav tm="0">
                                          <p:val>
                                            <p:strVal val="#ppt_x"/>
                                          </p:val>
                                        </p:tav>
                                        <p:tav tm="100000">
                                          <p:val>
                                            <p:strVal val="#ppt_x"/>
                                          </p:val>
                                        </p:tav>
                                      </p:tavLst>
                                    </p:anim>
                                    <p:anim calcmode="lin" valueType="num">
                                      <p:cBhvr>
                                        <p:cTn id="35" dur="1000" fill="hold"/>
                                        <p:tgtEl>
                                          <p:spTgt spid="1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3507" grpId="0" build="p" autoUpdateAnimBg="0" advAuto="0"/>
      <p:bldP spid="6" grpId="0" animBg="1"/>
      <p:bldP spid="7" grpId="0"/>
      <p:bldP spid="8" grpId="0"/>
      <p:bldP spid="135" grpId="0"/>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9" name="Rectangle 2">
            <a:extLst>
              <a:ext uri="{FF2B5EF4-FFF2-40B4-BE49-F238E27FC236}">
                <a16:creationId xmlns:a16="http://schemas.microsoft.com/office/drawing/2014/main" id="{04A41777-9488-40F0-826F-3C34002FF03F}"/>
              </a:ext>
            </a:extLst>
          </p:cNvPr>
          <p:cNvSpPr>
            <a:spLocks noGrp="1" noChangeArrowheads="1"/>
          </p:cNvSpPr>
          <p:nvPr>
            <p:ph type="title"/>
          </p:nvPr>
        </p:nvSpPr>
        <p:spPr/>
        <p:txBody>
          <a:bodyPr/>
          <a:lstStyle/>
          <a:p>
            <a:pPr marL="628776" indent="-628776"/>
            <a:r>
              <a:rPr lang="en-US" altLang="zh-CN" dirty="0"/>
              <a:t>2. </a:t>
            </a:r>
            <a:r>
              <a:rPr lang="zh-CN" altLang="en-US" dirty="0"/>
              <a:t>函数的逆运算</a:t>
            </a:r>
          </a:p>
        </p:txBody>
      </p:sp>
      <p:sp>
        <p:nvSpPr>
          <p:cNvPr id="1813507" name="Rectangle 3">
            <a:extLst>
              <a:ext uri="{FF2B5EF4-FFF2-40B4-BE49-F238E27FC236}">
                <a16:creationId xmlns:a16="http://schemas.microsoft.com/office/drawing/2014/main" id="{F0CCE7C6-CD21-4D37-AC06-D6B27951A506}"/>
              </a:ext>
            </a:extLst>
          </p:cNvPr>
          <p:cNvSpPr>
            <a:spLocks noGrp="1" noChangeArrowheads="1"/>
          </p:cNvSpPr>
          <p:nvPr>
            <p:ph type="body" idx="1"/>
          </p:nvPr>
        </p:nvSpPr>
        <p:spPr>
          <a:xfrm>
            <a:off x="302664" y="983857"/>
            <a:ext cx="11403535" cy="1991887"/>
          </a:xfrm>
        </p:spPr>
        <p:txBody>
          <a:bodyPr>
            <a:normAutofit/>
          </a:bodyPr>
          <a:lstStyle/>
          <a:p>
            <a:pPr marL="0" indent="0">
              <a:lnSpc>
                <a:spcPct val="150000"/>
              </a:lnSpc>
              <a:buNone/>
            </a:pPr>
            <a:r>
              <a:rPr lang="zh-CN" altLang="en-US" dirty="0">
                <a:solidFill>
                  <a:srgbClr val="C00000"/>
                </a:solidFill>
              </a:rPr>
              <a:t>定义</a:t>
            </a:r>
            <a:r>
              <a:rPr lang="en-US" altLang="zh-CN" dirty="0">
                <a:solidFill>
                  <a:srgbClr val="C00000"/>
                </a:solidFill>
              </a:rPr>
              <a:t>5.20   </a:t>
            </a:r>
            <a:r>
              <a:rPr lang="zh-CN" altLang="en-US" dirty="0"/>
              <a:t>设</a:t>
            </a:r>
            <a:r>
              <a:rPr lang="en-US" altLang="zh-CN" dirty="0"/>
              <a:t>f:A→B</a:t>
            </a:r>
            <a:r>
              <a:rPr lang="zh-CN" altLang="en-US" dirty="0"/>
              <a:t>的函数。如果</a:t>
            </a:r>
          </a:p>
          <a:p>
            <a:pPr marL="0" indent="0" algn="ctr">
              <a:lnSpc>
                <a:spcPct val="150000"/>
              </a:lnSpc>
              <a:buNone/>
            </a:pPr>
            <a:r>
              <a:rPr lang="en-US" altLang="zh-CN" dirty="0">
                <a:solidFill>
                  <a:srgbClr val="0000FF"/>
                </a:solidFill>
              </a:rPr>
              <a:t>f</a:t>
            </a:r>
            <a:r>
              <a:rPr lang="en-US" altLang="zh-CN" baseline="30000" dirty="0">
                <a:solidFill>
                  <a:srgbClr val="0000FF"/>
                </a:solidFill>
              </a:rPr>
              <a:t>-1</a:t>
            </a:r>
            <a:r>
              <a:rPr lang="zh-CN" altLang="en-US" dirty="0">
                <a:solidFill>
                  <a:srgbClr val="0000FF"/>
                </a:solidFill>
              </a:rPr>
              <a:t>＝</a:t>
            </a:r>
            <a:r>
              <a:rPr lang="en-US" altLang="zh-CN" dirty="0">
                <a:solidFill>
                  <a:srgbClr val="0000FF"/>
                </a:solidFill>
              </a:rPr>
              <a:t>{&lt;</a:t>
            </a:r>
            <a:r>
              <a:rPr lang="en-US" altLang="zh-CN" dirty="0" err="1">
                <a:solidFill>
                  <a:srgbClr val="0000FF"/>
                </a:solidFill>
              </a:rPr>
              <a:t>y,x</a:t>
            </a:r>
            <a:r>
              <a:rPr lang="en-US" altLang="zh-CN" dirty="0">
                <a:solidFill>
                  <a:srgbClr val="0000FF"/>
                </a:solidFill>
              </a:rPr>
              <a:t>&gt;|</a:t>
            </a:r>
            <a:r>
              <a:rPr lang="en-US" altLang="zh-CN" dirty="0" err="1">
                <a:solidFill>
                  <a:srgbClr val="0000FF"/>
                </a:solidFill>
              </a:rPr>
              <a:t>x∈A</a:t>
            </a:r>
            <a:r>
              <a:rPr lang="en-US" altLang="zh-CN" noProof="1"/>
              <a:t>∧</a:t>
            </a:r>
            <a:r>
              <a:rPr lang="en-US" altLang="zh-CN" dirty="0" err="1">
                <a:solidFill>
                  <a:srgbClr val="0000FF"/>
                </a:solidFill>
              </a:rPr>
              <a:t>y∈B</a:t>
            </a:r>
            <a:r>
              <a:rPr lang="en-US" altLang="zh-CN" noProof="1"/>
              <a:t>∧</a:t>
            </a:r>
            <a:r>
              <a:rPr lang="en-US" altLang="zh-CN" dirty="0">
                <a:solidFill>
                  <a:srgbClr val="0000FF"/>
                </a:solidFill>
              </a:rPr>
              <a:t>&lt;</a:t>
            </a:r>
            <a:r>
              <a:rPr lang="en-US" altLang="zh-CN" dirty="0" err="1">
                <a:solidFill>
                  <a:srgbClr val="0000FF"/>
                </a:solidFill>
              </a:rPr>
              <a:t>x,y</a:t>
            </a:r>
            <a:r>
              <a:rPr lang="en-US" altLang="zh-CN" dirty="0">
                <a:solidFill>
                  <a:srgbClr val="0000FF"/>
                </a:solidFill>
              </a:rPr>
              <a:t>&gt;∈f</a:t>
            </a:r>
            <a:r>
              <a:rPr lang="en-US" altLang="zh-CN" noProof="1">
                <a:solidFill>
                  <a:srgbClr val="0000FF"/>
                </a:solidFill>
              </a:rPr>
              <a:t>}</a:t>
            </a:r>
            <a:endParaRPr lang="en-US" altLang="zh-CN" dirty="0">
              <a:solidFill>
                <a:srgbClr val="0000FF"/>
              </a:solidFill>
            </a:endParaRPr>
          </a:p>
          <a:p>
            <a:pPr marL="0" indent="0">
              <a:lnSpc>
                <a:spcPct val="150000"/>
              </a:lnSpc>
              <a:buNone/>
            </a:pPr>
            <a:r>
              <a:rPr lang="zh-CN" altLang="en-US" dirty="0"/>
              <a:t>是从</a:t>
            </a:r>
            <a:r>
              <a:rPr lang="en-US" altLang="zh-CN" dirty="0"/>
              <a:t>B</a:t>
            </a:r>
            <a:r>
              <a:rPr lang="zh-CN" altLang="en-US" dirty="0"/>
              <a:t>到</a:t>
            </a:r>
            <a:r>
              <a:rPr lang="en-US" altLang="zh-CN" dirty="0"/>
              <a:t>A</a:t>
            </a:r>
            <a:r>
              <a:rPr lang="zh-CN" altLang="en-US" dirty="0"/>
              <a:t>的函数，则称</a:t>
            </a:r>
            <a:r>
              <a:rPr lang="en-US" altLang="zh-CN" dirty="0"/>
              <a:t>f</a:t>
            </a:r>
            <a:r>
              <a:rPr lang="en-US" altLang="zh-CN" baseline="30000" dirty="0"/>
              <a:t>-1</a:t>
            </a:r>
            <a:r>
              <a:rPr lang="zh-CN" altLang="en-US" dirty="0"/>
              <a:t>：</a:t>
            </a:r>
            <a:r>
              <a:rPr lang="en-US" altLang="zh-CN" dirty="0"/>
              <a:t>B→A</a:t>
            </a:r>
            <a:r>
              <a:rPr lang="zh-CN" altLang="en-US" dirty="0"/>
              <a:t>的</a:t>
            </a:r>
            <a:r>
              <a:rPr lang="zh-CN" altLang="en-US" dirty="0">
                <a:solidFill>
                  <a:srgbClr val="FF0000"/>
                </a:solidFill>
              </a:rPr>
              <a:t>逆函数</a:t>
            </a:r>
            <a:r>
              <a:rPr lang="en-US" altLang="zh-CN" dirty="0"/>
              <a:t>(Inverse Function)</a:t>
            </a:r>
            <a:r>
              <a:rPr lang="zh-CN" altLang="en-US" dirty="0"/>
              <a:t>。</a:t>
            </a:r>
          </a:p>
        </p:txBody>
      </p:sp>
      <p:sp>
        <p:nvSpPr>
          <p:cNvPr id="6" name="Rectangle 2">
            <a:extLst>
              <a:ext uri="{FF2B5EF4-FFF2-40B4-BE49-F238E27FC236}">
                <a16:creationId xmlns:a16="http://schemas.microsoft.com/office/drawing/2014/main" id="{DC6C22AE-DEC7-4F12-A7EF-E4E26DA6F374}"/>
              </a:ext>
            </a:extLst>
          </p:cNvPr>
          <p:cNvSpPr>
            <a:spLocks noChangeArrowheads="1"/>
          </p:cNvSpPr>
          <p:nvPr/>
        </p:nvSpPr>
        <p:spPr bwMode="auto">
          <a:xfrm>
            <a:off x="495326" y="2964853"/>
            <a:ext cx="426747"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endParaRPr lang="zh-CN" altLang="en-US" b="1">
              <a:latin typeface="+mn-ea"/>
            </a:endParaRPr>
          </a:p>
        </p:txBody>
      </p:sp>
      <p:sp>
        <p:nvSpPr>
          <p:cNvPr id="7" name="Text Box 556">
            <a:extLst>
              <a:ext uri="{FF2B5EF4-FFF2-40B4-BE49-F238E27FC236}">
                <a16:creationId xmlns:a16="http://schemas.microsoft.com/office/drawing/2014/main" id="{07A6222B-9A6E-40FB-9920-87990F741510}"/>
              </a:ext>
            </a:extLst>
          </p:cNvPr>
          <p:cNvSpPr txBox="1">
            <a:spLocks noChangeArrowheads="1"/>
          </p:cNvSpPr>
          <p:nvPr/>
        </p:nvSpPr>
        <p:spPr bwMode="auto">
          <a:xfrm>
            <a:off x="495325" y="2960247"/>
            <a:ext cx="11210873" cy="2374548"/>
          </a:xfrm>
          <a:prstGeom prst="rect">
            <a:avLst/>
          </a:prstGeom>
          <a:solidFill>
            <a:srgbClr val="D9D9D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b="1" i="0" u="none" strike="noStrike" cap="none" normalizeH="0" baseline="0" dirty="0">
                <a:ln>
                  <a:noFill/>
                </a:ln>
                <a:effectLst/>
                <a:latin typeface="+mn-ea"/>
                <a:cs typeface="Times New Roman" panose="02020603050405020304" pitchFamily="18" charset="0"/>
              </a:rPr>
              <a:t>解题小贴士—</a:t>
            </a:r>
            <a:r>
              <a:rPr kumimoji="0" lang="en-US" altLang="zh-CN" b="1" i="0" u="none" strike="noStrike" cap="none" normalizeH="0" baseline="0" dirty="0">
                <a:ln>
                  <a:noFill/>
                </a:ln>
                <a:solidFill>
                  <a:srgbClr val="C00000"/>
                </a:solidFill>
                <a:effectLst/>
                <a:latin typeface="+mn-ea"/>
                <a:cs typeface="Times New Roman" panose="02020603050405020304" pitchFamily="18" charset="0"/>
              </a:rPr>
              <a:t>f</a:t>
            </a:r>
            <a:r>
              <a:rPr kumimoji="0" lang="zh-CN" altLang="en-US" b="1" i="0" u="none" strike="noStrike" cap="none" normalizeH="0" baseline="0" dirty="0">
                <a:ln>
                  <a:noFill/>
                </a:ln>
                <a:solidFill>
                  <a:srgbClr val="C00000"/>
                </a:solidFill>
                <a:effectLst/>
                <a:latin typeface="+mn-ea"/>
                <a:cs typeface="Times New Roman" panose="02020603050405020304" pitchFamily="18" charset="0"/>
              </a:rPr>
              <a:t>逆函数的计算方法</a:t>
            </a:r>
            <a:endParaRPr kumimoji="0" lang="zh-CN" altLang="en-US" b="1" i="0" u="none" strike="noStrike" cap="none" normalizeH="0" baseline="0" dirty="0">
              <a:ln>
                <a:noFill/>
              </a:ln>
              <a:solidFill>
                <a:srgbClr val="C00000"/>
              </a:solidFill>
              <a:effectLst/>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b="1" i="0" u="none" strike="noStrike" cap="none" normalizeH="0" baseline="0" dirty="0">
                <a:ln>
                  <a:noFill/>
                </a:ln>
                <a:solidFill>
                  <a:schemeClr val="tx1"/>
                </a:solidFill>
                <a:effectLst/>
                <a:latin typeface="+mn-ea"/>
                <a:cs typeface="Times New Roman" panose="02020603050405020304" pitchFamily="18" charset="0"/>
              </a:rPr>
              <a:t>（</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1</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）确定</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f</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是双射。</a:t>
            </a:r>
            <a:endParaRPr kumimoji="0" lang="zh-CN" altLang="en-US"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b="1" i="0" u="none" strike="noStrike" cap="none" normalizeH="0" baseline="0" dirty="0">
                <a:ln>
                  <a:noFill/>
                </a:ln>
                <a:solidFill>
                  <a:schemeClr val="tx1"/>
                </a:solidFill>
                <a:effectLst/>
                <a:latin typeface="+mn-ea"/>
                <a:cs typeface="Times New Roman" panose="02020603050405020304" pitchFamily="18" charset="0"/>
              </a:rPr>
              <a:t>（</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2</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）对集合表示的函数，互换</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f</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中每个序偶两个元素的位置即可；对表达式形式的函数如</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y=f(x)</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，首先反解</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f(x)</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，用</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y</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表示</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x</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，然后</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x</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与</a:t>
            </a:r>
            <a:r>
              <a:rPr kumimoji="0" lang="en-US" altLang="zh-CN" b="1" i="0" u="none" strike="noStrike" cap="none" normalizeH="0" baseline="0" dirty="0">
                <a:ln>
                  <a:noFill/>
                </a:ln>
                <a:solidFill>
                  <a:schemeClr val="tx1"/>
                </a:solidFill>
                <a:effectLst/>
                <a:latin typeface="+mn-ea"/>
                <a:cs typeface="Times New Roman" panose="02020603050405020304" pitchFamily="18" charset="0"/>
              </a:rPr>
              <a:t>y</a:t>
            </a:r>
            <a:r>
              <a:rPr kumimoji="0" lang="zh-CN" altLang="en-US" b="1" i="0" u="none" strike="noStrike" cap="none" normalizeH="0" baseline="0" dirty="0">
                <a:ln>
                  <a:noFill/>
                </a:ln>
                <a:solidFill>
                  <a:schemeClr val="tx1"/>
                </a:solidFill>
                <a:effectLst/>
                <a:latin typeface="+mn-ea"/>
                <a:cs typeface="Times New Roman" panose="02020603050405020304" pitchFamily="18" charset="0"/>
              </a:rPr>
              <a:t>的位置互换即可。</a:t>
            </a:r>
            <a:endParaRPr kumimoji="0" lang="zh-CN" altLang="en-US" b="1" i="0" u="none" strike="noStrike" cap="none" normalizeH="0" baseline="0" dirty="0">
              <a:ln>
                <a:noFill/>
              </a:ln>
              <a:solidFill>
                <a:schemeClr val="tx1"/>
              </a:solidFill>
              <a:effectLst/>
              <a:latin typeface="+mn-ea"/>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13507">
                                            <p:txEl>
                                              <p:pRg st="0" end="0"/>
                                            </p:txEl>
                                          </p:spTgt>
                                        </p:tgtEl>
                                        <p:attrNameLst>
                                          <p:attrName>style.visibility</p:attrName>
                                        </p:attrNameLst>
                                      </p:cBhvr>
                                      <p:to>
                                        <p:strVal val="visible"/>
                                      </p:to>
                                    </p:set>
                                    <p:anim calcmode="lin" valueType="num">
                                      <p:cBhvr additive="base">
                                        <p:cTn id="7" dur="500" fill="hold"/>
                                        <p:tgtEl>
                                          <p:spTgt spid="18135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13507">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813507">
                                            <p:txEl>
                                              <p:pRg st="1" end="1"/>
                                            </p:txEl>
                                          </p:spTgt>
                                        </p:tgtEl>
                                        <p:attrNameLst>
                                          <p:attrName>style.visibility</p:attrName>
                                        </p:attrNameLst>
                                      </p:cBhvr>
                                      <p:to>
                                        <p:strVal val="visible"/>
                                      </p:to>
                                    </p:set>
                                    <p:anim calcmode="lin" valueType="num">
                                      <p:cBhvr additive="base">
                                        <p:cTn id="12" dur="500" fill="hold"/>
                                        <p:tgtEl>
                                          <p:spTgt spid="1813507">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813507">
                                            <p:txEl>
                                              <p:pRg st="1" end="1"/>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813507">
                                            <p:txEl>
                                              <p:pRg st="2" end="2"/>
                                            </p:txEl>
                                          </p:spTgt>
                                        </p:tgtEl>
                                        <p:attrNameLst>
                                          <p:attrName>style.visibility</p:attrName>
                                        </p:attrNameLst>
                                      </p:cBhvr>
                                      <p:to>
                                        <p:strVal val="visible"/>
                                      </p:to>
                                    </p:set>
                                    <p:anim calcmode="lin" valueType="num">
                                      <p:cBhvr additive="base">
                                        <p:cTn id="17" dur="500" fill="hold"/>
                                        <p:tgtEl>
                                          <p:spTgt spid="1813507">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8135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3507" grpId="0" build="p" autoUpdateAnimBg="0" advAuto="0"/>
      <p:bldP spid="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a:extLst>
              <a:ext uri="{FF2B5EF4-FFF2-40B4-BE49-F238E27FC236}">
                <a16:creationId xmlns:a16="http://schemas.microsoft.com/office/drawing/2014/main" id="{9363D2CE-2A3A-46F7-A8F5-472E1AE7E3FD}"/>
              </a:ext>
            </a:extLst>
          </p:cNvPr>
          <p:cNvSpPr>
            <a:spLocks noGrp="1" noChangeArrowheads="1"/>
          </p:cNvSpPr>
          <p:nvPr>
            <p:ph type="title"/>
          </p:nvPr>
        </p:nvSpPr>
        <p:spPr/>
        <p:txBody>
          <a:bodyPr/>
          <a:lstStyle/>
          <a:p>
            <a:pPr eaLnBrk="1" hangingPunct="1"/>
            <a:r>
              <a:rPr lang="zh-CN" altLang="en-US" dirty="0"/>
              <a:t>例</a:t>
            </a:r>
            <a:r>
              <a:rPr lang="en-US" altLang="zh-CN" dirty="0"/>
              <a:t>5.36</a:t>
            </a:r>
            <a:endParaRPr lang="zh-CN" altLang="en-US" dirty="0"/>
          </a:p>
        </p:txBody>
      </p:sp>
      <p:sp>
        <p:nvSpPr>
          <p:cNvPr id="1814531" name="Rectangle 3">
            <a:extLst>
              <a:ext uri="{FF2B5EF4-FFF2-40B4-BE49-F238E27FC236}">
                <a16:creationId xmlns:a16="http://schemas.microsoft.com/office/drawing/2014/main" id="{B94F50BC-E6F9-49D4-8A3F-B9B3C60E18A6}"/>
              </a:ext>
            </a:extLst>
          </p:cNvPr>
          <p:cNvSpPr>
            <a:spLocks noGrp="1" noChangeArrowheads="1"/>
          </p:cNvSpPr>
          <p:nvPr>
            <p:ph type="body" idx="1"/>
          </p:nvPr>
        </p:nvSpPr>
        <p:spPr>
          <a:xfrm>
            <a:off x="307975" y="1067594"/>
            <a:ext cx="11353800" cy="4648200"/>
          </a:xfrm>
        </p:spPr>
        <p:txBody>
          <a:bodyPr>
            <a:normAutofit/>
          </a:bodyPr>
          <a:lstStyle/>
          <a:p>
            <a:pPr marL="0" indent="0">
              <a:lnSpc>
                <a:spcPct val="150000"/>
              </a:lnSpc>
              <a:spcBef>
                <a:spcPct val="50000"/>
              </a:spcBef>
              <a:buNone/>
            </a:pPr>
            <a:r>
              <a:rPr lang="zh-CN" altLang="en-US" dirty="0">
                <a:solidFill>
                  <a:srgbClr val="C00000"/>
                </a:solidFill>
              </a:rPr>
              <a:t>例</a:t>
            </a:r>
            <a:r>
              <a:rPr lang="en-US" altLang="zh-CN" dirty="0">
                <a:solidFill>
                  <a:srgbClr val="C00000"/>
                </a:solidFill>
              </a:rPr>
              <a:t>5.36  </a:t>
            </a:r>
            <a:r>
              <a:rPr lang="zh-CN" altLang="en-US" dirty="0"/>
              <a:t>试判断下列函数是否具有逆函数，如果有，试求出其逆函数。</a:t>
            </a:r>
          </a:p>
          <a:p>
            <a:pPr marL="0" indent="0">
              <a:lnSpc>
                <a:spcPct val="150000"/>
              </a:lnSpc>
              <a:spcBef>
                <a:spcPct val="50000"/>
              </a:spcBef>
              <a:buNone/>
            </a:pPr>
            <a:r>
              <a:rPr lang="zh-CN" altLang="en-US" dirty="0"/>
              <a:t>（</a:t>
            </a:r>
            <a:r>
              <a:rPr lang="en-US" altLang="zh-CN" dirty="0"/>
              <a:t>1</a:t>
            </a:r>
            <a:r>
              <a:rPr lang="zh-CN" altLang="en-US" dirty="0"/>
              <a:t>）</a:t>
            </a:r>
            <a:r>
              <a:rPr lang="en-US" altLang="zh-CN" dirty="0"/>
              <a:t>f</a:t>
            </a:r>
            <a:r>
              <a:rPr lang="en-US" altLang="zh-CN" baseline="-25000" dirty="0"/>
              <a:t>1</a:t>
            </a:r>
            <a:r>
              <a:rPr lang="zh-CN" altLang="en-US" dirty="0"/>
              <a:t>＝</a:t>
            </a:r>
            <a:r>
              <a:rPr lang="en-US" altLang="zh-CN" dirty="0"/>
              <a:t>{&lt;1,2&gt;,&lt;2,3&gt;,&lt;3,2&gt;}</a:t>
            </a:r>
            <a:r>
              <a:rPr lang="zh-CN" altLang="en-US" dirty="0"/>
              <a:t>是</a:t>
            </a:r>
            <a:r>
              <a:rPr lang="en-US" altLang="zh-CN" dirty="0"/>
              <a:t>A</a:t>
            </a:r>
            <a:r>
              <a:rPr lang="zh-CN" altLang="en-US" dirty="0"/>
              <a:t>上的函数，其中</a:t>
            </a:r>
            <a:r>
              <a:rPr lang="en-US" altLang="zh-CN" dirty="0"/>
              <a:t>A</a:t>
            </a:r>
            <a:r>
              <a:rPr lang="zh-CN" altLang="en-US" dirty="0"/>
              <a:t>＝</a:t>
            </a:r>
            <a:r>
              <a:rPr lang="en-US" altLang="zh-CN" dirty="0"/>
              <a:t>{1,2,3}</a:t>
            </a:r>
            <a:r>
              <a:rPr lang="zh-CN" altLang="en-US" dirty="0"/>
              <a:t>。</a:t>
            </a:r>
          </a:p>
          <a:p>
            <a:pPr marL="0" indent="0">
              <a:lnSpc>
                <a:spcPct val="150000"/>
              </a:lnSpc>
              <a:spcBef>
                <a:spcPct val="50000"/>
              </a:spcBef>
              <a:buNone/>
            </a:pPr>
            <a:r>
              <a:rPr lang="zh-CN" altLang="en-US" dirty="0"/>
              <a:t>（</a:t>
            </a:r>
            <a:r>
              <a:rPr lang="en-US" altLang="zh-CN" dirty="0"/>
              <a:t>2</a:t>
            </a:r>
            <a:r>
              <a:rPr lang="zh-CN" altLang="en-US" dirty="0"/>
              <a:t>）</a:t>
            </a:r>
            <a:r>
              <a:rPr lang="en-US" altLang="zh-CN" dirty="0"/>
              <a:t>f</a:t>
            </a:r>
            <a:r>
              <a:rPr lang="en-US" altLang="zh-CN" baseline="-25000" dirty="0"/>
              <a:t>2</a:t>
            </a:r>
            <a:r>
              <a:rPr lang="zh-CN" altLang="en-US" dirty="0"/>
              <a:t>＝</a:t>
            </a:r>
            <a:r>
              <a:rPr lang="en-US" altLang="zh-CN" dirty="0"/>
              <a:t>{&lt;1,1&gt;,&lt;2,3&gt;,&lt;3,2&gt;}</a:t>
            </a:r>
            <a:r>
              <a:rPr lang="zh-CN" altLang="en-US" dirty="0"/>
              <a:t>是</a:t>
            </a:r>
            <a:r>
              <a:rPr lang="en-US" altLang="zh-CN" dirty="0"/>
              <a:t>A</a:t>
            </a:r>
            <a:r>
              <a:rPr lang="zh-CN" altLang="en-US" dirty="0"/>
              <a:t>上的函数，其中</a:t>
            </a:r>
            <a:r>
              <a:rPr lang="en-US" altLang="zh-CN" dirty="0"/>
              <a:t>A</a:t>
            </a:r>
            <a:r>
              <a:rPr lang="zh-CN" altLang="en-US" dirty="0"/>
              <a:t>＝</a:t>
            </a:r>
            <a:r>
              <a:rPr lang="en-US" altLang="zh-CN" dirty="0"/>
              <a:t>{1,2,3}</a:t>
            </a:r>
            <a:r>
              <a:rPr lang="zh-CN" altLang="en-US" dirty="0"/>
              <a:t>。</a:t>
            </a:r>
          </a:p>
          <a:p>
            <a:pPr marL="0" indent="0">
              <a:lnSpc>
                <a:spcPct val="150000"/>
              </a:lnSpc>
              <a:spcBef>
                <a:spcPct val="50000"/>
              </a:spcBef>
              <a:buNone/>
            </a:pPr>
            <a:r>
              <a:rPr lang="zh-CN" altLang="en-US" dirty="0"/>
              <a:t>（</a:t>
            </a:r>
            <a:r>
              <a:rPr lang="en-US" altLang="zh-CN" dirty="0"/>
              <a:t>3</a:t>
            </a:r>
            <a:r>
              <a:rPr lang="zh-CN" altLang="en-US" dirty="0"/>
              <a:t>）</a:t>
            </a:r>
            <a:r>
              <a:rPr lang="en-US" altLang="zh-CN" dirty="0"/>
              <a:t>f</a:t>
            </a:r>
            <a:r>
              <a:rPr lang="en-US" altLang="zh-CN" baseline="-25000" dirty="0"/>
              <a:t>3</a:t>
            </a:r>
            <a:r>
              <a:rPr lang="en-US" altLang="zh-CN" dirty="0"/>
              <a:t>(x)</a:t>
            </a:r>
            <a:r>
              <a:rPr lang="zh-CN" altLang="en-US" dirty="0"/>
              <a:t>＝</a:t>
            </a:r>
            <a:r>
              <a:rPr lang="en-US" altLang="zh-CN" dirty="0"/>
              <a:t>x</a:t>
            </a:r>
            <a:r>
              <a:rPr lang="en-US" altLang="zh-CN" baseline="30000" dirty="0"/>
              <a:t>2</a:t>
            </a:r>
            <a:r>
              <a:rPr lang="zh-CN" altLang="en-US" dirty="0"/>
              <a:t>，</a:t>
            </a:r>
            <a:r>
              <a:rPr lang="en-US" altLang="zh-CN" dirty="0" err="1"/>
              <a:t>x∈R</a:t>
            </a:r>
            <a:r>
              <a:rPr lang="zh-CN" altLang="en-US" dirty="0"/>
              <a:t>。</a:t>
            </a:r>
          </a:p>
          <a:p>
            <a:pPr marL="0" indent="0">
              <a:lnSpc>
                <a:spcPct val="150000"/>
              </a:lnSpc>
              <a:spcBef>
                <a:spcPct val="50000"/>
              </a:spcBef>
              <a:buNone/>
            </a:pPr>
            <a:r>
              <a:rPr lang="zh-CN" altLang="en-US" dirty="0"/>
              <a:t>（</a:t>
            </a:r>
            <a:r>
              <a:rPr lang="en-US" altLang="zh-CN" dirty="0"/>
              <a:t>4</a:t>
            </a:r>
            <a:r>
              <a:rPr lang="zh-CN" altLang="en-US" dirty="0"/>
              <a:t>）</a:t>
            </a:r>
            <a:r>
              <a:rPr lang="en-US" altLang="zh-CN" dirty="0"/>
              <a:t>f</a:t>
            </a:r>
            <a:r>
              <a:rPr lang="en-US" altLang="zh-CN" baseline="-25000" dirty="0"/>
              <a:t>4</a:t>
            </a:r>
            <a:r>
              <a:rPr lang="en-US" altLang="zh-CN" dirty="0"/>
              <a:t>(x)</a:t>
            </a:r>
            <a:r>
              <a:rPr lang="zh-CN" altLang="en-US" dirty="0"/>
              <a:t>＝</a:t>
            </a:r>
            <a:r>
              <a:rPr lang="en-US" altLang="zh-CN" dirty="0"/>
              <a:t>x+1</a:t>
            </a:r>
            <a:r>
              <a:rPr lang="zh-CN" altLang="en-US" dirty="0"/>
              <a:t>，</a:t>
            </a:r>
            <a:r>
              <a:rPr lang="en-US" altLang="zh-CN" dirty="0" err="1"/>
              <a:t>x∈R</a:t>
            </a:r>
            <a:r>
              <a:rPr lang="zh-CN" altLang="en-US" dirty="0"/>
              <a:t>。</a:t>
            </a:r>
          </a:p>
        </p:txBody>
      </p:sp>
      <p:sp>
        <p:nvSpPr>
          <p:cNvPr id="4" name="矩形 3">
            <a:extLst>
              <a:ext uri="{FF2B5EF4-FFF2-40B4-BE49-F238E27FC236}">
                <a16:creationId xmlns:a16="http://schemas.microsoft.com/office/drawing/2014/main" id="{C0B59AFD-1052-45DB-9ADE-F968C5E90D65}"/>
              </a:ext>
            </a:extLst>
          </p:cNvPr>
          <p:cNvSpPr/>
          <p:nvPr/>
        </p:nvSpPr>
        <p:spPr>
          <a:xfrm>
            <a:off x="9985375" y="1905794"/>
            <a:ext cx="1047481" cy="461665"/>
          </a:xfrm>
          <a:prstGeom prst="rect">
            <a:avLst/>
          </a:prstGeom>
        </p:spPr>
        <p:txBody>
          <a:bodyPr wrap="square">
            <a:spAutoFit/>
          </a:bodyPr>
          <a:lstStyle/>
          <a:p>
            <a:r>
              <a:rPr lang="zh-CN" altLang="en-US" b="1" dirty="0">
                <a:solidFill>
                  <a:srgbClr val="3333FF"/>
                </a:solidFill>
                <a:latin typeface="+mn-ea"/>
              </a:rPr>
              <a:t>无</a:t>
            </a:r>
            <a:endParaRPr lang="zh-CN" altLang="en-US" dirty="0">
              <a:solidFill>
                <a:srgbClr val="3333FF"/>
              </a:solidFill>
            </a:endParaRPr>
          </a:p>
        </p:txBody>
      </p:sp>
      <p:sp>
        <p:nvSpPr>
          <p:cNvPr id="2" name="对话气泡: 矩形 1">
            <a:extLst>
              <a:ext uri="{FF2B5EF4-FFF2-40B4-BE49-F238E27FC236}">
                <a16:creationId xmlns:a16="http://schemas.microsoft.com/office/drawing/2014/main" id="{E8FDE253-A3D8-4EF5-9086-0712B9463A92}"/>
              </a:ext>
            </a:extLst>
          </p:cNvPr>
          <p:cNvSpPr/>
          <p:nvPr/>
        </p:nvSpPr>
        <p:spPr>
          <a:xfrm>
            <a:off x="4918075" y="1181894"/>
            <a:ext cx="3238500" cy="609600"/>
          </a:xfrm>
          <a:prstGeom prst="wedgeRectCallout">
            <a:avLst>
              <a:gd name="adj1" fmla="val -18654"/>
              <a:gd name="adj2" fmla="val 1031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f</a:t>
            </a:r>
            <a:r>
              <a:rPr lang="en-US" altLang="zh-CN" baseline="-25000" dirty="0"/>
              <a:t>1</a:t>
            </a:r>
            <a:r>
              <a:rPr lang="zh-CN" altLang="en-US" b="1" dirty="0">
                <a:latin typeface="+mn-ea"/>
              </a:rPr>
              <a:t>不是</a:t>
            </a:r>
            <a:r>
              <a:rPr lang="en-US" altLang="zh-CN" b="1" dirty="0">
                <a:latin typeface="+mn-ea"/>
              </a:rPr>
              <a:t>A</a:t>
            </a:r>
            <a:r>
              <a:rPr lang="zh-CN" altLang="en-US" b="1" dirty="0">
                <a:latin typeface="+mn-ea"/>
              </a:rPr>
              <a:t>上的双射函数</a:t>
            </a:r>
          </a:p>
        </p:txBody>
      </p:sp>
      <p:sp>
        <p:nvSpPr>
          <p:cNvPr id="6" name="对话气泡: 矩形 5">
            <a:extLst>
              <a:ext uri="{FF2B5EF4-FFF2-40B4-BE49-F238E27FC236}">
                <a16:creationId xmlns:a16="http://schemas.microsoft.com/office/drawing/2014/main" id="{1DC0BF5F-5E50-4E4C-B462-55FCFA243BDE}"/>
              </a:ext>
            </a:extLst>
          </p:cNvPr>
          <p:cNvSpPr/>
          <p:nvPr/>
        </p:nvSpPr>
        <p:spPr>
          <a:xfrm>
            <a:off x="2838019" y="1854927"/>
            <a:ext cx="4861356" cy="609600"/>
          </a:xfrm>
          <a:prstGeom prst="wedgeRectCallout">
            <a:avLst>
              <a:gd name="adj1" fmla="val -18654"/>
              <a:gd name="adj2" fmla="val 1031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f</a:t>
            </a:r>
            <a:r>
              <a:rPr lang="en-US" altLang="zh-CN" b="1" baseline="-25000" dirty="0">
                <a:latin typeface="+mn-ea"/>
              </a:rPr>
              <a:t>2</a:t>
            </a:r>
            <a:r>
              <a:rPr lang="en-US" altLang="zh-CN" b="1" baseline="30000" dirty="0">
                <a:latin typeface="+mn-ea"/>
              </a:rPr>
              <a:t>-1</a:t>
            </a:r>
            <a:r>
              <a:rPr lang="zh-CN" altLang="zh-CN" b="1" dirty="0">
                <a:latin typeface="+mn-ea"/>
              </a:rPr>
              <a:t>＝</a:t>
            </a:r>
            <a:r>
              <a:rPr lang="en-US" altLang="zh-CN" b="1" dirty="0">
                <a:latin typeface="+mn-ea"/>
              </a:rPr>
              <a:t>{&lt;1,1&gt;,&lt;3,2&gt;,&lt;2,3&gt;}</a:t>
            </a:r>
            <a:endParaRPr lang="zh-CN" altLang="en-US" b="1" dirty="0">
              <a:latin typeface="+mn-ea"/>
            </a:endParaRPr>
          </a:p>
        </p:txBody>
      </p:sp>
      <p:sp>
        <p:nvSpPr>
          <p:cNvPr id="7" name="矩形 6">
            <a:extLst>
              <a:ext uri="{FF2B5EF4-FFF2-40B4-BE49-F238E27FC236}">
                <a16:creationId xmlns:a16="http://schemas.microsoft.com/office/drawing/2014/main" id="{6D801378-553F-4E35-8DF7-7B7C737127A9}"/>
              </a:ext>
            </a:extLst>
          </p:cNvPr>
          <p:cNvSpPr/>
          <p:nvPr/>
        </p:nvSpPr>
        <p:spPr>
          <a:xfrm>
            <a:off x="4744956" y="3419610"/>
            <a:ext cx="1047481" cy="461665"/>
          </a:xfrm>
          <a:prstGeom prst="rect">
            <a:avLst/>
          </a:prstGeom>
        </p:spPr>
        <p:txBody>
          <a:bodyPr wrap="square">
            <a:spAutoFit/>
          </a:bodyPr>
          <a:lstStyle/>
          <a:p>
            <a:r>
              <a:rPr lang="zh-CN" altLang="en-US" b="1" dirty="0">
                <a:solidFill>
                  <a:srgbClr val="3333FF"/>
                </a:solidFill>
                <a:latin typeface="+mn-ea"/>
              </a:rPr>
              <a:t>无</a:t>
            </a:r>
            <a:endParaRPr lang="zh-CN" altLang="en-US" dirty="0">
              <a:solidFill>
                <a:srgbClr val="3333FF"/>
              </a:solidFill>
            </a:endParaRPr>
          </a:p>
        </p:txBody>
      </p:sp>
      <p:sp>
        <p:nvSpPr>
          <p:cNvPr id="8" name="对话气泡: 矩形 7">
            <a:extLst>
              <a:ext uri="{FF2B5EF4-FFF2-40B4-BE49-F238E27FC236}">
                <a16:creationId xmlns:a16="http://schemas.microsoft.com/office/drawing/2014/main" id="{D06E23CF-E5A0-41EC-8F1B-4D8F08538EE2}"/>
              </a:ext>
            </a:extLst>
          </p:cNvPr>
          <p:cNvSpPr/>
          <p:nvPr/>
        </p:nvSpPr>
        <p:spPr>
          <a:xfrm>
            <a:off x="917575" y="2637268"/>
            <a:ext cx="3238500" cy="609600"/>
          </a:xfrm>
          <a:prstGeom prst="wedgeRectCallout">
            <a:avLst>
              <a:gd name="adj1" fmla="val -18654"/>
              <a:gd name="adj2" fmla="val 1031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f</a:t>
            </a:r>
            <a:r>
              <a:rPr lang="en-US" altLang="zh-CN" baseline="-25000" dirty="0"/>
              <a:t>3</a:t>
            </a:r>
            <a:r>
              <a:rPr lang="zh-CN" altLang="en-US" b="1" dirty="0">
                <a:latin typeface="+mn-ea"/>
              </a:rPr>
              <a:t>不是</a:t>
            </a:r>
            <a:r>
              <a:rPr lang="en-US" altLang="zh-CN" b="1" dirty="0">
                <a:latin typeface="+mn-ea"/>
              </a:rPr>
              <a:t>A</a:t>
            </a:r>
            <a:r>
              <a:rPr lang="zh-CN" altLang="en-US" b="1" dirty="0">
                <a:latin typeface="+mn-ea"/>
              </a:rPr>
              <a:t>上的双射函数</a:t>
            </a:r>
          </a:p>
        </p:txBody>
      </p:sp>
      <p:sp>
        <p:nvSpPr>
          <p:cNvPr id="9" name="对话气泡: 矩形 8">
            <a:extLst>
              <a:ext uri="{FF2B5EF4-FFF2-40B4-BE49-F238E27FC236}">
                <a16:creationId xmlns:a16="http://schemas.microsoft.com/office/drawing/2014/main" id="{2DAF0423-2154-4904-8EC1-E5BD9D0B31F8}"/>
              </a:ext>
            </a:extLst>
          </p:cNvPr>
          <p:cNvSpPr/>
          <p:nvPr/>
        </p:nvSpPr>
        <p:spPr>
          <a:xfrm>
            <a:off x="1218769" y="4725194"/>
            <a:ext cx="3238500" cy="609600"/>
          </a:xfrm>
          <a:prstGeom prst="wedgeRectCallout">
            <a:avLst>
              <a:gd name="adj1" fmla="val -3340"/>
              <a:gd name="adj2" fmla="val -976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f</a:t>
            </a:r>
            <a:r>
              <a:rPr lang="en-US" altLang="zh-CN" b="1" baseline="-25000" dirty="0">
                <a:latin typeface="+mn-ea"/>
              </a:rPr>
              <a:t>4</a:t>
            </a:r>
            <a:r>
              <a:rPr lang="en-US" altLang="zh-CN" b="1" baseline="30000" dirty="0">
                <a:latin typeface="+mn-ea"/>
              </a:rPr>
              <a:t>-1</a:t>
            </a:r>
            <a:r>
              <a:rPr lang="en-US" altLang="zh-CN" b="1" dirty="0">
                <a:latin typeface="+mn-ea"/>
              </a:rPr>
              <a:t>(x)</a:t>
            </a:r>
            <a:r>
              <a:rPr lang="en-US" altLang="zh-CN" b="1" i="1" dirty="0">
                <a:latin typeface="+mn-ea"/>
              </a:rPr>
              <a:t>=</a:t>
            </a:r>
            <a:r>
              <a:rPr lang="en-US" altLang="zh-CN" b="1" dirty="0">
                <a:latin typeface="+mn-ea"/>
              </a:rPr>
              <a:t>x-1</a:t>
            </a:r>
            <a:endParaRPr lang="zh-CN" altLang="en-US" b="1"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P spid="6" grpId="0" animBg="1"/>
      <p:bldP spid="7" grpId="0"/>
      <p:bldP spid="8" grpId="0" animBg="1"/>
      <p:bldP spid="9" grpId="0" animBg="1"/>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1" name="Rectangle 2">
            <a:extLst>
              <a:ext uri="{FF2B5EF4-FFF2-40B4-BE49-F238E27FC236}">
                <a16:creationId xmlns:a16="http://schemas.microsoft.com/office/drawing/2014/main" id="{D474F516-4AFE-45D5-B2C4-D55CA525795C}"/>
              </a:ext>
            </a:extLst>
          </p:cNvPr>
          <p:cNvSpPr>
            <a:spLocks noGrp="1" noChangeArrowheads="1"/>
          </p:cNvSpPr>
          <p:nvPr>
            <p:ph type="title"/>
          </p:nvPr>
        </p:nvSpPr>
        <p:spPr/>
        <p:txBody>
          <a:bodyPr/>
          <a:lstStyle/>
          <a:p>
            <a:pPr eaLnBrk="1" hangingPunct="1"/>
            <a:r>
              <a:rPr lang="zh-CN" altLang="en-US" dirty="0"/>
              <a:t>定理</a:t>
            </a:r>
            <a:r>
              <a:rPr lang="en-US" altLang="zh-CN" dirty="0"/>
              <a:t>5.10 </a:t>
            </a:r>
          </a:p>
        </p:txBody>
      </p:sp>
      <p:sp>
        <p:nvSpPr>
          <p:cNvPr id="1816579" name="Rectangle 3">
            <a:extLst>
              <a:ext uri="{FF2B5EF4-FFF2-40B4-BE49-F238E27FC236}">
                <a16:creationId xmlns:a16="http://schemas.microsoft.com/office/drawing/2014/main" id="{C609669A-A0D6-49DF-8EAB-34A575095381}"/>
              </a:ext>
            </a:extLst>
          </p:cNvPr>
          <p:cNvSpPr>
            <a:spLocks noGrp="1" noChangeArrowheads="1"/>
          </p:cNvSpPr>
          <p:nvPr>
            <p:ph type="body" idx="1"/>
          </p:nvPr>
        </p:nvSpPr>
        <p:spPr>
          <a:xfrm>
            <a:off x="384175" y="1028938"/>
            <a:ext cx="7850417" cy="2400856"/>
          </a:xfrm>
        </p:spPr>
        <p:txBody>
          <a:bodyPr/>
          <a:lstStyle/>
          <a:p>
            <a:pPr marL="533507" indent="-533507">
              <a:lnSpc>
                <a:spcPct val="150000"/>
              </a:lnSpc>
              <a:buNone/>
            </a:pPr>
            <a:r>
              <a:rPr lang="zh-CN" altLang="en-US" dirty="0">
                <a:solidFill>
                  <a:srgbClr val="C00000"/>
                </a:solidFill>
              </a:rPr>
              <a:t>定理</a:t>
            </a:r>
            <a:r>
              <a:rPr lang="en-US" altLang="zh-CN" dirty="0">
                <a:solidFill>
                  <a:srgbClr val="C00000"/>
                </a:solidFill>
              </a:rPr>
              <a:t>5.10   </a:t>
            </a:r>
            <a:r>
              <a:rPr lang="zh-CN" altLang="en-US" dirty="0"/>
              <a:t>设</a:t>
            </a:r>
            <a:r>
              <a:rPr lang="en-US" altLang="zh-CN" dirty="0"/>
              <a:t>f</a:t>
            </a:r>
            <a:r>
              <a:rPr lang="zh-CN" altLang="en-US" dirty="0"/>
              <a:t>是</a:t>
            </a:r>
            <a:r>
              <a:rPr lang="en-US" altLang="zh-CN" dirty="0"/>
              <a:t>A</a:t>
            </a:r>
            <a:r>
              <a:rPr lang="zh-CN" altLang="en-US" dirty="0"/>
              <a:t>到</a:t>
            </a:r>
            <a:r>
              <a:rPr lang="en-US" altLang="zh-CN" dirty="0"/>
              <a:t>B</a:t>
            </a:r>
            <a:r>
              <a:rPr lang="zh-CN" altLang="en-US" dirty="0"/>
              <a:t>的双射函数，则：</a:t>
            </a:r>
          </a:p>
          <a:p>
            <a:pPr marL="533507" indent="-533507">
              <a:lnSpc>
                <a:spcPct val="150000"/>
              </a:lnSpc>
              <a:buNone/>
            </a:pPr>
            <a:r>
              <a:rPr lang="en-US" altLang="zh-CN" dirty="0"/>
              <a:t>		f</a:t>
            </a:r>
            <a:r>
              <a:rPr lang="en-US" altLang="zh-CN" baseline="30000" dirty="0"/>
              <a:t>-1</a:t>
            </a:r>
            <a:r>
              <a:rPr lang="en-US" altLang="zh-CN" dirty="0">
                <a:sym typeface="Symbol" panose="05050102010706020507" pitchFamily="18" charset="2"/>
              </a:rPr>
              <a:t></a:t>
            </a:r>
            <a:r>
              <a:rPr lang="en-US" altLang="zh-CN" dirty="0"/>
              <a:t>f</a:t>
            </a:r>
            <a:r>
              <a:rPr lang="zh-CN" altLang="en-US" dirty="0"/>
              <a:t>＝</a:t>
            </a:r>
            <a:r>
              <a:rPr lang="en-US" altLang="zh-CN" dirty="0"/>
              <a:t>I</a:t>
            </a:r>
            <a:r>
              <a:rPr lang="en-US" altLang="zh-CN" baseline="-25000" dirty="0"/>
              <a:t>B</a:t>
            </a:r>
            <a:r>
              <a:rPr lang="zh-CN" altLang="en-US" dirty="0"/>
              <a:t>＝</a:t>
            </a:r>
            <a:r>
              <a:rPr lang="en-US" altLang="zh-CN" dirty="0"/>
              <a:t>{&lt;</a:t>
            </a:r>
            <a:r>
              <a:rPr lang="en-US" altLang="zh-CN" dirty="0" err="1"/>
              <a:t>b,b</a:t>
            </a:r>
            <a:r>
              <a:rPr lang="en-US" altLang="zh-CN" dirty="0"/>
              <a:t>&gt;|</a:t>
            </a:r>
            <a:r>
              <a:rPr lang="en-US" altLang="zh-CN" dirty="0" err="1"/>
              <a:t>b∈B</a:t>
            </a:r>
            <a:r>
              <a:rPr lang="en-US" altLang="zh-CN" dirty="0"/>
              <a:t>}</a:t>
            </a:r>
            <a:r>
              <a:rPr lang="zh-CN" altLang="en-US" dirty="0"/>
              <a:t>；</a:t>
            </a:r>
          </a:p>
          <a:p>
            <a:pPr marL="533507" indent="-533507">
              <a:lnSpc>
                <a:spcPct val="150000"/>
              </a:lnSpc>
              <a:buNone/>
            </a:pPr>
            <a:r>
              <a:rPr lang="en-US" altLang="zh-CN" dirty="0"/>
              <a:t>		f</a:t>
            </a:r>
            <a:r>
              <a:rPr lang="en-US" altLang="zh-CN" dirty="0">
                <a:sym typeface="Symbol" panose="05050102010706020507" pitchFamily="18" charset="2"/>
              </a:rPr>
              <a:t></a:t>
            </a:r>
            <a:r>
              <a:rPr lang="en-US" altLang="zh-CN" dirty="0"/>
              <a:t>f</a:t>
            </a:r>
            <a:r>
              <a:rPr lang="en-US" altLang="zh-CN" baseline="30000" dirty="0"/>
              <a:t>-1</a:t>
            </a:r>
            <a:r>
              <a:rPr lang="zh-CN" altLang="en-US" dirty="0"/>
              <a:t>＝</a:t>
            </a:r>
            <a:r>
              <a:rPr lang="en-US" altLang="zh-CN" dirty="0"/>
              <a:t>I</a:t>
            </a:r>
            <a:r>
              <a:rPr lang="en-US" altLang="zh-CN" baseline="-25000" dirty="0"/>
              <a:t>A</a:t>
            </a:r>
            <a:r>
              <a:rPr lang="zh-CN" altLang="en-US" dirty="0"/>
              <a:t>＝</a:t>
            </a:r>
            <a:r>
              <a:rPr lang="en-US" altLang="zh-CN" dirty="0"/>
              <a:t>{&lt;</a:t>
            </a:r>
            <a:r>
              <a:rPr lang="en-US" altLang="zh-CN" dirty="0" err="1"/>
              <a:t>a,a</a:t>
            </a:r>
            <a:r>
              <a:rPr lang="en-US" altLang="zh-CN" dirty="0"/>
              <a:t>&gt;|</a:t>
            </a:r>
            <a:r>
              <a:rPr lang="en-US" altLang="zh-CN" dirty="0" err="1"/>
              <a:t>a∈A</a:t>
            </a:r>
            <a:r>
              <a:rPr lang="en-US" altLang="zh-CN" dirty="0"/>
              <a:t>}</a:t>
            </a:r>
            <a:r>
              <a:rPr lang="zh-CN" altLang="en-US" dirty="0"/>
              <a:t>；</a:t>
            </a:r>
          </a:p>
          <a:p>
            <a:pPr marL="533507" indent="-533507">
              <a:lnSpc>
                <a:spcPct val="150000"/>
              </a:lnSpc>
              <a:buNone/>
            </a:pPr>
            <a:r>
              <a:rPr lang="en-US" altLang="zh-CN" dirty="0"/>
              <a:t>		</a:t>
            </a:r>
            <a:r>
              <a:rPr lang="en-US" altLang="zh-CN" dirty="0" err="1"/>
              <a:t>I</a:t>
            </a:r>
            <a:r>
              <a:rPr lang="en-US" altLang="zh-CN" baseline="-25000" dirty="0" err="1"/>
              <a:t>A</a:t>
            </a:r>
            <a:r>
              <a:rPr lang="en-US" altLang="zh-CN" dirty="0" err="1">
                <a:sym typeface="Symbol" panose="05050102010706020507" pitchFamily="18" charset="2"/>
              </a:rPr>
              <a:t></a:t>
            </a:r>
            <a:r>
              <a:rPr lang="en-US" altLang="zh-CN" dirty="0" err="1"/>
              <a:t>f</a:t>
            </a:r>
            <a:r>
              <a:rPr lang="zh-CN" altLang="en-US" dirty="0"/>
              <a:t>＝</a:t>
            </a:r>
            <a:r>
              <a:rPr lang="en-US" altLang="zh-CN" dirty="0" err="1"/>
              <a:t>f</a:t>
            </a:r>
            <a:r>
              <a:rPr lang="en-US" altLang="zh-CN" dirty="0" err="1">
                <a:sym typeface="Symbol" panose="05050102010706020507" pitchFamily="18" charset="2"/>
              </a:rPr>
              <a:t></a:t>
            </a:r>
            <a:r>
              <a:rPr lang="en-US" altLang="zh-CN" dirty="0" err="1"/>
              <a:t>I</a:t>
            </a:r>
            <a:r>
              <a:rPr lang="en-US" altLang="zh-CN" baseline="-25000" dirty="0" err="1"/>
              <a:t>B</a:t>
            </a:r>
            <a:r>
              <a:rPr lang="zh-CN" altLang="en-US" dirty="0"/>
              <a:t>＝</a:t>
            </a:r>
            <a:r>
              <a:rPr lang="en-US" altLang="zh-CN" dirty="0"/>
              <a:t>f</a:t>
            </a:r>
            <a:r>
              <a:rPr lang="zh-CN" altLang="en-US" dirty="0"/>
              <a:t>。</a:t>
            </a:r>
          </a:p>
        </p:txBody>
      </p:sp>
      <p:sp>
        <p:nvSpPr>
          <p:cNvPr id="4" name="Rectangle 3">
            <a:extLst>
              <a:ext uri="{FF2B5EF4-FFF2-40B4-BE49-F238E27FC236}">
                <a16:creationId xmlns:a16="http://schemas.microsoft.com/office/drawing/2014/main" id="{3542EFF3-696F-4FF7-AC71-C28E5E9A6315}"/>
              </a:ext>
            </a:extLst>
          </p:cNvPr>
          <p:cNvSpPr txBox="1">
            <a:spLocks noChangeArrowheads="1"/>
          </p:cNvSpPr>
          <p:nvPr/>
        </p:nvSpPr>
        <p:spPr>
          <a:xfrm>
            <a:off x="612775" y="3698347"/>
            <a:ext cx="1053426" cy="630682"/>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spcBef>
                <a:spcPct val="0"/>
              </a:spcBef>
              <a:buFont typeface="Wingdings" pitchFamily="2" charset="2"/>
              <a:buNone/>
              <a:defRPr/>
            </a:pPr>
            <a:r>
              <a:rPr lang="zh-CN" altLang="en-US" dirty="0">
                <a:solidFill>
                  <a:srgbClr val="C00000"/>
                </a:solidFill>
              </a:rPr>
              <a:t>略</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1" name="Rectangle 2">
            <a:extLst>
              <a:ext uri="{FF2B5EF4-FFF2-40B4-BE49-F238E27FC236}">
                <a16:creationId xmlns:a16="http://schemas.microsoft.com/office/drawing/2014/main" id="{D474F516-4AFE-45D5-B2C4-D55CA525795C}"/>
              </a:ext>
            </a:extLst>
          </p:cNvPr>
          <p:cNvSpPr>
            <a:spLocks noGrp="1" noChangeArrowheads="1"/>
          </p:cNvSpPr>
          <p:nvPr>
            <p:ph type="title"/>
          </p:nvPr>
        </p:nvSpPr>
        <p:spPr/>
        <p:txBody>
          <a:bodyPr/>
          <a:lstStyle/>
          <a:p>
            <a:pPr eaLnBrk="1" hangingPunct="1"/>
            <a:r>
              <a:rPr lang="zh-CN" altLang="en-US" dirty="0"/>
              <a:t>定理</a:t>
            </a:r>
            <a:r>
              <a:rPr lang="en-US" altLang="zh-CN" dirty="0"/>
              <a:t>5.11 </a:t>
            </a:r>
          </a:p>
        </p:txBody>
      </p:sp>
      <p:sp>
        <p:nvSpPr>
          <p:cNvPr id="1816579" name="Rectangle 3">
            <a:extLst>
              <a:ext uri="{FF2B5EF4-FFF2-40B4-BE49-F238E27FC236}">
                <a16:creationId xmlns:a16="http://schemas.microsoft.com/office/drawing/2014/main" id="{C609669A-A0D6-49DF-8EAB-34A575095381}"/>
              </a:ext>
            </a:extLst>
          </p:cNvPr>
          <p:cNvSpPr>
            <a:spLocks noGrp="1" noChangeArrowheads="1"/>
          </p:cNvSpPr>
          <p:nvPr>
            <p:ph type="body" idx="1"/>
          </p:nvPr>
        </p:nvSpPr>
        <p:spPr>
          <a:xfrm>
            <a:off x="384175" y="1028938"/>
            <a:ext cx="11125200" cy="630682"/>
          </a:xfrm>
        </p:spPr>
        <p:txBody>
          <a:bodyPr/>
          <a:lstStyle/>
          <a:p>
            <a:pPr marL="0" indent="0">
              <a:buNone/>
            </a:pPr>
            <a:r>
              <a:rPr lang="zh-CN" altLang="en-US" dirty="0">
                <a:solidFill>
                  <a:srgbClr val="C00000"/>
                </a:solidFill>
              </a:rPr>
              <a:t>定理</a:t>
            </a:r>
            <a:r>
              <a:rPr lang="en-US" altLang="zh-CN" dirty="0">
                <a:solidFill>
                  <a:srgbClr val="C00000"/>
                </a:solidFill>
              </a:rPr>
              <a:t>5.11  </a:t>
            </a:r>
            <a:r>
              <a:rPr lang="zh-CN" altLang="zh-CN" dirty="0"/>
              <a:t>若</a:t>
            </a:r>
            <a:r>
              <a:rPr lang="en-US" altLang="zh-CN" dirty="0"/>
              <a:t>f</a:t>
            </a:r>
            <a:r>
              <a:rPr lang="zh-CN" altLang="zh-CN" dirty="0"/>
              <a:t>是</a:t>
            </a:r>
            <a:r>
              <a:rPr lang="en-US" altLang="zh-CN" dirty="0"/>
              <a:t>A</a:t>
            </a:r>
            <a:r>
              <a:rPr lang="zh-CN" altLang="zh-CN" dirty="0"/>
              <a:t>到</a:t>
            </a:r>
            <a:r>
              <a:rPr lang="en-US" altLang="zh-CN" dirty="0"/>
              <a:t>B</a:t>
            </a:r>
            <a:r>
              <a:rPr lang="zh-CN" altLang="zh-CN" dirty="0"/>
              <a:t>的双射，则</a:t>
            </a:r>
            <a:r>
              <a:rPr lang="en-US" altLang="zh-CN" dirty="0"/>
              <a:t>f</a:t>
            </a:r>
            <a:r>
              <a:rPr lang="zh-CN" altLang="zh-CN" dirty="0"/>
              <a:t>的逆函数</a:t>
            </a:r>
            <a:r>
              <a:rPr lang="en-US" altLang="zh-CN" dirty="0"/>
              <a:t>f</a:t>
            </a:r>
            <a:r>
              <a:rPr lang="en-US" altLang="zh-CN" baseline="30000" dirty="0"/>
              <a:t>−1</a:t>
            </a:r>
            <a:r>
              <a:rPr lang="zh-CN" altLang="zh-CN" dirty="0"/>
              <a:t>也是</a:t>
            </a:r>
            <a:r>
              <a:rPr lang="en-US" altLang="zh-CN" dirty="0"/>
              <a:t>B</a:t>
            </a:r>
            <a:r>
              <a:rPr lang="zh-CN" altLang="zh-CN" dirty="0"/>
              <a:t>到</a:t>
            </a:r>
            <a:r>
              <a:rPr lang="en-US" altLang="zh-CN" dirty="0"/>
              <a:t>A</a:t>
            </a:r>
            <a:r>
              <a:rPr lang="zh-CN" altLang="zh-CN" dirty="0"/>
              <a:t>的双射。</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542EFF3-696F-4FF7-AC71-C28E5E9A6315}"/>
                  </a:ext>
                </a:extLst>
              </p:cNvPr>
              <p:cNvSpPr txBox="1">
                <a:spLocks noChangeArrowheads="1"/>
              </p:cNvSpPr>
              <p:nvPr/>
            </p:nvSpPr>
            <p:spPr>
              <a:xfrm>
                <a:off x="384175" y="1659620"/>
                <a:ext cx="10972800" cy="5199968"/>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50000"/>
                  </a:lnSpc>
                  <a:spcBef>
                    <a:spcPct val="0"/>
                  </a:spcBef>
                  <a:buNone/>
                  <a:defRPr/>
                </a:pPr>
                <a:r>
                  <a:rPr lang="zh-CN" altLang="en-US" dirty="0">
                    <a:solidFill>
                      <a:srgbClr val="C00000"/>
                    </a:solidFill>
                  </a:rPr>
                  <a:t>证明 </a:t>
                </a:r>
                <a:r>
                  <a:rPr lang="zh-CN" altLang="en-US" dirty="0"/>
                  <a:t>（</a:t>
                </a:r>
                <a:r>
                  <a:rPr lang="en-US" altLang="zh-CN" dirty="0"/>
                  <a:t>1</a:t>
                </a:r>
                <a:r>
                  <a:rPr lang="zh-CN" altLang="en-US" dirty="0"/>
                  <a:t>）证明</a:t>
                </a:r>
                <a:r>
                  <a:rPr lang="en-US" altLang="zh-CN" dirty="0"/>
                  <a:t>f</a:t>
                </a:r>
                <a:r>
                  <a:rPr lang="en-US" altLang="zh-CN" baseline="30000" dirty="0"/>
                  <a:t>−1</a:t>
                </a:r>
                <a:r>
                  <a:rPr lang="zh-CN" altLang="en-US" dirty="0"/>
                  <a:t>是满射。</a:t>
                </a:r>
              </a:p>
              <a:p>
                <a:pPr marL="0" indent="0">
                  <a:lnSpc>
                    <a:spcPct val="150000"/>
                  </a:lnSpc>
                  <a:spcBef>
                    <a:spcPct val="0"/>
                  </a:spcBef>
                  <a:buNone/>
                  <a:defRPr/>
                </a:pPr>
                <a:r>
                  <a:rPr lang="zh-CN" altLang="en-US" dirty="0"/>
                  <a:t>        因为</a:t>
                </a:r>
                <a:r>
                  <a:rPr lang="en-US" altLang="zh-CN" dirty="0" err="1"/>
                  <a:t>ranf</a:t>
                </a:r>
                <a:r>
                  <a:rPr lang="en-US" altLang="zh-CN" baseline="30000" dirty="0"/>
                  <a:t> −1 </a:t>
                </a:r>
                <a:r>
                  <a:rPr lang="zh-CN" altLang="en-US" dirty="0"/>
                  <a:t>＝</a:t>
                </a:r>
                <a:r>
                  <a:rPr lang="en-US" altLang="zh-CN" dirty="0" err="1"/>
                  <a:t>domf</a:t>
                </a:r>
                <a:r>
                  <a:rPr lang="zh-CN" altLang="en-US" dirty="0"/>
                  <a:t>＝</a:t>
                </a:r>
                <a:r>
                  <a:rPr lang="en-US" altLang="zh-CN" dirty="0"/>
                  <a:t>A</a:t>
                </a:r>
                <a:r>
                  <a:rPr lang="zh-CN" altLang="en-US" dirty="0"/>
                  <a:t>，所以</a:t>
                </a:r>
                <a:r>
                  <a:rPr lang="en-US" altLang="zh-CN" dirty="0"/>
                  <a:t>f</a:t>
                </a:r>
                <a:r>
                  <a:rPr lang="en-US" altLang="zh-CN" baseline="30000" dirty="0"/>
                  <a:t> −1</a:t>
                </a:r>
                <a:r>
                  <a:rPr lang="zh-CN" altLang="en-US" dirty="0"/>
                  <a:t>是</a:t>
                </a:r>
                <a:r>
                  <a:rPr lang="en-US" altLang="zh-CN" dirty="0"/>
                  <a:t>B</a:t>
                </a:r>
                <a:r>
                  <a:rPr lang="zh-CN" altLang="en-US" dirty="0"/>
                  <a:t>到</a:t>
                </a:r>
                <a:r>
                  <a:rPr lang="en-US" altLang="zh-CN" dirty="0"/>
                  <a:t>A</a:t>
                </a:r>
                <a:r>
                  <a:rPr lang="zh-CN" altLang="en-US" dirty="0"/>
                  <a:t>的满射。</a:t>
                </a:r>
              </a:p>
              <a:p>
                <a:pPr marL="0" indent="0">
                  <a:lnSpc>
                    <a:spcPct val="150000"/>
                  </a:lnSpc>
                  <a:spcBef>
                    <a:spcPct val="0"/>
                  </a:spcBef>
                  <a:buNone/>
                  <a:defRPr/>
                </a:pPr>
                <a:r>
                  <a:rPr lang="zh-CN" altLang="en-US" dirty="0"/>
                  <a:t>        （</a:t>
                </a:r>
                <a:r>
                  <a:rPr lang="en-US" altLang="zh-CN" dirty="0"/>
                  <a:t>2</a:t>
                </a:r>
                <a:r>
                  <a:rPr lang="zh-CN" altLang="en-US" dirty="0"/>
                  <a:t>）证明</a:t>
                </a:r>
                <a:r>
                  <a:rPr lang="en-US" altLang="zh-CN" dirty="0"/>
                  <a:t>f</a:t>
                </a:r>
                <a:r>
                  <a:rPr lang="en-US" altLang="zh-CN" baseline="30000" dirty="0"/>
                  <a:t> −1</a:t>
                </a:r>
                <a:r>
                  <a:rPr lang="zh-CN" altLang="en-US" dirty="0"/>
                  <a:t>是单射。</a:t>
                </a:r>
              </a:p>
              <a:p>
                <a:pPr marL="0" indent="0">
                  <a:lnSpc>
                    <a:spcPct val="150000"/>
                  </a:lnSpc>
                  <a:spcBef>
                    <a:spcPct val="0"/>
                  </a:spcBef>
                  <a:buNone/>
                  <a:defRPr/>
                </a:pPr>
                <a:r>
                  <a:rPr lang="zh-CN" altLang="en-US" dirty="0"/>
                  <a:t>        对 </a:t>
                </a:r>
                <a14:m>
                  <m:oMath xmlns:m="http://schemas.openxmlformats.org/officeDocument/2006/math">
                    <m:r>
                      <a:rPr lang="es-ES" altLang="zh-CN" i="1">
                        <a:latin typeface="Cambria Math" panose="02040503050406030204" pitchFamily="18" charset="0"/>
                        <a:ea typeface="Cambria Math" panose="02040503050406030204" pitchFamily="18" charset="0"/>
                      </a:rPr>
                      <m:t>∀</m:t>
                    </m:r>
                  </m:oMath>
                </a14:m>
                <a:r>
                  <a:rPr lang="en-US" altLang="zh-CN" dirty="0"/>
                  <a:t>b</a:t>
                </a:r>
                <a:r>
                  <a:rPr lang="en-US" altLang="zh-CN" baseline="-25000" dirty="0"/>
                  <a:t>1</a:t>
                </a:r>
                <a:r>
                  <a:rPr lang="zh-CN" altLang="en-US" dirty="0"/>
                  <a:t>，</a:t>
                </a:r>
                <a:r>
                  <a:rPr lang="es-ES" altLang="zh-CN" dirty="0">
                    <a:ea typeface="Cambria Math" panose="02040503050406030204" pitchFamily="18" charset="0"/>
                  </a:rPr>
                  <a:t> </a:t>
                </a:r>
                <a14:m>
                  <m:oMath xmlns:m="http://schemas.openxmlformats.org/officeDocument/2006/math">
                    <m:r>
                      <a:rPr lang="es-ES" altLang="zh-CN" i="1">
                        <a:latin typeface="Cambria Math" panose="02040503050406030204" pitchFamily="18" charset="0"/>
                        <a:ea typeface="Cambria Math" panose="02040503050406030204" pitchFamily="18" charset="0"/>
                      </a:rPr>
                      <m:t>∀ </m:t>
                    </m:r>
                  </m:oMath>
                </a14:m>
                <a:r>
                  <a:rPr lang="en-US" altLang="zh-CN" dirty="0"/>
                  <a:t>b</a:t>
                </a:r>
                <a:r>
                  <a:rPr lang="en-US" altLang="zh-CN" baseline="-25000" dirty="0"/>
                  <a:t>2</a:t>
                </a:r>
                <a:r>
                  <a:rPr lang="en-US" altLang="zh-CN" dirty="0"/>
                  <a:t>∈B</a:t>
                </a:r>
                <a:r>
                  <a:rPr lang="zh-CN" altLang="en-US" dirty="0"/>
                  <a:t>，</a:t>
                </a:r>
                <a:r>
                  <a:rPr lang="en-US" altLang="zh-CN" dirty="0"/>
                  <a:t>b</a:t>
                </a:r>
                <a:r>
                  <a:rPr lang="en-US" altLang="zh-CN" baseline="-25000" dirty="0"/>
                  <a:t>1</a:t>
                </a:r>
                <a:r>
                  <a:rPr lang="en-US" altLang="zh-CN" dirty="0"/>
                  <a:t>≠b</a:t>
                </a:r>
                <a:r>
                  <a:rPr lang="en-US" altLang="zh-CN" baseline="-25000" dirty="0"/>
                  <a:t>2</a:t>
                </a:r>
                <a:r>
                  <a:rPr lang="zh-CN" altLang="en-US" dirty="0"/>
                  <a:t>，</a:t>
                </a:r>
                <a:endParaRPr lang="en-US" altLang="zh-CN" dirty="0"/>
              </a:p>
              <a:p>
                <a:pPr marL="0" indent="0">
                  <a:lnSpc>
                    <a:spcPct val="150000"/>
                  </a:lnSpc>
                  <a:spcBef>
                    <a:spcPct val="0"/>
                  </a:spcBef>
                  <a:buNone/>
                  <a:defRPr/>
                </a:pPr>
                <a:r>
                  <a:rPr lang="zh-CN" altLang="en-US" dirty="0"/>
                  <a:t>        假设</a:t>
                </a:r>
                <a:r>
                  <a:rPr lang="en-US" altLang="zh-CN" dirty="0"/>
                  <a:t>f</a:t>
                </a:r>
                <a:r>
                  <a:rPr lang="en-US" altLang="zh-CN" baseline="30000" dirty="0"/>
                  <a:t>−1</a:t>
                </a:r>
                <a:r>
                  <a:rPr lang="en-US" altLang="zh-CN" dirty="0"/>
                  <a:t>(b</a:t>
                </a:r>
                <a:r>
                  <a:rPr lang="en-US" altLang="zh-CN" baseline="-25000" dirty="0"/>
                  <a:t>1</a:t>
                </a:r>
                <a:r>
                  <a:rPr lang="en-US" altLang="zh-CN" dirty="0"/>
                  <a:t>)</a:t>
                </a:r>
                <a:r>
                  <a:rPr lang="zh-CN" altLang="en-US" dirty="0"/>
                  <a:t>＝</a:t>
                </a:r>
                <a:r>
                  <a:rPr lang="en-US" altLang="zh-CN" dirty="0"/>
                  <a:t>f</a:t>
                </a:r>
                <a:r>
                  <a:rPr lang="en-US" altLang="zh-CN" baseline="30000" dirty="0"/>
                  <a:t>−1</a:t>
                </a:r>
                <a:r>
                  <a:rPr lang="en-US" altLang="zh-CN" dirty="0"/>
                  <a:t>(b</a:t>
                </a:r>
                <a:r>
                  <a:rPr lang="en-US" altLang="zh-CN" baseline="-25000" dirty="0"/>
                  <a:t>2</a:t>
                </a:r>
                <a:r>
                  <a:rPr lang="en-US" altLang="zh-CN" dirty="0"/>
                  <a:t>)</a:t>
                </a:r>
                <a:r>
                  <a:rPr lang="zh-CN" altLang="en-US" dirty="0"/>
                  <a:t>，即存在</a:t>
                </a:r>
                <a:r>
                  <a:rPr lang="en-US" altLang="zh-CN" dirty="0" err="1"/>
                  <a:t>a∈A</a:t>
                </a:r>
                <a:r>
                  <a:rPr lang="zh-CN" altLang="en-US" dirty="0"/>
                  <a:t>，使得</a:t>
                </a:r>
                <a:r>
                  <a:rPr lang="en-US" altLang="zh-CN" dirty="0"/>
                  <a:t>&lt;b</a:t>
                </a:r>
                <a:r>
                  <a:rPr lang="en-US" altLang="zh-CN" baseline="-25000" dirty="0"/>
                  <a:t>1</a:t>
                </a:r>
                <a:r>
                  <a:rPr lang="en-US" altLang="zh-CN" dirty="0"/>
                  <a:t>,a&gt;∈f</a:t>
                </a:r>
                <a:r>
                  <a:rPr lang="en-US" altLang="zh-CN" baseline="30000" dirty="0"/>
                  <a:t>−1</a:t>
                </a:r>
                <a:r>
                  <a:rPr lang="zh-CN" altLang="en-US" dirty="0"/>
                  <a:t>，</a:t>
                </a:r>
                <a:r>
                  <a:rPr lang="en-US" altLang="zh-CN" dirty="0"/>
                  <a:t>&lt;b</a:t>
                </a:r>
                <a:r>
                  <a:rPr lang="en-US" altLang="zh-CN" baseline="-25000" dirty="0"/>
                  <a:t>2</a:t>
                </a:r>
                <a:r>
                  <a:rPr lang="en-US" altLang="zh-CN" dirty="0"/>
                  <a:t>,a&gt;∈f</a:t>
                </a:r>
                <a:r>
                  <a:rPr lang="en-US" altLang="zh-CN" baseline="30000" dirty="0"/>
                  <a:t>−1</a:t>
                </a:r>
                <a:r>
                  <a:rPr lang="zh-CN" altLang="en-US" dirty="0"/>
                  <a:t>，</a:t>
                </a:r>
                <a:endParaRPr lang="en-US" altLang="zh-CN" dirty="0"/>
              </a:p>
              <a:p>
                <a:pPr marL="0" indent="0">
                  <a:lnSpc>
                    <a:spcPct val="150000"/>
                  </a:lnSpc>
                  <a:spcBef>
                    <a:spcPct val="0"/>
                  </a:spcBef>
                  <a:buNone/>
                  <a:defRPr/>
                </a:pPr>
                <a:r>
                  <a:rPr lang="zh-CN" altLang="en-US" dirty="0"/>
                  <a:t>        即</a:t>
                </a:r>
                <a:r>
                  <a:rPr lang="en-US" altLang="zh-CN" dirty="0"/>
                  <a:t>&lt;a,b</a:t>
                </a:r>
                <a:r>
                  <a:rPr lang="en-US" altLang="zh-CN" baseline="-25000" dirty="0"/>
                  <a:t>1</a:t>
                </a:r>
                <a:r>
                  <a:rPr lang="en-US" altLang="zh-CN" dirty="0"/>
                  <a:t>&gt;∈f</a:t>
                </a:r>
                <a:r>
                  <a:rPr lang="zh-CN" altLang="en-US" dirty="0"/>
                  <a:t>，</a:t>
                </a:r>
                <a:r>
                  <a:rPr lang="en-US" altLang="zh-CN" dirty="0"/>
                  <a:t>&lt;a,b</a:t>
                </a:r>
                <a:r>
                  <a:rPr lang="en-US" altLang="zh-CN" baseline="-25000" dirty="0"/>
                  <a:t>2</a:t>
                </a:r>
                <a:r>
                  <a:rPr lang="en-US" altLang="zh-CN" dirty="0"/>
                  <a:t>&gt;∈f</a:t>
                </a:r>
                <a:r>
                  <a:rPr lang="zh-CN" altLang="en-US" dirty="0"/>
                  <a:t>，这与</a:t>
                </a:r>
                <a:r>
                  <a:rPr lang="en-US" altLang="zh-CN" dirty="0"/>
                  <a:t>f</a:t>
                </a:r>
                <a:r>
                  <a:rPr lang="zh-CN" altLang="en-US" dirty="0"/>
                  <a:t>是函数矛盾，</a:t>
                </a:r>
                <a:endParaRPr lang="en-US" altLang="zh-CN" dirty="0"/>
              </a:p>
              <a:p>
                <a:pPr marL="0" indent="0">
                  <a:lnSpc>
                    <a:spcPct val="150000"/>
                  </a:lnSpc>
                  <a:spcBef>
                    <a:spcPct val="0"/>
                  </a:spcBef>
                  <a:buNone/>
                  <a:defRPr/>
                </a:pPr>
                <a:r>
                  <a:rPr lang="zh-CN" altLang="en-US" dirty="0"/>
                  <a:t>        因此</a:t>
                </a:r>
                <a:r>
                  <a:rPr lang="en-US" altLang="zh-CN" dirty="0"/>
                  <a:t>f</a:t>
                </a:r>
                <a:r>
                  <a:rPr lang="en-US" altLang="zh-CN" baseline="30000" dirty="0"/>
                  <a:t>−1</a:t>
                </a:r>
                <a:r>
                  <a:rPr lang="en-US" altLang="zh-CN" dirty="0"/>
                  <a:t>(b</a:t>
                </a:r>
                <a:r>
                  <a:rPr lang="en-US" altLang="zh-CN" baseline="-25000" dirty="0"/>
                  <a:t>1</a:t>
                </a:r>
                <a:r>
                  <a:rPr lang="en-US" altLang="zh-CN" dirty="0"/>
                  <a:t>)≠f</a:t>
                </a:r>
                <a:r>
                  <a:rPr lang="en-US" altLang="zh-CN" baseline="30000" dirty="0"/>
                  <a:t>−1</a:t>
                </a:r>
                <a:r>
                  <a:rPr lang="en-US" altLang="zh-CN" dirty="0"/>
                  <a:t>(b</a:t>
                </a:r>
                <a:r>
                  <a:rPr lang="en-US" altLang="zh-CN" baseline="-25000" dirty="0"/>
                  <a:t>2</a:t>
                </a:r>
                <a:r>
                  <a:rPr lang="en-US" altLang="zh-CN" dirty="0"/>
                  <a:t>)</a:t>
                </a:r>
                <a:r>
                  <a:rPr lang="zh-CN" altLang="en-US" dirty="0"/>
                  <a:t>，故</a:t>
                </a:r>
                <a:r>
                  <a:rPr lang="en-US" altLang="zh-CN" dirty="0"/>
                  <a:t>f</a:t>
                </a:r>
                <a:r>
                  <a:rPr lang="en-US" altLang="zh-CN" baseline="30000" dirty="0"/>
                  <a:t>−1</a:t>
                </a:r>
                <a:r>
                  <a:rPr lang="zh-CN" altLang="en-US" dirty="0"/>
                  <a:t>是</a:t>
                </a:r>
                <a:r>
                  <a:rPr lang="en-US" altLang="zh-CN" dirty="0"/>
                  <a:t>B</a:t>
                </a:r>
                <a:r>
                  <a:rPr lang="zh-CN" altLang="en-US" dirty="0"/>
                  <a:t>到</a:t>
                </a:r>
                <a:r>
                  <a:rPr lang="en-US" altLang="zh-CN" dirty="0"/>
                  <a:t>A</a:t>
                </a:r>
                <a:r>
                  <a:rPr lang="zh-CN" altLang="en-US" dirty="0"/>
                  <a:t>的单射。</a:t>
                </a:r>
              </a:p>
              <a:p>
                <a:pPr marL="0" indent="0">
                  <a:lnSpc>
                    <a:spcPct val="150000"/>
                  </a:lnSpc>
                  <a:spcBef>
                    <a:spcPct val="0"/>
                  </a:spcBef>
                  <a:buNone/>
                  <a:defRPr/>
                </a:pPr>
                <a:r>
                  <a:rPr lang="zh-CN" altLang="en-US" dirty="0">
                    <a:solidFill>
                      <a:srgbClr val="3333FF"/>
                    </a:solidFill>
                  </a:rPr>
                  <a:t>综上，</a:t>
                </a:r>
                <a:r>
                  <a:rPr lang="en-US" altLang="zh-CN" dirty="0">
                    <a:solidFill>
                      <a:srgbClr val="3333FF"/>
                    </a:solidFill>
                  </a:rPr>
                  <a:t>f</a:t>
                </a:r>
                <a:r>
                  <a:rPr lang="en-US" altLang="zh-CN" baseline="30000" dirty="0">
                    <a:solidFill>
                      <a:srgbClr val="3333FF"/>
                    </a:solidFill>
                  </a:rPr>
                  <a:t>−1</a:t>
                </a:r>
                <a:r>
                  <a:rPr lang="zh-CN" altLang="en-US" dirty="0">
                    <a:solidFill>
                      <a:srgbClr val="3333FF"/>
                    </a:solidFill>
                  </a:rPr>
                  <a:t>是</a:t>
                </a:r>
                <a:r>
                  <a:rPr lang="en-US" altLang="zh-CN" dirty="0">
                    <a:solidFill>
                      <a:srgbClr val="3333FF"/>
                    </a:solidFill>
                  </a:rPr>
                  <a:t>B</a:t>
                </a:r>
                <a:r>
                  <a:rPr lang="zh-CN" altLang="en-US" dirty="0">
                    <a:solidFill>
                      <a:srgbClr val="3333FF"/>
                    </a:solidFill>
                  </a:rPr>
                  <a:t>到</a:t>
                </a:r>
                <a:r>
                  <a:rPr lang="en-US" altLang="zh-CN" dirty="0">
                    <a:solidFill>
                      <a:srgbClr val="3333FF"/>
                    </a:solidFill>
                  </a:rPr>
                  <a:t>A</a:t>
                </a:r>
                <a:r>
                  <a:rPr lang="zh-CN" altLang="en-US" dirty="0">
                    <a:solidFill>
                      <a:srgbClr val="3333FF"/>
                    </a:solidFill>
                  </a:rPr>
                  <a:t>的双射</a:t>
                </a:r>
                <a:r>
                  <a:rPr lang="zh-CN" altLang="en-US" dirty="0"/>
                  <a:t>。</a:t>
                </a:r>
              </a:p>
            </p:txBody>
          </p:sp>
        </mc:Choice>
        <mc:Fallback xmlns="">
          <p:sp>
            <p:nvSpPr>
              <p:cNvPr id="4" name="Rectangle 3">
                <a:extLst>
                  <a:ext uri="{FF2B5EF4-FFF2-40B4-BE49-F238E27FC236}">
                    <a16:creationId xmlns:a16="http://schemas.microsoft.com/office/drawing/2014/main" id="{3542EFF3-696F-4FF7-AC71-C28E5E9A6315}"/>
                  </a:ext>
                </a:extLst>
              </p:cNvPr>
              <p:cNvSpPr txBox="1">
                <a:spLocks noRot="1" noChangeAspect="1" noMove="1" noResize="1" noEditPoints="1" noAdjustHandles="1" noChangeArrowheads="1" noChangeShapeType="1" noTextEdit="1"/>
              </p:cNvSpPr>
              <p:nvPr/>
            </p:nvSpPr>
            <p:spPr>
              <a:xfrm>
                <a:off x="384175" y="1659620"/>
                <a:ext cx="10972800" cy="5199968"/>
              </a:xfrm>
              <a:prstGeom prst="rect">
                <a:avLst/>
              </a:prstGeom>
              <a:blipFill>
                <a:blip r:embed="rId2"/>
                <a:stretch>
                  <a:fillRect l="-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431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C4AF6EAE-22D3-487E-BA52-F2EB0BB3F2B0}"/>
              </a:ext>
            </a:extLst>
          </p:cNvPr>
          <p:cNvSpPr>
            <a:spLocks noGrp="1" noChangeArrowheads="1"/>
          </p:cNvSpPr>
          <p:nvPr>
            <p:ph type="title"/>
          </p:nvPr>
        </p:nvSpPr>
        <p:spPr/>
        <p:txBody>
          <a:bodyPr/>
          <a:lstStyle/>
          <a:p>
            <a:r>
              <a:rPr lang="zh-CN" altLang="en-US" dirty="0"/>
              <a:t>例</a:t>
            </a:r>
            <a:r>
              <a:rPr lang="en-US" altLang="zh-CN" dirty="0"/>
              <a:t>5.4 </a:t>
            </a:r>
            <a:endParaRPr lang="zh-CN" altLang="zh-CN" dirty="0"/>
          </a:p>
        </p:txBody>
      </p:sp>
      <p:sp>
        <p:nvSpPr>
          <p:cNvPr id="241667" name="Rectangle 3">
            <a:extLst>
              <a:ext uri="{FF2B5EF4-FFF2-40B4-BE49-F238E27FC236}">
                <a16:creationId xmlns:a16="http://schemas.microsoft.com/office/drawing/2014/main" id="{11472FA1-8C4A-4AD2-829F-4768804E5FA9}"/>
              </a:ext>
            </a:extLst>
          </p:cNvPr>
          <p:cNvSpPr>
            <a:spLocks noGrp="1" noChangeArrowheads="1"/>
          </p:cNvSpPr>
          <p:nvPr>
            <p:ph type="body" idx="1"/>
          </p:nvPr>
        </p:nvSpPr>
        <p:spPr>
          <a:xfrm>
            <a:off x="231775" y="915194"/>
            <a:ext cx="11582400" cy="5334000"/>
          </a:xfrm>
        </p:spPr>
        <p:txBody>
          <a:bodyPr/>
          <a:lstStyle/>
          <a:p>
            <a:pPr>
              <a:lnSpc>
                <a:spcPct val="150000"/>
              </a:lnSpc>
              <a:buNone/>
              <a:defRPr/>
            </a:pPr>
            <a:r>
              <a:rPr lang="zh-CN" altLang="en-US" dirty="0">
                <a:solidFill>
                  <a:srgbClr val="C00000"/>
                </a:solidFill>
              </a:rPr>
              <a:t>例</a:t>
            </a:r>
            <a:r>
              <a:rPr lang="en-US" altLang="zh-CN" dirty="0">
                <a:solidFill>
                  <a:srgbClr val="C00000"/>
                </a:solidFill>
              </a:rPr>
              <a:t>5.4  </a:t>
            </a:r>
            <a:r>
              <a:rPr lang="zh-CN" altLang="en-US" dirty="0"/>
              <a:t>假设</a:t>
            </a:r>
            <a:r>
              <a:rPr lang="en-US" altLang="zh-CN" dirty="0"/>
              <a:t>A</a:t>
            </a:r>
            <a:r>
              <a:rPr lang="zh-CN" altLang="en-US" dirty="0"/>
              <a:t>是由下列英文单词组成的集合。</a:t>
            </a:r>
            <a:r>
              <a:rPr lang="en-US" altLang="zh-CN" dirty="0"/>
              <a:t>A</a:t>
            </a:r>
            <a:r>
              <a:rPr lang="zh-CN" altLang="en-US" dirty="0"/>
              <a:t>＝</a:t>
            </a:r>
            <a:r>
              <a:rPr lang="en-US" altLang="zh-CN" dirty="0"/>
              <a:t>{student, boy, work, table, to, girl}</a:t>
            </a:r>
            <a:r>
              <a:rPr lang="zh-CN" altLang="en-US" dirty="0"/>
              <a:t>，</a:t>
            </a:r>
            <a:r>
              <a:rPr lang="en-US" altLang="zh-CN" dirty="0"/>
              <a:t>A</a:t>
            </a:r>
            <a:r>
              <a:rPr lang="zh-CN" altLang="en-US" dirty="0"/>
              <a:t>上的关系</a:t>
            </a:r>
            <a:r>
              <a:rPr lang="en-US" altLang="zh-CN" dirty="0"/>
              <a:t>R</a:t>
            </a:r>
            <a:r>
              <a:rPr lang="zh-CN" altLang="en-US" dirty="0"/>
              <a:t>＝</a:t>
            </a:r>
            <a:r>
              <a:rPr lang="en-US" altLang="zh-CN" dirty="0"/>
              <a:t>{&lt;</a:t>
            </a:r>
            <a:r>
              <a:rPr lang="en-US" altLang="zh-CN" dirty="0" err="1"/>
              <a:t>x,y</a:t>
            </a:r>
            <a:r>
              <a:rPr lang="en-US" altLang="zh-CN" dirty="0"/>
              <a:t>&gt;|x</a:t>
            </a:r>
            <a:r>
              <a:rPr lang="zh-CN" altLang="en-US" dirty="0"/>
              <a:t>，</a:t>
            </a:r>
            <a:r>
              <a:rPr lang="en-US" altLang="zh-CN" dirty="0" err="1"/>
              <a:t>y∈A</a:t>
            </a:r>
            <a:r>
              <a:rPr lang="zh-CN" altLang="en-US" dirty="0"/>
              <a:t>且</a:t>
            </a:r>
            <a:r>
              <a:rPr lang="en-US" altLang="zh-CN" dirty="0"/>
              <a:t>x</a:t>
            </a:r>
            <a:r>
              <a:rPr lang="zh-CN" altLang="en-US" dirty="0"/>
              <a:t>和</a:t>
            </a:r>
            <a:r>
              <a:rPr lang="en-US" altLang="zh-CN" dirty="0"/>
              <a:t>y</a:t>
            </a:r>
            <a:r>
              <a:rPr lang="zh-CN" altLang="en-US" dirty="0"/>
              <a:t>有相同字母</a:t>
            </a:r>
            <a:r>
              <a:rPr lang="en-US" altLang="zh-CN" dirty="0"/>
              <a:t>}</a:t>
            </a:r>
            <a:r>
              <a:rPr lang="zh-CN" altLang="en-US" dirty="0"/>
              <a:t>。</a:t>
            </a:r>
          </a:p>
          <a:p>
            <a:pPr marL="533587" lvl="1" indent="0">
              <a:lnSpc>
                <a:spcPct val="150000"/>
              </a:lnSpc>
              <a:buNone/>
            </a:pPr>
            <a:r>
              <a:rPr lang="zh-CN" altLang="zh-CN" dirty="0"/>
              <a:t>（</a:t>
            </a:r>
            <a:r>
              <a:rPr lang="en-US" altLang="zh-CN" dirty="0"/>
              <a:t>1</a:t>
            </a:r>
            <a:r>
              <a:rPr lang="zh-CN" altLang="zh-CN" dirty="0"/>
              <a:t>）写出关系</a:t>
            </a:r>
            <a:r>
              <a:rPr lang="en-US" altLang="zh-CN" dirty="0"/>
              <a:t>R</a:t>
            </a:r>
            <a:r>
              <a:rPr lang="zh-CN" altLang="zh-CN" dirty="0"/>
              <a:t>中的所有元素。</a:t>
            </a:r>
          </a:p>
          <a:p>
            <a:pPr marL="533587" lvl="1" indent="0">
              <a:lnSpc>
                <a:spcPct val="150000"/>
              </a:lnSpc>
              <a:buNone/>
            </a:pPr>
            <a:r>
              <a:rPr lang="zh-CN" altLang="zh-CN" dirty="0"/>
              <a:t>（</a:t>
            </a:r>
            <a:r>
              <a:rPr lang="en-US" altLang="zh-CN" dirty="0"/>
              <a:t>2</a:t>
            </a:r>
            <a:r>
              <a:rPr lang="zh-CN" altLang="zh-CN" dirty="0"/>
              <a:t>）写出</a:t>
            </a:r>
            <a:r>
              <a:rPr lang="en-US" altLang="zh-CN" dirty="0"/>
              <a:t>R</a:t>
            </a:r>
            <a:r>
              <a:rPr lang="zh-CN" altLang="zh-CN" dirty="0"/>
              <a:t>的关系矩阵。</a:t>
            </a:r>
          </a:p>
          <a:p>
            <a:pPr marL="533587" lvl="1" indent="0">
              <a:lnSpc>
                <a:spcPct val="150000"/>
              </a:lnSpc>
              <a:buNone/>
            </a:pPr>
            <a:r>
              <a:rPr lang="zh-CN" altLang="zh-CN" dirty="0"/>
              <a:t>（</a:t>
            </a:r>
            <a:r>
              <a:rPr lang="en-US" altLang="zh-CN" dirty="0"/>
              <a:t>3</a:t>
            </a:r>
            <a:r>
              <a:rPr lang="zh-CN" altLang="zh-CN" dirty="0"/>
              <a:t>）画出</a:t>
            </a:r>
            <a:r>
              <a:rPr lang="en-US" altLang="zh-CN" dirty="0"/>
              <a:t>R</a:t>
            </a:r>
            <a:r>
              <a:rPr lang="zh-CN" altLang="zh-CN" dirty="0"/>
              <a:t>的关系图。</a:t>
            </a:r>
          </a:p>
          <a:p>
            <a:pPr marL="533587" lvl="1" indent="0">
              <a:lnSpc>
                <a:spcPct val="150000"/>
              </a:lnSpc>
              <a:buNone/>
            </a:pPr>
            <a:r>
              <a:rPr lang="zh-CN" altLang="zh-CN" dirty="0"/>
              <a:t>（</a:t>
            </a:r>
            <a:r>
              <a:rPr lang="en-US" altLang="zh-CN" dirty="0"/>
              <a:t>4</a:t>
            </a:r>
            <a:r>
              <a:rPr lang="zh-CN" altLang="zh-CN" dirty="0"/>
              <a:t>）试说明</a:t>
            </a:r>
            <a:r>
              <a:rPr lang="en-US" altLang="zh-CN" dirty="0"/>
              <a:t>R</a:t>
            </a:r>
            <a:r>
              <a:rPr lang="zh-CN" altLang="zh-CN" dirty="0"/>
              <a:t>是相容关系。</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a:extLst>
              <a:ext uri="{FF2B5EF4-FFF2-40B4-BE49-F238E27FC236}">
                <a16:creationId xmlns:a16="http://schemas.microsoft.com/office/drawing/2014/main" id="{824BAFFC-AA61-4D8F-8FA9-C471C092678C}"/>
              </a:ext>
            </a:extLst>
          </p:cNvPr>
          <p:cNvSpPr>
            <a:spLocks noGrp="1" noChangeArrowheads="1"/>
          </p:cNvSpPr>
          <p:nvPr>
            <p:ph type="title"/>
          </p:nvPr>
        </p:nvSpPr>
        <p:spPr/>
        <p:txBody>
          <a:bodyPr/>
          <a:lstStyle/>
          <a:p>
            <a:pPr marL="628776" indent="-628776"/>
            <a:r>
              <a:rPr lang="en-US" altLang="zh-CN" dirty="0"/>
              <a:t>5.4.3  </a:t>
            </a:r>
            <a:r>
              <a:rPr lang="zh-CN" altLang="en-US" dirty="0"/>
              <a:t>置换函数</a:t>
            </a:r>
          </a:p>
        </p:txBody>
      </p:sp>
      <p:sp>
        <p:nvSpPr>
          <p:cNvPr id="1822723" name="Rectangle 3">
            <a:extLst>
              <a:ext uri="{FF2B5EF4-FFF2-40B4-BE49-F238E27FC236}">
                <a16:creationId xmlns:a16="http://schemas.microsoft.com/office/drawing/2014/main" id="{7F827E64-6013-4A71-8650-180897485AA7}"/>
              </a:ext>
            </a:extLst>
          </p:cNvPr>
          <p:cNvSpPr>
            <a:spLocks noGrp="1" noChangeArrowheads="1"/>
          </p:cNvSpPr>
          <p:nvPr>
            <p:ph type="body" idx="1"/>
          </p:nvPr>
        </p:nvSpPr>
        <p:spPr/>
        <p:txBody>
          <a:bodyPr/>
          <a:lstStyle/>
          <a:p>
            <a:pPr marL="0" indent="0">
              <a:lnSpc>
                <a:spcPct val="150000"/>
              </a:lnSpc>
              <a:buNone/>
              <a:defRPr/>
            </a:pPr>
            <a:r>
              <a:rPr lang="zh-CN" altLang="en-US" dirty="0">
                <a:solidFill>
                  <a:srgbClr val="FF0000"/>
                </a:solidFill>
              </a:rPr>
              <a:t>当</a:t>
            </a:r>
            <a:r>
              <a:rPr lang="en-US" altLang="zh-CN" dirty="0">
                <a:solidFill>
                  <a:srgbClr val="FF0000"/>
                </a:solidFill>
              </a:rPr>
              <a:t>A</a:t>
            </a:r>
            <a:r>
              <a:rPr lang="zh-CN" altLang="en-US" dirty="0">
                <a:solidFill>
                  <a:srgbClr val="FF0000"/>
                </a:solidFill>
              </a:rPr>
              <a:t>是有限集合时</a:t>
            </a:r>
            <a:r>
              <a:rPr lang="zh-CN" altLang="en-US" dirty="0"/>
              <a:t>，这种情况具有特殊重要性。</a:t>
            </a:r>
            <a:r>
              <a:rPr lang="zh-CN" altLang="en-US" dirty="0">
                <a:solidFill>
                  <a:srgbClr val="0000CC"/>
                </a:solidFill>
              </a:rPr>
              <a:t>有限集合上的双射函数在数学、计算机科学和物理学中有着非常广泛的应用。</a:t>
            </a:r>
          </a:p>
          <a:p>
            <a:pPr marL="0" indent="0">
              <a:lnSpc>
                <a:spcPct val="150000"/>
              </a:lnSpc>
              <a:buNone/>
              <a:defRPr/>
            </a:pPr>
            <a:endParaRPr lang="en-US" altLang="zh-CN" dirty="0">
              <a:solidFill>
                <a:srgbClr val="C00000"/>
              </a:solidFill>
            </a:endParaRPr>
          </a:p>
          <a:p>
            <a:pPr marL="0" indent="0">
              <a:lnSpc>
                <a:spcPct val="150000"/>
              </a:lnSpc>
              <a:buNone/>
              <a:defRPr/>
            </a:pPr>
            <a:r>
              <a:rPr lang="zh-CN" altLang="en-US" dirty="0">
                <a:solidFill>
                  <a:srgbClr val="C00000"/>
                </a:solidFill>
              </a:rPr>
              <a:t>定义</a:t>
            </a:r>
            <a:r>
              <a:rPr lang="en-US" altLang="zh-CN" dirty="0">
                <a:solidFill>
                  <a:srgbClr val="C00000"/>
                </a:solidFill>
              </a:rPr>
              <a:t>5.21   </a:t>
            </a:r>
            <a:r>
              <a:rPr lang="zh-CN" altLang="en-US" dirty="0"/>
              <a:t>设</a:t>
            </a:r>
            <a:r>
              <a:rPr lang="en-US" altLang="zh-CN" dirty="0"/>
              <a:t>A={a</a:t>
            </a:r>
            <a:r>
              <a:rPr lang="en-US" altLang="zh-CN" baseline="-25000" dirty="0"/>
              <a:t>1</a:t>
            </a:r>
            <a:r>
              <a:rPr lang="en-US" altLang="zh-CN" dirty="0"/>
              <a:t>,a</a:t>
            </a:r>
            <a:r>
              <a:rPr lang="en-US" altLang="zh-CN" baseline="-25000" dirty="0"/>
              <a:t>2</a:t>
            </a:r>
            <a:r>
              <a:rPr lang="en-US" altLang="zh-CN" dirty="0"/>
              <a:t>,</a:t>
            </a:r>
            <a:r>
              <a:rPr lang="en-US" altLang="zh-CN" dirty="0">
                <a:latin typeface="宋体"/>
              </a:rPr>
              <a:t>…</a:t>
            </a:r>
            <a:r>
              <a:rPr lang="en-US" altLang="zh-CN" dirty="0"/>
              <a:t>,a</a:t>
            </a:r>
            <a:r>
              <a:rPr lang="en-US" altLang="zh-CN" baseline="-25000" dirty="0"/>
              <a:t>n</a:t>
            </a:r>
            <a:r>
              <a:rPr lang="en-US" altLang="zh-CN" dirty="0"/>
              <a:t>}</a:t>
            </a:r>
            <a:r>
              <a:rPr lang="zh-CN" altLang="en-US" dirty="0"/>
              <a:t>是有限集合。从</a:t>
            </a:r>
            <a:r>
              <a:rPr lang="en-US" altLang="zh-CN" dirty="0"/>
              <a:t>A</a:t>
            </a:r>
            <a:r>
              <a:rPr lang="zh-CN" altLang="en-US" dirty="0"/>
              <a:t>到</a:t>
            </a:r>
            <a:r>
              <a:rPr lang="en-US" altLang="zh-CN" dirty="0"/>
              <a:t>A</a:t>
            </a:r>
            <a:r>
              <a:rPr lang="zh-CN" altLang="en-US" dirty="0"/>
              <a:t>的双射函数称为</a:t>
            </a:r>
            <a:r>
              <a:rPr lang="en-US" altLang="zh-CN" dirty="0">
                <a:solidFill>
                  <a:srgbClr val="3333FF"/>
                </a:solidFill>
              </a:rPr>
              <a:t>A</a:t>
            </a:r>
            <a:r>
              <a:rPr lang="zh-CN" altLang="en-US" dirty="0">
                <a:solidFill>
                  <a:srgbClr val="3333FF"/>
                </a:solidFill>
              </a:rPr>
              <a:t>上的置换或排列</a:t>
            </a:r>
            <a:r>
              <a:rPr lang="en-US" altLang="zh-CN" dirty="0"/>
              <a:t>(Permutation)</a:t>
            </a:r>
            <a:r>
              <a:rPr lang="zh-CN" altLang="en-US" dirty="0"/>
              <a:t>，记为</a:t>
            </a:r>
            <a:r>
              <a:rPr lang="en-US" altLang="zh-CN" dirty="0"/>
              <a:t>P:A→A</a:t>
            </a:r>
            <a:r>
              <a:rPr lang="zh-CN" altLang="en-US" dirty="0"/>
              <a:t>，</a:t>
            </a:r>
            <a:r>
              <a:rPr lang="en-US" altLang="zh-CN" dirty="0">
                <a:solidFill>
                  <a:srgbClr val="3333FF"/>
                </a:solidFill>
              </a:rPr>
              <a:t>n</a:t>
            </a:r>
            <a:r>
              <a:rPr lang="zh-CN" altLang="en-US" dirty="0">
                <a:solidFill>
                  <a:srgbClr val="3333FF"/>
                </a:solidFill>
              </a:rPr>
              <a:t>称为置换的阶</a:t>
            </a:r>
            <a:r>
              <a:rPr lang="en-US" altLang="zh-CN" dirty="0"/>
              <a:t>(Order)</a:t>
            </a:r>
            <a:r>
              <a:rPr lang="zh-CN" altLang="en-US" dirty="0"/>
              <a:t>。 </a:t>
            </a:r>
          </a:p>
        </p:txBody>
      </p:sp>
      <p:sp>
        <p:nvSpPr>
          <p:cNvPr id="4" name="Rectangle 3">
            <a:extLst>
              <a:ext uri="{FF2B5EF4-FFF2-40B4-BE49-F238E27FC236}">
                <a16:creationId xmlns:a16="http://schemas.microsoft.com/office/drawing/2014/main" id="{78D7203D-2AC6-4218-BA63-DD8A8F99009D}"/>
              </a:ext>
            </a:extLst>
          </p:cNvPr>
          <p:cNvSpPr txBox="1">
            <a:spLocks noChangeArrowheads="1"/>
          </p:cNvSpPr>
          <p:nvPr/>
        </p:nvSpPr>
        <p:spPr>
          <a:xfrm>
            <a:off x="695750" y="4152356"/>
            <a:ext cx="8167990" cy="2382591"/>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Font typeface="Wingdings" pitchFamily="2" charset="2"/>
              <a:buNone/>
            </a:pPr>
            <a:r>
              <a:rPr lang="en-US" altLang="zh-CN" dirty="0"/>
              <a:t>n</a:t>
            </a:r>
            <a:r>
              <a:rPr lang="zh-CN" altLang="en-US" dirty="0"/>
              <a:t>阶置换</a:t>
            </a:r>
            <a:r>
              <a:rPr lang="en-US" altLang="zh-CN" dirty="0"/>
              <a:t>P:A→A</a:t>
            </a:r>
            <a:r>
              <a:rPr lang="zh-CN" altLang="en-US" dirty="0"/>
              <a:t>常表示为：</a:t>
            </a:r>
          </a:p>
          <a:p>
            <a:pPr marL="0" indent="0">
              <a:buFont typeface="Wingdings" pitchFamily="2" charset="2"/>
              <a:buNone/>
            </a:pPr>
            <a:endParaRPr lang="zh-CN" altLang="en-US" dirty="0"/>
          </a:p>
          <a:p>
            <a:pPr marL="0" indent="0">
              <a:buFont typeface="Wingdings" pitchFamily="2" charset="2"/>
              <a:buNone/>
            </a:pPr>
            <a:endParaRPr lang="zh-CN" altLang="en-US" dirty="0"/>
          </a:p>
        </p:txBody>
      </p:sp>
      <p:graphicFrame>
        <p:nvGraphicFramePr>
          <p:cNvPr id="5" name="Object 5">
            <a:extLst>
              <a:ext uri="{FF2B5EF4-FFF2-40B4-BE49-F238E27FC236}">
                <a16:creationId xmlns:a16="http://schemas.microsoft.com/office/drawing/2014/main" id="{DB523223-4FAF-499F-A245-61C3EFAF8A44}"/>
              </a:ext>
            </a:extLst>
          </p:cNvPr>
          <p:cNvGraphicFramePr>
            <a:graphicFrameLocks noChangeAspect="1"/>
          </p:cNvGraphicFramePr>
          <p:nvPr>
            <p:extLst>
              <p:ext uri="{D42A27DB-BD31-4B8C-83A1-F6EECF244321}">
                <p14:modId xmlns:p14="http://schemas.microsoft.com/office/powerpoint/2010/main" val="4167239747"/>
              </p:ext>
            </p:extLst>
          </p:nvPr>
        </p:nvGraphicFramePr>
        <p:xfrm>
          <a:off x="2212975" y="4746613"/>
          <a:ext cx="6221265" cy="1194076"/>
        </p:xfrm>
        <a:graphic>
          <a:graphicData uri="http://schemas.openxmlformats.org/presentationml/2006/ole">
            <mc:AlternateContent xmlns:mc="http://schemas.openxmlformats.org/markup-compatibility/2006">
              <mc:Choice xmlns:v="urn:schemas-microsoft-com:vml" Requires="v">
                <p:oleObj spid="_x0000_s373801" name="Equation" r:id="rId3" imgW="1962253" imgH="323850" progId="Equation.DSMT4">
                  <p:embed/>
                </p:oleObj>
              </mc:Choice>
              <mc:Fallback>
                <p:oleObj name="Equation" r:id="rId3" imgW="1962253" imgH="323850" progId="Equation.DSMT4">
                  <p:embed/>
                  <p:pic>
                    <p:nvPicPr>
                      <p:cNvPr id="1823749" name="Object 5">
                        <a:extLst>
                          <a:ext uri="{FF2B5EF4-FFF2-40B4-BE49-F238E27FC236}">
                            <a16:creationId xmlns:a16="http://schemas.microsoft.com/office/drawing/2014/main" id="{430D9DE3-2271-44E9-8D8B-EF49A7EB2C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2975" y="4746613"/>
                        <a:ext cx="6221265" cy="1194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22723">
                                            <p:txEl>
                                              <p:pRg st="2" end="2"/>
                                            </p:txEl>
                                          </p:spTgt>
                                        </p:tgtEl>
                                        <p:attrNameLst>
                                          <p:attrName>style.visibility</p:attrName>
                                        </p:attrNameLst>
                                      </p:cBhvr>
                                      <p:to>
                                        <p:strVal val="visible"/>
                                      </p:to>
                                    </p:set>
                                    <p:anim calcmode="lin" valueType="num">
                                      <p:cBhvr additive="base">
                                        <p:cTn id="7" dur="500" fill="hold"/>
                                        <p:tgtEl>
                                          <p:spTgt spid="182272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227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23" grpId="0" build="p"/>
      <p:bldP spid="4"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a:extLst>
              <a:ext uri="{FF2B5EF4-FFF2-40B4-BE49-F238E27FC236}">
                <a16:creationId xmlns:a16="http://schemas.microsoft.com/office/drawing/2014/main" id="{7A014CDC-95DD-466A-AB79-23656534E115}"/>
              </a:ext>
            </a:extLst>
          </p:cNvPr>
          <p:cNvSpPr>
            <a:spLocks noGrp="1" noChangeArrowheads="1"/>
          </p:cNvSpPr>
          <p:nvPr>
            <p:ph type="title"/>
          </p:nvPr>
        </p:nvSpPr>
        <p:spPr/>
        <p:txBody>
          <a:bodyPr/>
          <a:lstStyle/>
          <a:p>
            <a:pPr eaLnBrk="1" hangingPunct="1"/>
            <a:r>
              <a:rPr lang="zh-CN" altLang="en-US" dirty="0"/>
              <a:t>例</a:t>
            </a:r>
            <a:r>
              <a:rPr lang="en-US" altLang="zh-CN" dirty="0"/>
              <a:t>5.37</a:t>
            </a:r>
            <a:endParaRPr lang="zh-CN" altLang="en-US" dirty="0"/>
          </a:p>
        </p:txBody>
      </p:sp>
      <p:sp>
        <p:nvSpPr>
          <p:cNvPr id="1824771" name="Rectangle 3">
            <a:extLst>
              <a:ext uri="{FF2B5EF4-FFF2-40B4-BE49-F238E27FC236}">
                <a16:creationId xmlns:a16="http://schemas.microsoft.com/office/drawing/2014/main" id="{4F9C12D1-946F-467D-BCF9-1CD759E27A96}"/>
              </a:ext>
            </a:extLst>
          </p:cNvPr>
          <p:cNvSpPr>
            <a:spLocks noGrp="1" noChangeArrowheads="1"/>
          </p:cNvSpPr>
          <p:nvPr>
            <p:ph type="body" idx="1"/>
          </p:nvPr>
        </p:nvSpPr>
        <p:spPr/>
        <p:txBody>
          <a:bodyPr/>
          <a:lstStyle/>
          <a:p>
            <a:pPr marL="0" indent="0">
              <a:lnSpc>
                <a:spcPct val="150000"/>
              </a:lnSpc>
              <a:buNone/>
              <a:defRPr/>
            </a:pPr>
            <a:r>
              <a:rPr lang="zh-CN" altLang="en-US" dirty="0">
                <a:solidFill>
                  <a:srgbClr val="C00000"/>
                </a:solidFill>
              </a:rPr>
              <a:t>例</a:t>
            </a:r>
            <a:r>
              <a:rPr lang="en-US" altLang="zh-CN" dirty="0">
                <a:solidFill>
                  <a:srgbClr val="C00000"/>
                </a:solidFill>
              </a:rPr>
              <a:t>5.37   </a:t>
            </a:r>
            <a:r>
              <a:rPr lang="zh-CN" altLang="zh-CN" dirty="0"/>
              <a:t>设</a:t>
            </a:r>
            <a:r>
              <a:rPr lang="en-US" altLang="zh-CN" dirty="0"/>
              <a:t>A</a:t>
            </a:r>
            <a:r>
              <a:rPr lang="zh-CN" altLang="zh-CN" dirty="0"/>
              <a:t>＝</a:t>
            </a:r>
            <a:r>
              <a:rPr lang="en-US" altLang="zh-CN" dirty="0"/>
              <a:t>{1,2,3}</a:t>
            </a:r>
            <a:r>
              <a:rPr lang="zh-CN" altLang="zh-CN" dirty="0"/>
              <a:t>，请写出</a:t>
            </a:r>
            <a:r>
              <a:rPr lang="en-US" altLang="zh-CN" dirty="0"/>
              <a:t>A</a:t>
            </a:r>
            <a:r>
              <a:rPr lang="zh-CN" altLang="zh-CN" dirty="0"/>
              <a:t>上的所有置换</a:t>
            </a:r>
            <a:r>
              <a:rPr lang="en-US" altLang="zh-CN" dirty="0"/>
              <a:t>P</a:t>
            </a:r>
            <a:r>
              <a:rPr lang="zh-CN" altLang="zh-CN" dirty="0"/>
              <a:t>。</a:t>
            </a:r>
            <a:endParaRPr lang="en-US" altLang="zh-CN" dirty="0"/>
          </a:p>
          <a:p>
            <a:pPr marL="0" indent="0">
              <a:lnSpc>
                <a:spcPct val="150000"/>
              </a:lnSpc>
              <a:buNone/>
              <a:defRPr/>
            </a:pPr>
            <a:r>
              <a:rPr lang="zh-CN" altLang="en-US" dirty="0">
                <a:solidFill>
                  <a:srgbClr val="C00000"/>
                </a:solidFill>
              </a:rPr>
              <a:t>解</a:t>
            </a:r>
            <a:r>
              <a:rPr lang="zh-CN" altLang="en-US" dirty="0">
                <a:solidFill>
                  <a:srgbClr val="FF0000"/>
                </a:solidFill>
              </a:rPr>
              <a:t>    </a:t>
            </a:r>
            <a:r>
              <a:rPr lang="en-US" altLang="zh-CN" dirty="0"/>
              <a:t>A</a:t>
            </a:r>
            <a:r>
              <a:rPr lang="zh-CN" altLang="en-US" dirty="0"/>
              <a:t>上的所有置换</a:t>
            </a:r>
            <a:r>
              <a:rPr lang="en-US" altLang="zh-CN" dirty="0"/>
              <a:t>P</a:t>
            </a:r>
            <a:r>
              <a:rPr lang="zh-CN" altLang="en-US" dirty="0"/>
              <a:t>如下：</a:t>
            </a:r>
          </a:p>
        </p:txBody>
      </p:sp>
      <p:sp>
        <p:nvSpPr>
          <p:cNvPr id="66565" name="Rectangle 4">
            <a:extLst>
              <a:ext uri="{FF2B5EF4-FFF2-40B4-BE49-F238E27FC236}">
                <a16:creationId xmlns:a16="http://schemas.microsoft.com/office/drawing/2014/main" id="{C8232D9E-FA88-46F8-A0D0-2D4B84BD004C}"/>
              </a:ext>
            </a:extLst>
          </p:cNvPr>
          <p:cNvSpPr>
            <a:spLocks noChangeArrowheads="1"/>
          </p:cNvSpPr>
          <p:nvPr/>
        </p:nvSpPr>
        <p:spPr bwMode="auto">
          <a:xfrm>
            <a:off x="1526117" y="2951495"/>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graphicFrame>
        <p:nvGraphicFramePr>
          <p:cNvPr id="1824773" name="Object 5">
            <a:extLst>
              <a:ext uri="{FF2B5EF4-FFF2-40B4-BE49-F238E27FC236}">
                <a16:creationId xmlns:a16="http://schemas.microsoft.com/office/drawing/2014/main" id="{D4FCFA19-D0F8-424C-93F9-AE1D57A7C29A}"/>
              </a:ext>
            </a:extLst>
          </p:cNvPr>
          <p:cNvGraphicFramePr>
            <a:graphicFrameLocks noChangeAspect="1"/>
          </p:cNvGraphicFramePr>
          <p:nvPr/>
        </p:nvGraphicFramePr>
        <p:xfrm>
          <a:off x="2161263" y="2748600"/>
          <a:ext cx="2305584" cy="1070223"/>
        </p:xfrm>
        <a:graphic>
          <a:graphicData uri="http://schemas.openxmlformats.org/presentationml/2006/ole">
            <mc:AlternateContent xmlns:mc="http://schemas.openxmlformats.org/markup-compatibility/2006">
              <mc:Choice xmlns:v="urn:schemas-microsoft-com:vml" Requires="v">
                <p:oleObj spid="_x0000_s365846" name="Equation" r:id="rId3" imgW="800100" imgH="368300" progId="Equation.DSMT4">
                  <p:embed/>
                </p:oleObj>
              </mc:Choice>
              <mc:Fallback>
                <p:oleObj name="Equation" r:id="rId3" imgW="800100" imgH="368300" progId="Equation.DSMT4">
                  <p:embed/>
                  <p:pic>
                    <p:nvPicPr>
                      <p:cNvPr id="1824773" name="Object 5">
                        <a:extLst>
                          <a:ext uri="{FF2B5EF4-FFF2-40B4-BE49-F238E27FC236}">
                            <a16:creationId xmlns:a16="http://schemas.microsoft.com/office/drawing/2014/main" id="{D4FCFA19-D0F8-424C-93F9-AE1D57A7C2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1263" y="2748600"/>
                        <a:ext cx="2305584" cy="107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567" name="Rectangle 6">
            <a:extLst>
              <a:ext uri="{FF2B5EF4-FFF2-40B4-BE49-F238E27FC236}">
                <a16:creationId xmlns:a16="http://schemas.microsoft.com/office/drawing/2014/main" id="{7E4DC104-17C6-4F8A-843A-B7D0FD4636F7}"/>
              </a:ext>
            </a:extLst>
          </p:cNvPr>
          <p:cNvSpPr>
            <a:spLocks noChangeArrowheads="1"/>
          </p:cNvSpPr>
          <p:nvPr/>
        </p:nvSpPr>
        <p:spPr bwMode="auto">
          <a:xfrm>
            <a:off x="1526117" y="2951495"/>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graphicFrame>
        <p:nvGraphicFramePr>
          <p:cNvPr id="1824775" name="Object 7">
            <a:extLst>
              <a:ext uri="{FF2B5EF4-FFF2-40B4-BE49-F238E27FC236}">
                <a16:creationId xmlns:a16="http://schemas.microsoft.com/office/drawing/2014/main" id="{0DE1E879-7EA7-4C62-B178-E84677941BC0}"/>
              </a:ext>
            </a:extLst>
          </p:cNvPr>
          <p:cNvGraphicFramePr>
            <a:graphicFrameLocks noChangeAspect="1"/>
          </p:cNvGraphicFramePr>
          <p:nvPr/>
        </p:nvGraphicFramePr>
        <p:xfrm>
          <a:off x="4803475" y="2672382"/>
          <a:ext cx="2330989" cy="1070223"/>
        </p:xfrm>
        <a:graphic>
          <a:graphicData uri="http://schemas.openxmlformats.org/presentationml/2006/ole">
            <mc:AlternateContent xmlns:mc="http://schemas.openxmlformats.org/markup-compatibility/2006">
              <mc:Choice xmlns:v="urn:schemas-microsoft-com:vml" Requires="v">
                <p:oleObj spid="_x0000_s365847" name="Equation" r:id="rId5" imgW="812447" imgH="368140" progId="Equation.DSMT4">
                  <p:embed/>
                </p:oleObj>
              </mc:Choice>
              <mc:Fallback>
                <p:oleObj name="Equation" r:id="rId5" imgW="812447" imgH="368140" progId="Equation.DSMT4">
                  <p:embed/>
                  <p:pic>
                    <p:nvPicPr>
                      <p:cNvPr id="1824775" name="Object 7">
                        <a:extLst>
                          <a:ext uri="{FF2B5EF4-FFF2-40B4-BE49-F238E27FC236}">
                            <a16:creationId xmlns:a16="http://schemas.microsoft.com/office/drawing/2014/main" id="{0DE1E879-7EA7-4C62-B178-E84677941B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3475" y="2672382"/>
                        <a:ext cx="2330989" cy="107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569" name="Rectangle 8">
            <a:extLst>
              <a:ext uri="{FF2B5EF4-FFF2-40B4-BE49-F238E27FC236}">
                <a16:creationId xmlns:a16="http://schemas.microsoft.com/office/drawing/2014/main" id="{0AD180BD-4B87-44DE-B8DF-4A042A9F8038}"/>
              </a:ext>
            </a:extLst>
          </p:cNvPr>
          <p:cNvSpPr>
            <a:spLocks noChangeArrowheads="1"/>
          </p:cNvSpPr>
          <p:nvPr/>
        </p:nvSpPr>
        <p:spPr bwMode="auto">
          <a:xfrm>
            <a:off x="1526117" y="2951495"/>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graphicFrame>
        <p:nvGraphicFramePr>
          <p:cNvPr id="1824777" name="Object 9">
            <a:extLst>
              <a:ext uri="{FF2B5EF4-FFF2-40B4-BE49-F238E27FC236}">
                <a16:creationId xmlns:a16="http://schemas.microsoft.com/office/drawing/2014/main" id="{A73A9B3A-0698-4FE1-AD5C-5F00A67FFB2D}"/>
              </a:ext>
            </a:extLst>
          </p:cNvPr>
          <p:cNvGraphicFramePr>
            <a:graphicFrameLocks noChangeAspect="1"/>
          </p:cNvGraphicFramePr>
          <p:nvPr/>
        </p:nvGraphicFramePr>
        <p:xfrm>
          <a:off x="7280548" y="2710491"/>
          <a:ext cx="2305584" cy="1070223"/>
        </p:xfrm>
        <a:graphic>
          <a:graphicData uri="http://schemas.openxmlformats.org/presentationml/2006/ole">
            <mc:AlternateContent xmlns:mc="http://schemas.openxmlformats.org/markup-compatibility/2006">
              <mc:Choice xmlns:v="urn:schemas-microsoft-com:vml" Requires="v">
                <p:oleObj spid="_x0000_s365848" name="Equation" r:id="rId7" imgW="800100" imgH="368300" progId="Equation.DSMT4">
                  <p:embed/>
                </p:oleObj>
              </mc:Choice>
              <mc:Fallback>
                <p:oleObj name="Equation" r:id="rId7" imgW="800100" imgH="368300" progId="Equation.DSMT4">
                  <p:embed/>
                  <p:pic>
                    <p:nvPicPr>
                      <p:cNvPr id="1824777" name="Object 9">
                        <a:extLst>
                          <a:ext uri="{FF2B5EF4-FFF2-40B4-BE49-F238E27FC236}">
                            <a16:creationId xmlns:a16="http://schemas.microsoft.com/office/drawing/2014/main" id="{A73A9B3A-0698-4FE1-AD5C-5F00A67FFB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0548" y="2710491"/>
                        <a:ext cx="2305584" cy="107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571" name="Rectangle 10">
            <a:extLst>
              <a:ext uri="{FF2B5EF4-FFF2-40B4-BE49-F238E27FC236}">
                <a16:creationId xmlns:a16="http://schemas.microsoft.com/office/drawing/2014/main" id="{CBA725AF-177B-496B-B143-F6BBE73EF546}"/>
              </a:ext>
            </a:extLst>
          </p:cNvPr>
          <p:cNvSpPr>
            <a:spLocks noChangeArrowheads="1"/>
          </p:cNvSpPr>
          <p:nvPr/>
        </p:nvSpPr>
        <p:spPr bwMode="auto">
          <a:xfrm>
            <a:off x="1526117" y="2951495"/>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graphicFrame>
        <p:nvGraphicFramePr>
          <p:cNvPr id="1824779" name="Object 11">
            <a:extLst>
              <a:ext uri="{FF2B5EF4-FFF2-40B4-BE49-F238E27FC236}">
                <a16:creationId xmlns:a16="http://schemas.microsoft.com/office/drawing/2014/main" id="{ED34AD01-45E5-47A4-B87A-F496E1D26117}"/>
              </a:ext>
            </a:extLst>
          </p:cNvPr>
          <p:cNvGraphicFramePr>
            <a:graphicFrameLocks noChangeAspect="1"/>
          </p:cNvGraphicFramePr>
          <p:nvPr/>
        </p:nvGraphicFramePr>
        <p:xfrm>
          <a:off x="2262887" y="4095111"/>
          <a:ext cx="2305584" cy="1070223"/>
        </p:xfrm>
        <a:graphic>
          <a:graphicData uri="http://schemas.openxmlformats.org/presentationml/2006/ole">
            <mc:AlternateContent xmlns:mc="http://schemas.openxmlformats.org/markup-compatibility/2006">
              <mc:Choice xmlns:v="urn:schemas-microsoft-com:vml" Requires="v">
                <p:oleObj spid="_x0000_s365849" name="Equation" r:id="rId9" imgW="800100" imgH="368300" progId="Equation.DSMT4">
                  <p:embed/>
                </p:oleObj>
              </mc:Choice>
              <mc:Fallback>
                <p:oleObj name="Equation" r:id="rId9" imgW="800100" imgH="368300" progId="Equation.DSMT4">
                  <p:embed/>
                  <p:pic>
                    <p:nvPicPr>
                      <p:cNvPr id="1824779" name="Object 11">
                        <a:extLst>
                          <a:ext uri="{FF2B5EF4-FFF2-40B4-BE49-F238E27FC236}">
                            <a16:creationId xmlns:a16="http://schemas.microsoft.com/office/drawing/2014/main" id="{ED34AD01-45E5-47A4-B87A-F496E1D261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2887" y="4095111"/>
                        <a:ext cx="2305584" cy="107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573" name="Rectangle 12">
            <a:extLst>
              <a:ext uri="{FF2B5EF4-FFF2-40B4-BE49-F238E27FC236}">
                <a16:creationId xmlns:a16="http://schemas.microsoft.com/office/drawing/2014/main" id="{044AAE15-B4EE-4139-89EB-417309044B45}"/>
              </a:ext>
            </a:extLst>
          </p:cNvPr>
          <p:cNvSpPr>
            <a:spLocks noChangeArrowheads="1"/>
          </p:cNvSpPr>
          <p:nvPr/>
        </p:nvSpPr>
        <p:spPr bwMode="auto">
          <a:xfrm>
            <a:off x="1526117" y="2951495"/>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graphicFrame>
        <p:nvGraphicFramePr>
          <p:cNvPr id="1824781" name="Object 13">
            <a:extLst>
              <a:ext uri="{FF2B5EF4-FFF2-40B4-BE49-F238E27FC236}">
                <a16:creationId xmlns:a16="http://schemas.microsoft.com/office/drawing/2014/main" id="{2D92BF39-A064-4C30-93D7-A8090E3E2F2A}"/>
              </a:ext>
            </a:extLst>
          </p:cNvPr>
          <p:cNvGraphicFramePr>
            <a:graphicFrameLocks noChangeAspect="1"/>
          </p:cNvGraphicFramePr>
          <p:nvPr/>
        </p:nvGraphicFramePr>
        <p:xfrm>
          <a:off x="4790772" y="4069705"/>
          <a:ext cx="2330989" cy="1070223"/>
        </p:xfrm>
        <a:graphic>
          <a:graphicData uri="http://schemas.openxmlformats.org/presentationml/2006/ole">
            <mc:AlternateContent xmlns:mc="http://schemas.openxmlformats.org/markup-compatibility/2006">
              <mc:Choice xmlns:v="urn:schemas-microsoft-com:vml" Requires="v">
                <p:oleObj spid="_x0000_s365850" name="Equation" r:id="rId11" imgW="812447" imgH="368140" progId="Equation.DSMT4">
                  <p:embed/>
                </p:oleObj>
              </mc:Choice>
              <mc:Fallback>
                <p:oleObj name="Equation" r:id="rId11" imgW="812447" imgH="368140" progId="Equation.DSMT4">
                  <p:embed/>
                  <p:pic>
                    <p:nvPicPr>
                      <p:cNvPr id="1824781" name="Object 13">
                        <a:extLst>
                          <a:ext uri="{FF2B5EF4-FFF2-40B4-BE49-F238E27FC236}">
                            <a16:creationId xmlns:a16="http://schemas.microsoft.com/office/drawing/2014/main" id="{2D92BF39-A064-4C30-93D7-A8090E3E2F2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90772" y="4069705"/>
                        <a:ext cx="2330989" cy="107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575" name="Rectangle 14">
            <a:extLst>
              <a:ext uri="{FF2B5EF4-FFF2-40B4-BE49-F238E27FC236}">
                <a16:creationId xmlns:a16="http://schemas.microsoft.com/office/drawing/2014/main" id="{8B3293C0-2E0C-4AD4-A078-6C8D033202C0}"/>
              </a:ext>
            </a:extLst>
          </p:cNvPr>
          <p:cNvSpPr>
            <a:spLocks noChangeArrowheads="1"/>
          </p:cNvSpPr>
          <p:nvPr/>
        </p:nvSpPr>
        <p:spPr bwMode="auto">
          <a:xfrm>
            <a:off x="1526117" y="2951495"/>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graphicFrame>
        <p:nvGraphicFramePr>
          <p:cNvPr id="1824783" name="Object 15">
            <a:extLst>
              <a:ext uri="{FF2B5EF4-FFF2-40B4-BE49-F238E27FC236}">
                <a16:creationId xmlns:a16="http://schemas.microsoft.com/office/drawing/2014/main" id="{6DD1DB5C-821B-447E-80B0-131D47B94A93}"/>
              </a:ext>
            </a:extLst>
          </p:cNvPr>
          <p:cNvGraphicFramePr>
            <a:graphicFrameLocks noChangeAspect="1"/>
          </p:cNvGraphicFramePr>
          <p:nvPr/>
        </p:nvGraphicFramePr>
        <p:xfrm>
          <a:off x="7420281" y="3993488"/>
          <a:ext cx="2305584" cy="1070223"/>
        </p:xfrm>
        <a:graphic>
          <a:graphicData uri="http://schemas.openxmlformats.org/presentationml/2006/ole">
            <mc:AlternateContent xmlns:mc="http://schemas.openxmlformats.org/markup-compatibility/2006">
              <mc:Choice xmlns:v="urn:schemas-microsoft-com:vml" Requires="v">
                <p:oleObj spid="_x0000_s365851" name="Equation" r:id="rId13" imgW="800100" imgH="368300" progId="Equation.DSMT4">
                  <p:embed/>
                </p:oleObj>
              </mc:Choice>
              <mc:Fallback>
                <p:oleObj name="Equation" r:id="rId13" imgW="800100" imgH="368300" progId="Equation.DSMT4">
                  <p:embed/>
                  <p:pic>
                    <p:nvPicPr>
                      <p:cNvPr id="1824783" name="Object 15">
                        <a:extLst>
                          <a:ext uri="{FF2B5EF4-FFF2-40B4-BE49-F238E27FC236}">
                            <a16:creationId xmlns:a16="http://schemas.microsoft.com/office/drawing/2014/main" id="{6DD1DB5C-821B-447E-80B0-131D47B94A9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20281" y="3993488"/>
                        <a:ext cx="2305584" cy="107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824771">
                                            <p:txEl>
                                              <p:pRg st="1" end="1"/>
                                            </p:txEl>
                                          </p:spTgt>
                                        </p:tgtEl>
                                        <p:attrNameLst>
                                          <p:attrName>style.visibility</p:attrName>
                                        </p:attrNameLst>
                                      </p:cBhvr>
                                      <p:to>
                                        <p:strVal val="visible"/>
                                      </p:to>
                                    </p:set>
                                    <p:animEffect transition="in" filter="barn(inVertical)">
                                      <p:cBhvr>
                                        <p:cTn id="7" dur="500"/>
                                        <p:tgtEl>
                                          <p:spTgt spid="182477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24773"/>
                                        </p:tgtEl>
                                        <p:attrNameLst>
                                          <p:attrName>style.visibility</p:attrName>
                                        </p:attrNameLst>
                                      </p:cBhvr>
                                      <p:to>
                                        <p:strVal val="visible"/>
                                      </p:to>
                                    </p:set>
                                    <p:anim calcmode="lin" valueType="num">
                                      <p:cBhvr additive="base">
                                        <p:cTn id="12" dur="500" fill="hold"/>
                                        <p:tgtEl>
                                          <p:spTgt spid="1824773"/>
                                        </p:tgtEl>
                                        <p:attrNameLst>
                                          <p:attrName>ppt_x</p:attrName>
                                        </p:attrNameLst>
                                      </p:cBhvr>
                                      <p:tavLst>
                                        <p:tav tm="0">
                                          <p:val>
                                            <p:strVal val="#ppt_x"/>
                                          </p:val>
                                        </p:tav>
                                        <p:tav tm="100000">
                                          <p:val>
                                            <p:strVal val="#ppt_x"/>
                                          </p:val>
                                        </p:tav>
                                      </p:tavLst>
                                    </p:anim>
                                    <p:anim calcmode="lin" valueType="num">
                                      <p:cBhvr additive="base">
                                        <p:cTn id="13" dur="500" fill="hold"/>
                                        <p:tgtEl>
                                          <p:spTgt spid="182477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824775"/>
                                        </p:tgtEl>
                                        <p:attrNameLst>
                                          <p:attrName>style.visibility</p:attrName>
                                        </p:attrNameLst>
                                      </p:cBhvr>
                                      <p:to>
                                        <p:strVal val="visible"/>
                                      </p:to>
                                    </p:set>
                                    <p:anim calcmode="lin" valueType="num">
                                      <p:cBhvr additive="base">
                                        <p:cTn id="16" dur="500" fill="hold"/>
                                        <p:tgtEl>
                                          <p:spTgt spid="1824775"/>
                                        </p:tgtEl>
                                        <p:attrNameLst>
                                          <p:attrName>ppt_x</p:attrName>
                                        </p:attrNameLst>
                                      </p:cBhvr>
                                      <p:tavLst>
                                        <p:tav tm="0">
                                          <p:val>
                                            <p:strVal val="#ppt_x"/>
                                          </p:val>
                                        </p:tav>
                                        <p:tav tm="100000">
                                          <p:val>
                                            <p:strVal val="#ppt_x"/>
                                          </p:val>
                                        </p:tav>
                                      </p:tavLst>
                                    </p:anim>
                                    <p:anim calcmode="lin" valueType="num">
                                      <p:cBhvr additive="base">
                                        <p:cTn id="17" dur="500" fill="hold"/>
                                        <p:tgtEl>
                                          <p:spTgt spid="182477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824777"/>
                                        </p:tgtEl>
                                        <p:attrNameLst>
                                          <p:attrName>style.visibility</p:attrName>
                                        </p:attrNameLst>
                                      </p:cBhvr>
                                      <p:to>
                                        <p:strVal val="visible"/>
                                      </p:to>
                                    </p:set>
                                    <p:anim calcmode="lin" valueType="num">
                                      <p:cBhvr additive="base">
                                        <p:cTn id="20" dur="500" fill="hold"/>
                                        <p:tgtEl>
                                          <p:spTgt spid="1824777"/>
                                        </p:tgtEl>
                                        <p:attrNameLst>
                                          <p:attrName>ppt_x</p:attrName>
                                        </p:attrNameLst>
                                      </p:cBhvr>
                                      <p:tavLst>
                                        <p:tav tm="0">
                                          <p:val>
                                            <p:strVal val="#ppt_x"/>
                                          </p:val>
                                        </p:tav>
                                        <p:tav tm="100000">
                                          <p:val>
                                            <p:strVal val="#ppt_x"/>
                                          </p:val>
                                        </p:tav>
                                      </p:tavLst>
                                    </p:anim>
                                    <p:anim calcmode="lin" valueType="num">
                                      <p:cBhvr additive="base">
                                        <p:cTn id="21" dur="500" fill="hold"/>
                                        <p:tgtEl>
                                          <p:spTgt spid="1824777"/>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824779"/>
                                        </p:tgtEl>
                                        <p:attrNameLst>
                                          <p:attrName>style.visibility</p:attrName>
                                        </p:attrNameLst>
                                      </p:cBhvr>
                                      <p:to>
                                        <p:strVal val="visible"/>
                                      </p:to>
                                    </p:set>
                                    <p:anim calcmode="lin" valueType="num">
                                      <p:cBhvr additive="base">
                                        <p:cTn id="24" dur="500" fill="hold"/>
                                        <p:tgtEl>
                                          <p:spTgt spid="1824779"/>
                                        </p:tgtEl>
                                        <p:attrNameLst>
                                          <p:attrName>ppt_x</p:attrName>
                                        </p:attrNameLst>
                                      </p:cBhvr>
                                      <p:tavLst>
                                        <p:tav tm="0">
                                          <p:val>
                                            <p:strVal val="#ppt_x"/>
                                          </p:val>
                                        </p:tav>
                                        <p:tav tm="100000">
                                          <p:val>
                                            <p:strVal val="#ppt_x"/>
                                          </p:val>
                                        </p:tav>
                                      </p:tavLst>
                                    </p:anim>
                                    <p:anim calcmode="lin" valueType="num">
                                      <p:cBhvr additive="base">
                                        <p:cTn id="25" dur="500" fill="hold"/>
                                        <p:tgtEl>
                                          <p:spTgt spid="1824779"/>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824781"/>
                                        </p:tgtEl>
                                        <p:attrNameLst>
                                          <p:attrName>style.visibility</p:attrName>
                                        </p:attrNameLst>
                                      </p:cBhvr>
                                      <p:to>
                                        <p:strVal val="visible"/>
                                      </p:to>
                                    </p:set>
                                    <p:anim calcmode="lin" valueType="num">
                                      <p:cBhvr additive="base">
                                        <p:cTn id="28" dur="500" fill="hold"/>
                                        <p:tgtEl>
                                          <p:spTgt spid="1824781"/>
                                        </p:tgtEl>
                                        <p:attrNameLst>
                                          <p:attrName>ppt_x</p:attrName>
                                        </p:attrNameLst>
                                      </p:cBhvr>
                                      <p:tavLst>
                                        <p:tav tm="0">
                                          <p:val>
                                            <p:strVal val="#ppt_x"/>
                                          </p:val>
                                        </p:tav>
                                        <p:tav tm="100000">
                                          <p:val>
                                            <p:strVal val="#ppt_x"/>
                                          </p:val>
                                        </p:tav>
                                      </p:tavLst>
                                    </p:anim>
                                    <p:anim calcmode="lin" valueType="num">
                                      <p:cBhvr additive="base">
                                        <p:cTn id="29" dur="500" fill="hold"/>
                                        <p:tgtEl>
                                          <p:spTgt spid="182478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824783"/>
                                        </p:tgtEl>
                                        <p:attrNameLst>
                                          <p:attrName>style.visibility</p:attrName>
                                        </p:attrNameLst>
                                      </p:cBhvr>
                                      <p:to>
                                        <p:strVal val="visible"/>
                                      </p:to>
                                    </p:set>
                                    <p:anim calcmode="lin" valueType="num">
                                      <p:cBhvr additive="base">
                                        <p:cTn id="32" dur="500" fill="hold"/>
                                        <p:tgtEl>
                                          <p:spTgt spid="1824783"/>
                                        </p:tgtEl>
                                        <p:attrNameLst>
                                          <p:attrName>ppt_x</p:attrName>
                                        </p:attrNameLst>
                                      </p:cBhvr>
                                      <p:tavLst>
                                        <p:tav tm="0">
                                          <p:val>
                                            <p:strVal val="#ppt_x"/>
                                          </p:val>
                                        </p:tav>
                                        <p:tav tm="100000">
                                          <p:val>
                                            <p:strVal val="#ppt_x"/>
                                          </p:val>
                                        </p:tav>
                                      </p:tavLst>
                                    </p:anim>
                                    <p:anim calcmode="lin" valueType="num">
                                      <p:cBhvr additive="base">
                                        <p:cTn id="33" dur="500" fill="hold"/>
                                        <p:tgtEl>
                                          <p:spTgt spid="18247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36742"/>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p:cNvSpPr/>
          <p:nvPr/>
        </p:nvSpPr>
        <p:spPr>
          <a:xfrm>
            <a:off x="5337175" y="5045481"/>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
          <p:cNvSpPr txBox="1"/>
          <p:nvPr/>
        </p:nvSpPr>
        <p:spPr>
          <a:xfrm>
            <a:off x="6593209" y="2157134"/>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历史人物</a:t>
            </a:r>
          </a:p>
        </p:txBody>
      </p:sp>
      <p:sp>
        <p:nvSpPr>
          <p:cNvPr id="47" name="TextBox 1"/>
          <p:cNvSpPr txBox="1"/>
          <p:nvPr/>
        </p:nvSpPr>
        <p:spPr>
          <a:xfrm>
            <a:off x="6593209" y="2705949"/>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相容关系</a:t>
            </a:r>
          </a:p>
        </p:txBody>
      </p:sp>
      <p:sp>
        <p:nvSpPr>
          <p:cNvPr id="48" name="TextBox 1"/>
          <p:cNvSpPr txBox="1"/>
          <p:nvPr/>
        </p:nvSpPr>
        <p:spPr>
          <a:xfrm>
            <a:off x="6593209" y="3339441"/>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等价关系</a:t>
            </a:r>
          </a:p>
        </p:txBody>
      </p:sp>
      <p:sp>
        <p:nvSpPr>
          <p:cNvPr id="51" name="Freeform 3"/>
          <p:cNvSpPr/>
          <p:nvPr/>
        </p:nvSpPr>
        <p:spPr>
          <a:xfrm>
            <a:off x="6274895" y="1139593"/>
            <a:ext cx="45719" cy="4881001"/>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7" name="Freeform 3"/>
          <p:cNvSpPr/>
          <p:nvPr/>
        </p:nvSpPr>
        <p:spPr>
          <a:xfrm>
            <a:off x="6212209" y="220793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3" name="Freeform 3"/>
          <p:cNvSpPr/>
          <p:nvPr/>
        </p:nvSpPr>
        <p:spPr>
          <a:xfrm>
            <a:off x="6212209" y="279893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solidFill>
                <a:schemeClr val="tx1"/>
              </a:solidFill>
            </a:endParaRPr>
          </a:p>
        </p:txBody>
      </p:sp>
      <p:sp>
        <p:nvSpPr>
          <p:cNvPr id="54" name="Freeform 3"/>
          <p:cNvSpPr/>
          <p:nvPr/>
        </p:nvSpPr>
        <p:spPr>
          <a:xfrm>
            <a:off x="6212209" y="338056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a:lnSpc>
                <a:spcPts val="6936"/>
              </a:lnSpc>
            </a:pPr>
            <a:r>
              <a:rPr lang="zh-CN" altLang="en-US" sz="3600" b="1" dirty="0">
                <a:solidFill>
                  <a:srgbClr val="4197DF"/>
                </a:solidFill>
                <a:latin typeface="Microsoft YaHei UI" pitchFamily="18" charset="0"/>
                <a:cs typeface="Microsoft YaHei UI" pitchFamily="18" charset="0"/>
              </a:rPr>
              <a:t>内容导航</a:t>
            </a:r>
            <a:endParaRPr lang="en-US" altLang="zh-CN" sz="3600" b="1" dirty="0">
              <a:solidFill>
                <a:srgbClr val="4197DF"/>
              </a:solidFill>
              <a:latin typeface="Microsoft YaHei UI" pitchFamily="18" charset="0"/>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1"/>
              </a:lnSpc>
            </a:pPr>
            <a:r>
              <a:rPr lang="en-US" altLang="zh-CN" sz="1900" b="1" dirty="0">
                <a:solidFill>
                  <a:srgbClr val="4197DF"/>
                </a:solidFill>
                <a:latin typeface="Times New Roman" pitchFamily="18" charset="0"/>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1"/>
          <p:cNvSpPr txBox="1"/>
          <p:nvPr/>
        </p:nvSpPr>
        <p:spPr>
          <a:xfrm>
            <a:off x="6593209" y="3980037"/>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次序关系</a:t>
            </a:r>
          </a:p>
        </p:txBody>
      </p:sp>
      <p:sp>
        <p:nvSpPr>
          <p:cNvPr id="39" name="TextBox 1"/>
          <p:cNvSpPr txBox="1"/>
          <p:nvPr/>
        </p:nvSpPr>
        <p:spPr>
          <a:xfrm>
            <a:off x="6580509" y="4564237"/>
            <a:ext cx="615553"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函数</a:t>
            </a:r>
          </a:p>
        </p:txBody>
      </p:sp>
      <p:sp>
        <p:nvSpPr>
          <p:cNvPr id="40" name="Freeform 3"/>
          <p:cNvSpPr/>
          <p:nvPr/>
        </p:nvSpPr>
        <p:spPr>
          <a:xfrm>
            <a:off x="6212209" y="402482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1" name="Freeform 3"/>
          <p:cNvSpPr/>
          <p:nvPr/>
        </p:nvSpPr>
        <p:spPr>
          <a:xfrm>
            <a:off x="6212209" y="4607383"/>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2" name="TextBox 1"/>
          <p:cNvSpPr txBox="1"/>
          <p:nvPr/>
        </p:nvSpPr>
        <p:spPr>
          <a:xfrm>
            <a:off x="5627742" y="2760837"/>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5.1</a:t>
            </a:r>
          </a:p>
        </p:txBody>
      </p:sp>
      <p:sp>
        <p:nvSpPr>
          <p:cNvPr id="43" name="TextBox 1"/>
          <p:cNvSpPr txBox="1"/>
          <p:nvPr/>
        </p:nvSpPr>
        <p:spPr>
          <a:xfrm>
            <a:off x="5627742" y="3319637"/>
            <a:ext cx="512961"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5.4</a:t>
            </a:r>
            <a:endParaRPr lang="en-US" altLang="zh-CN" b="1" dirty="0">
              <a:latin typeface="Microsoft YaHei UI" pitchFamily="18" charset="0"/>
              <a:cs typeface="Microsoft YaHei UI" pitchFamily="18" charset="0"/>
            </a:endParaRPr>
          </a:p>
        </p:txBody>
      </p:sp>
      <p:sp>
        <p:nvSpPr>
          <p:cNvPr id="44" name="TextBox 1"/>
          <p:cNvSpPr txBox="1"/>
          <p:nvPr/>
        </p:nvSpPr>
        <p:spPr>
          <a:xfrm>
            <a:off x="5627742" y="3974021"/>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5.3</a:t>
            </a:r>
          </a:p>
        </p:txBody>
      </p:sp>
      <p:sp>
        <p:nvSpPr>
          <p:cNvPr id="45" name="TextBox 1"/>
          <p:cNvSpPr txBox="1"/>
          <p:nvPr/>
        </p:nvSpPr>
        <p:spPr>
          <a:xfrm>
            <a:off x="5627742" y="4577605"/>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5.4</a:t>
            </a:r>
          </a:p>
        </p:txBody>
      </p:sp>
      <p:sp>
        <p:nvSpPr>
          <p:cNvPr id="77" name="等腰三角形 76"/>
          <p:cNvSpPr/>
          <p:nvPr/>
        </p:nvSpPr>
        <p:spPr>
          <a:xfrm>
            <a:off x="5770064" y="1474713"/>
            <a:ext cx="304800" cy="2670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nvSpPr>
        <p:spPr>
          <a:xfrm>
            <a:off x="5749341" y="2139071"/>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0" name="TextBox 1"/>
          <p:cNvSpPr txBox="1"/>
          <p:nvPr/>
        </p:nvSpPr>
        <p:spPr>
          <a:xfrm>
            <a:off x="6598153" y="5140151"/>
            <a:ext cx="2154436" cy="369353"/>
          </a:xfrm>
          <a:prstGeom prst="rect">
            <a:avLst/>
          </a:prstGeom>
          <a:noFill/>
        </p:spPr>
        <p:txBody>
          <a:bodyPr wrap="none" lIns="0" tIns="0" rIns="0" bIns="60981" rtlCol="0">
            <a:spAutoFit/>
          </a:bodyPr>
          <a:lstStyle/>
          <a:p>
            <a:pPr>
              <a:lnSpc>
                <a:spcPts val="2401"/>
              </a:lnSpc>
            </a:pPr>
            <a:r>
              <a:rPr lang="zh-CN" altLang="en-US" b="1" dirty="0">
                <a:solidFill>
                  <a:schemeClr val="bg1"/>
                </a:solidFill>
                <a:latin typeface="Microsoft YaHei UI" pitchFamily="18" charset="0"/>
                <a:cs typeface="Microsoft YaHei UI" pitchFamily="18" charset="0"/>
              </a:rPr>
              <a:t>特殊关系的应用</a:t>
            </a:r>
          </a:p>
        </p:txBody>
      </p:sp>
      <p:sp>
        <p:nvSpPr>
          <p:cNvPr id="81" name="Freeform 3"/>
          <p:cNvSpPr/>
          <p:nvPr/>
        </p:nvSpPr>
        <p:spPr>
          <a:xfrm>
            <a:off x="6212209" y="518329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82" name="TextBox 1"/>
          <p:cNvSpPr txBox="1"/>
          <p:nvPr/>
        </p:nvSpPr>
        <p:spPr>
          <a:xfrm>
            <a:off x="5645386" y="5153519"/>
            <a:ext cx="551433" cy="369353"/>
          </a:xfrm>
          <a:prstGeom prst="rect">
            <a:avLst/>
          </a:prstGeom>
          <a:noFill/>
        </p:spPr>
        <p:txBody>
          <a:bodyPr wrap="none" lIns="0" tIns="0" rIns="0" bIns="60981" rtlCol="0">
            <a:spAutoFit/>
          </a:bodyPr>
          <a:lstStyle/>
          <a:p>
            <a:pPr>
              <a:lnSpc>
                <a:spcPts val="2401"/>
              </a:lnSpc>
            </a:pPr>
            <a:r>
              <a:rPr lang="en-US" altLang="zh-CN" b="1" dirty="0">
                <a:solidFill>
                  <a:schemeClr val="bg1"/>
                </a:solidFill>
                <a:latin typeface="+mj-lt"/>
                <a:cs typeface="Microsoft YaHei UI" pitchFamily="18" charset="0"/>
              </a:rPr>
              <a:t> </a:t>
            </a:r>
            <a:r>
              <a:rPr lang="en-US" altLang="zh-CN" b="1" dirty="0">
                <a:solidFill>
                  <a:schemeClr val="bg1"/>
                </a:solidFill>
                <a:latin typeface="Microsoft YaHei UI" pitchFamily="18" charset="0"/>
                <a:cs typeface="Microsoft YaHei UI" pitchFamily="18" charset="0"/>
              </a:rPr>
              <a:t>5.5</a:t>
            </a:r>
          </a:p>
        </p:txBody>
      </p:sp>
      <p:sp>
        <p:nvSpPr>
          <p:cNvPr id="49" name="Freeform 3">
            <a:extLst>
              <a:ext uri="{FF2B5EF4-FFF2-40B4-BE49-F238E27FC236}">
                <a16:creationId xmlns:a16="http://schemas.microsoft.com/office/drawing/2014/main" id="{3C54E87D-6CAE-485E-AAA4-0C102D0BF66D}"/>
              </a:ext>
            </a:extLst>
          </p:cNvPr>
          <p:cNvSpPr/>
          <p:nvPr/>
        </p:nvSpPr>
        <p:spPr>
          <a:xfrm>
            <a:off x="6212209" y="575921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0" name="TextBox 1">
            <a:extLst>
              <a:ext uri="{FF2B5EF4-FFF2-40B4-BE49-F238E27FC236}">
                <a16:creationId xmlns:a16="http://schemas.microsoft.com/office/drawing/2014/main" id="{6574AE27-BFA3-495A-B514-7C2A6BEDB1B0}"/>
              </a:ext>
            </a:extLst>
          </p:cNvPr>
          <p:cNvSpPr txBox="1"/>
          <p:nvPr/>
        </p:nvSpPr>
        <p:spPr>
          <a:xfrm>
            <a:off x="6598153" y="5712178"/>
            <a:ext cx="615553"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作业</a:t>
            </a:r>
          </a:p>
        </p:txBody>
      </p:sp>
      <p:sp>
        <p:nvSpPr>
          <p:cNvPr id="56" name="TextBox 1">
            <a:extLst>
              <a:ext uri="{FF2B5EF4-FFF2-40B4-BE49-F238E27FC236}">
                <a16:creationId xmlns:a16="http://schemas.microsoft.com/office/drawing/2014/main" id="{CC4EB79E-6CF5-4540-8F8D-A5344F7296C1}"/>
              </a:ext>
            </a:extLst>
          </p:cNvPr>
          <p:cNvSpPr txBox="1"/>
          <p:nvPr/>
        </p:nvSpPr>
        <p:spPr>
          <a:xfrm>
            <a:off x="5645386" y="5725546"/>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5.6</a:t>
            </a:r>
          </a:p>
        </p:txBody>
      </p:sp>
      <p:sp>
        <p:nvSpPr>
          <p:cNvPr id="55" name="TextBox 1">
            <a:extLst>
              <a:ext uri="{FF2B5EF4-FFF2-40B4-BE49-F238E27FC236}">
                <a16:creationId xmlns:a16="http://schemas.microsoft.com/office/drawing/2014/main" id="{9FBF5606-0CB8-429A-8739-E127993FBE59}"/>
              </a:ext>
            </a:extLst>
          </p:cNvPr>
          <p:cNvSpPr txBox="1"/>
          <p:nvPr/>
        </p:nvSpPr>
        <p:spPr>
          <a:xfrm>
            <a:off x="6575131" y="1663765"/>
            <a:ext cx="2769989" cy="369353"/>
          </a:xfrm>
          <a:prstGeom prst="rect">
            <a:avLst/>
          </a:prstGeom>
          <a:noFill/>
        </p:spPr>
        <p:txBody>
          <a:bodyPr wrap="none" lIns="0" tIns="0" rIns="0" bIns="60981" rtlCol="0">
            <a:spAutoFit/>
          </a:bodyPr>
          <a:lstStyle/>
          <a:p>
            <a:pPr lvl="0">
              <a:lnSpc>
                <a:spcPts val="2401"/>
              </a:lnSpc>
            </a:pPr>
            <a:r>
              <a:rPr lang="zh-CN" altLang="en-US" b="1" dirty="0">
                <a:latin typeface="Microsoft YaHei UI" pitchFamily="18" charset="0"/>
                <a:cs typeface="Microsoft YaHei UI" pitchFamily="18" charset="0"/>
              </a:rPr>
              <a:t>本章导读及学习要求</a:t>
            </a:r>
          </a:p>
        </p:txBody>
      </p:sp>
      <p:sp>
        <p:nvSpPr>
          <p:cNvPr id="58" name="Freeform 3">
            <a:extLst>
              <a:ext uri="{FF2B5EF4-FFF2-40B4-BE49-F238E27FC236}">
                <a16:creationId xmlns:a16="http://schemas.microsoft.com/office/drawing/2014/main" id="{388BF26A-DD18-4586-B62F-39EC845CA9BB}"/>
              </a:ext>
            </a:extLst>
          </p:cNvPr>
          <p:cNvSpPr/>
          <p:nvPr/>
        </p:nvSpPr>
        <p:spPr>
          <a:xfrm>
            <a:off x="6225127" y="170481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60" name="等腰三角形 59">
            <a:extLst>
              <a:ext uri="{FF2B5EF4-FFF2-40B4-BE49-F238E27FC236}">
                <a16:creationId xmlns:a16="http://schemas.microsoft.com/office/drawing/2014/main" id="{FDE631E7-3481-4807-BB80-F94C3F0F7703}"/>
              </a:ext>
            </a:extLst>
          </p:cNvPr>
          <p:cNvSpPr/>
          <p:nvPr/>
        </p:nvSpPr>
        <p:spPr>
          <a:xfrm>
            <a:off x="5751986" y="1627113"/>
            <a:ext cx="304800" cy="267093"/>
          </a:xfrm>
          <a:prstGeom prst="triangle">
            <a:avLst/>
          </a:prstGeom>
          <a:solidFill>
            <a:srgbClr val="FDB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5285780"/>
      </p:ext>
    </p:extLst>
  </p:cSld>
  <p:clrMapOvr>
    <a:masterClrMapping/>
  </p:clrMapOvr>
  <p:transition spd="slow">
    <p:push dir="u"/>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a:extLst>
              <a:ext uri="{FF2B5EF4-FFF2-40B4-BE49-F238E27FC236}">
                <a16:creationId xmlns:a16="http://schemas.microsoft.com/office/drawing/2014/main" id="{04A74F76-C17D-47BA-B111-99CCA8D4456C}"/>
              </a:ext>
            </a:extLst>
          </p:cNvPr>
          <p:cNvSpPr>
            <a:spLocks noGrp="1" noChangeArrowheads="1"/>
          </p:cNvSpPr>
          <p:nvPr>
            <p:ph type="title"/>
          </p:nvPr>
        </p:nvSpPr>
        <p:spPr/>
        <p:txBody>
          <a:bodyPr/>
          <a:lstStyle/>
          <a:p>
            <a:pPr eaLnBrk="1" hangingPunct="1"/>
            <a:r>
              <a:rPr lang="en-US" altLang="zh-CN" dirty="0"/>
              <a:t>5.5.1  </a:t>
            </a:r>
            <a:r>
              <a:rPr lang="zh-CN" altLang="en-US" dirty="0"/>
              <a:t>等价关系的应用</a:t>
            </a:r>
          </a:p>
        </p:txBody>
      </p:sp>
      <p:sp>
        <p:nvSpPr>
          <p:cNvPr id="1707011" name="Rectangle 3">
            <a:extLst>
              <a:ext uri="{FF2B5EF4-FFF2-40B4-BE49-F238E27FC236}">
                <a16:creationId xmlns:a16="http://schemas.microsoft.com/office/drawing/2014/main" id="{1168C8B2-8090-4FF6-8DFE-AC7CF9899B7B}"/>
              </a:ext>
            </a:extLst>
          </p:cNvPr>
          <p:cNvSpPr>
            <a:spLocks noGrp="1" noChangeArrowheads="1"/>
          </p:cNvSpPr>
          <p:nvPr>
            <p:ph type="body" idx="1"/>
          </p:nvPr>
        </p:nvSpPr>
        <p:spPr>
          <a:xfrm>
            <a:off x="433451" y="1097524"/>
            <a:ext cx="11347386" cy="3169383"/>
          </a:xfrm>
        </p:spPr>
        <p:txBody>
          <a:bodyPr/>
          <a:lstStyle/>
          <a:p>
            <a:pPr marL="0" indent="0">
              <a:lnSpc>
                <a:spcPct val="150000"/>
              </a:lnSpc>
              <a:spcBef>
                <a:spcPct val="0"/>
              </a:spcBef>
              <a:buNone/>
            </a:pPr>
            <a:r>
              <a:rPr lang="zh-CN" altLang="en-US" dirty="0">
                <a:solidFill>
                  <a:srgbClr val="C00000"/>
                </a:solidFill>
              </a:rPr>
              <a:t>例</a:t>
            </a:r>
            <a:r>
              <a:rPr lang="en-US" altLang="zh-CN" dirty="0">
                <a:solidFill>
                  <a:srgbClr val="C00000"/>
                </a:solidFill>
              </a:rPr>
              <a:t>5.38   </a:t>
            </a:r>
            <a:r>
              <a:rPr lang="zh-CN" altLang="en-US" dirty="0"/>
              <a:t>顶点</a:t>
            </a:r>
            <a:r>
              <a:rPr lang="en-US" altLang="zh-CN" dirty="0" err="1"/>
              <a:t>i</a:t>
            </a:r>
            <a:r>
              <a:rPr lang="zh-CN" altLang="en-US" dirty="0"/>
              <a:t>和</a:t>
            </a:r>
            <a:r>
              <a:rPr lang="en-US" altLang="zh-CN" dirty="0"/>
              <a:t>j</a:t>
            </a:r>
            <a:r>
              <a:rPr lang="zh-CN" altLang="en-US" dirty="0"/>
              <a:t>之间有路当且仅当从顶点</a:t>
            </a:r>
            <a:r>
              <a:rPr lang="en-US" altLang="zh-CN" dirty="0" err="1"/>
              <a:t>i</a:t>
            </a:r>
            <a:r>
              <a:rPr lang="zh-CN" altLang="en-US" dirty="0"/>
              <a:t>通过图中的边能够到达顶点</a:t>
            </a:r>
            <a:r>
              <a:rPr lang="en-US" altLang="zh-CN" dirty="0"/>
              <a:t>j</a:t>
            </a:r>
            <a:r>
              <a:rPr lang="zh-CN" altLang="en-US" dirty="0"/>
              <a:t>。且规定对任意结点</a:t>
            </a:r>
            <a:r>
              <a:rPr lang="en-US" altLang="zh-CN" dirty="0" err="1"/>
              <a:t>i</a:t>
            </a:r>
            <a:r>
              <a:rPr lang="zh-CN" altLang="en-US" dirty="0"/>
              <a:t>，</a:t>
            </a:r>
            <a:r>
              <a:rPr lang="en-US" altLang="zh-CN" dirty="0" err="1"/>
              <a:t>i</a:t>
            </a:r>
            <a:r>
              <a:rPr lang="zh-CN" altLang="en-US" dirty="0"/>
              <a:t>和</a:t>
            </a:r>
            <a:r>
              <a:rPr lang="en-US" altLang="zh-CN" dirty="0" err="1"/>
              <a:t>i</a:t>
            </a:r>
            <a:r>
              <a:rPr lang="zh-CN" altLang="en-US" dirty="0"/>
              <a:t>之间一定有路。定义</a:t>
            </a:r>
            <a:r>
              <a:rPr lang="en-US" altLang="zh-CN" dirty="0"/>
              <a:t>R</a:t>
            </a:r>
            <a:r>
              <a:rPr lang="zh-CN" altLang="en-US" dirty="0"/>
              <a:t>如下：</a:t>
            </a:r>
          </a:p>
          <a:p>
            <a:pPr marL="0" indent="0" algn="ctr">
              <a:lnSpc>
                <a:spcPct val="150000"/>
              </a:lnSpc>
              <a:spcBef>
                <a:spcPct val="0"/>
              </a:spcBef>
              <a:buNone/>
            </a:pPr>
            <a:r>
              <a:rPr lang="en-US" altLang="zh-CN" dirty="0"/>
              <a:t>&lt;</a:t>
            </a:r>
            <a:r>
              <a:rPr lang="en-US" altLang="zh-CN" dirty="0" err="1"/>
              <a:t>i,j</a:t>
            </a:r>
            <a:r>
              <a:rPr lang="en-US" altLang="zh-CN" dirty="0"/>
              <a:t>&gt;∈R</a:t>
            </a:r>
            <a:r>
              <a:rPr lang="zh-CN" altLang="en-US" dirty="0">
                <a:solidFill>
                  <a:srgbClr val="FF0000"/>
                </a:solidFill>
                <a:latin typeface="宋体" panose="02010600030101010101" pitchFamily="2" charset="-122"/>
                <a:sym typeface="Symbol" panose="05050102010706020507" pitchFamily="18" charset="2"/>
              </a:rPr>
              <a:t></a:t>
            </a:r>
            <a:r>
              <a:rPr lang="en-US" altLang="zh-CN" dirty="0" err="1"/>
              <a:t>i</a:t>
            </a:r>
            <a:r>
              <a:rPr lang="zh-CN" altLang="en-US" dirty="0"/>
              <a:t>和</a:t>
            </a:r>
            <a:r>
              <a:rPr lang="en-US" altLang="zh-CN" dirty="0"/>
              <a:t>j</a:t>
            </a:r>
            <a:r>
              <a:rPr lang="zh-CN" altLang="en-US" dirty="0"/>
              <a:t>之间有路。</a:t>
            </a:r>
          </a:p>
          <a:p>
            <a:pPr marL="0" indent="0">
              <a:lnSpc>
                <a:spcPct val="150000"/>
              </a:lnSpc>
              <a:spcBef>
                <a:spcPct val="0"/>
              </a:spcBef>
              <a:buNone/>
            </a:pPr>
            <a:r>
              <a:rPr lang="zh-CN" altLang="en-US" dirty="0"/>
              <a:t>试说明该关系</a:t>
            </a:r>
            <a:r>
              <a:rPr lang="en-US" altLang="zh-CN" dirty="0"/>
              <a:t>R</a:t>
            </a:r>
            <a:r>
              <a:rPr lang="zh-CN" altLang="en-US" dirty="0"/>
              <a:t>是否可以给出下图中的顶点集</a:t>
            </a:r>
            <a:r>
              <a:rPr lang="en-US" altLang="zh-CN" dirty="0"/>
              <a:t>A={1,2,3,4,5,6,7,8}</a:t>
            </a:r>
            <a:r>
              <a:rPr lang="zh-CN" altLang="en-US" dirty="0"/>
              <a:t>一个划分？如果能，请给出具体的划分。</a:t>
            </a:r>
          </a:p>
        </p:txBody>
      </p:sp>
      <p:grpSp>
        <p:nvGrpSpPr>
          <p:cNvPr id="29" name="Group 30">
            <a:extLst>
              <a:ext uri="{FF2B5EF4-FFF2-40B4-BE49-F238E27FC236}">
                <a16:creationId xmlns:a16="http://schemas.microsoft.com/office/drawing/2014/main" id="{9DAACC91-71C8-4802-BFC8-3D04278809C5}"/>
              </a:ext>
            </a:extLst>
          </p:cNvPr>
          <p:cNvGrpSpPr>
            <a:grpSpLocks/>
          </p:cNvGrpSpPr>
          <p:nvPr/>
        </p:nvGrpSpPr>
        <p:grpSpPr bwMode="auto">
          <a:xfrm>
            <a:off x="3759200" y="4480074"/>
            <a:ext cx="4679950" cy="1989138"/>
            <a:chOff x="1338" y="2976"/>
            <a:chExt cx="2948" cy="1253"/>
          </a:xfrm>
        </p:grpSpPr>
        <p:sp>
          <p:nvSpPr>
            <p:cNvPr id="30" name="Freeform 6">
              <a:extLst>
                <a:ext uri="{FF2B5EF4-FFF2-40B4-BE49-F238E27FC236}">
                  <a16:creationId xmlns:a16="http://schemas.microsoft.com/office/drawing/2014/main" id="{554E4284-F5AB-4051-A4C6-057B7FDFDF67}"/>
                </a:ext>
              </a:extLst>
            </p:cNvPr>
            <p:cNvSpPr>
              <a:spLocks noChangeAspect="1"/>
            </p:cNvSpPr>
            <p:nvPr/>
          </p:nvSpPr>
          <p:spPr bwMode="auto">
            <a:xfrm>
              <a:off x="2372" y="3166"/>
              <a:ext cx="12" cy="906"/>
            </a:xfrm>
            <a:custGeom>
              <a:avLst/>
              <a:gdLst>
                <a:gd name="T0" fmla="*/ 0 w 10"/>
                <a:gd name="T1" fmla="*/ 7241 h 750"/>
                <a:gd name="T2" fmla="*/ 86 w 10"/>
                <a:gd name="T3" fmla="*/ 0 h 750"/>
                <a:gd name="T4" fmla="*/ 0 60000 65536"/>
                <a:gd name="T5" fmla="*/ 0 60000 65536"/>
                <a:gd name="T6" fmla="*/ 0 w 10"/>
                <a:gd name="T7" fmla="*/ 0 h 750"/>
                <a:gd name="T8" fmla="*/ 10 w 10"/>
                <a:gd name="T9" fmla="*/ 750 h 750"/>
              </a:gdLst>
              <a:ahLst/>
              <a:cxnLst>
                <a:cxn ang="T4">
                  <a:pos x="T0" y="T1"/>
                </a:cxn>
                <a:cxn ang="T5">
                  <a:pos x="T2" y="T3"/>
                </a:cxn>
              </a:cxnLst>
              <a:rect l="T6" t="T7" r="T8" b="T9"/>
              <a:pathLst>
                <a:path w="10" h="750">
                  <a:moveTo>
                    <a:pt x="0" y="750"/>
                  </a:moveTo>
                  <a:lnTo>
                    <a:pt x="10" y="0"/>
                  </a:lnTo>
                </a:path>
              </a:pathLst>
            </a:custGeom>
            <a:noFill/>
            <a:ln w="28575">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31" name="Freeform 7">
              <a:extLst>
                <a:ext uri="{FF2B5EF4-FFF2-40B4-BE49-F238E27FC236}">
                  <a16:creationId xmlns:a16="http://schemas.microsoft.com/office/drawing/2014/main" id="{B31DC9EB-3ED7-49B5-819B-91D0671CF641}"/>
                </a:ext>
              </a:extLst>
            </p:cNvPr>
            <p:cNvSpPr>
              <a:spLocks noChangeAspect="1"/>
            </p:cNvSpPr>
            <p:nvPr/>
          </p:nvSpPr>
          <p:spPr bwMode="auto">
            <a:xfrm>
              <a:off x="1520" y="4089"/>
              <a:ext cx="822" cy="2"/>
            </a:xfrm>
            <a:custGeom>
              <a:avLst/>
              <a:gdLst>
                <a:gd name="T0" fmla="*/ 0 w 690"/>
                <a:gd name="T1" fmla="*/ 0 h 1"/>
                <a:gd name="T2" fmla="*/ 5636 w 690"/>
                <a:gd name="T3" fmla="*/ 0 h 1"/>
                <a:gd name="T4" fmla="*/ 0 60000 65536"/>
                <a:gd name="T5" fmla="*/ 0 60000 65536"/>
                <a:gd name="T6" fmla="*/ 0 w 690"/>
                <a:gd name="T7" fmla="*/ 0 h 1"/>
                <a:gd name="T8" fmla="*/ 690 w 690"/>
                <a:gd name="T9" fmla="*/ 1 h 1"/>
              </a:gdLst>
              <a:ahLst/>
              <a:cxnLst>
                <a:cxn ang="T4">
                  <a:pos x="T0" y="T1"/>
                </a:cxn>
                <a:cxn ang="T5">
                  <a:pos x="T2" y="T3"/>
                </a:cxn>
              </a:cxnLst>
              <a:rect l="T6" t="T7" r="T8" b="T9"/>
              <a:pathLst>
                <a:path w="690" h="1">
                  <a:moveTo>
                    <a:pt x="0" y="0"/>
                  </a:moveTo>
                  <a:lnTo>
                    <a:pt x="690" y="0"/>
                  </a:lnTo>
                </a:path>
              </a:pathLst>
            </a:custGeom>
            <a:noFill/>
            <a:ln w="28575">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32" name="Freeform 8">
              <a:extLst>
                <a:ext uri="{FF2B5EF4-FFF2-40B4-BE49-F238E27FC236}">
                  <a16:creationId xmlns:a16="http://schemas.microsoft.com/office/drawing/2014/main" id="{B37A0B06-83E9-4A1E-8D1E-0650CB5E7D09}"/>
                </a:ext>
              </a:extLst>
            </p:cNvPr>
            <p:cNvSpPr>
              <a:spLocks noChangeAspect="1"/>
            </p:cNvSpPr>
            <p:nvPr/>
          </p:nvSpPr>
          <p:spPr bwMode="auto">
            <a:xfrm>
              <a:off x="1520" y="3147"/>
              <a:ext cx="822" cy="2"/>
            </a:xfrm>
            <a:custGeom>
              <a:avLst/>
              <a:gdLst>
                <a:gd name="T0" fmla="*/ 5636 w 690"/>
                <a:gd name="T1" fmla="*/ 0 h 1"/>
                <a:gd name="T2" fmla="*/ 0 w 690"/>
                <a:gd name="T3" fmla="*/ 0 h 1"/>
                <a:gd name="T4" fmla="*/ 0 60000 65536"/>
                <a:gd name="T5" fmla="*/ 0 60000 65536"/>
                <a:gd name="T6" fmla="*/ 0 w 690"/>
                <a:gd name="T7" fmla="*/ 0 h 1"/>
                <a:gd name="T8" fmla="*/ 690 w 690"/>
                <a:gd name="T9" fmla="*/ 1 h 1"/>
              </a:gdLst>
              <a:ahLst/>
              <a:cxnLst>
                <a:cxn ang="T4">
                  <a:pos x="T0" y="T1"/>
                </a:cxn>
                <a:cxn ang="T5">
                  <a:pos x="T2" y="T3"/>
                </a:cxn>
              </a:cxnLst>
              <a:rect l="T6" t="T7" r="T8" b="T9"/>
              <a:pathLst>
                <a:path w="690" h="1">
                  <a:moveTo>
                    <a:pt x="690" y="0"/>
                  </a:moveTo>
                  <a:lnTo>
                    <a:pt x="0" y="0"/>
                  </a:lnTo>
                </a:path>
              </a:pathLst>
            </a:custGeom>
            <a:noFill/>
            <a:ln w="28575">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33" name="Freeform 9">
              <a:extLst>
                <a:ext uri="{FF2B5EF4-FFF2-40B4-BE49-F238E27FC236}">
                  <a16:creationId xmlns:a16="http://schemas.microsoft.com/office/drawing/2014/main" id="{A4543D50-BEB3-4396-ACFE-229A74305EF3}"/>
                </a:ext>
              </a:extLst>
            </p:cNvPr>
            <p:cNvSpPr>
              <a:spLocks noChangeAspect="1"/>
            </p:cNvSpPr>
            <p:nvPr/>
          </p:nvSpPr>
          <p:spPr bwMode="auto">
            <a:xfrm>
              <a:off x="3096" y="3183"/>
              <a:ext cx="0" cy="870"/>
            </a:xfrm>
            <a:custGeom>
              <a:avLst/>
              <a:gdLst>
                <a:gd name="T0" fmla="*/ 0 w 1"/>
                <a:gd name="T1" fmla="*/ 0 h 720"/>
                <a:gd name="T2" fmla="*/ 0 w 1"/>
                <a:gd name="T3" fmla="*/ 6976 h 720"/>
                <a:gd name="T4" fmla="*/ 0 60000 65536"/>
                <a:gd name="T5" fmla="*/ 0 60000 65536"/>
                <a:gd name="T6" fmla="*/ 0 w 1"/>
                <a:gd name="T7" fmla="*/ 0 h 720"/>
                <a:gd name="T8" fmla="*/ 0 w 1"/>
                <a:gd name="T9" fmla="*/ 720 h 720"/>
              </a:gdLst>
              <a:ahLst/>
              <a:cxnLst>
                <a:cxn ang="T4">
                  <a:pos x="T0" y="T1"/>
                </a:cxn>
                <a:cxn ang="T5">
                  <a:pos x="T2" y="T3"/>
                </a:cxn>
              </a:cxnLst>
              <a:rect l="T6" t="T7" r="T8" b="T9"/>
              <a:pathLst>
                <a:path w="1" h="720">
                  <a:moveTo>
                    <a:pt x="0" y="0"/>
                  </a:moveTo>
                  <a:lnTo>
                    <a:pt x="0" y="720"/>
                  </a:lnTo>
                </a:path>
              </a:pathLst>
            </a:custGeom>
            <a:noFill/>
            <a:ln w="28575">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34" name="Freeform 10">
              <a:extLst>
                <a:ext uri="{FF2B5EF4-FFF2-40B4-BE49-F238E27FC236}">
                  <a16:creationId xmlns:a16="http://schemas.microsoft.com/office/drawing/2014/main" id="{7F598210-33A7-4632-8806-C47DC8FC0CA2}"/>
                </a:ext>
              </a:extLst>
            </p:cNvPr>
            <p:cNvSpPr>
              <a:spLocks noChangeAspect="1"/>
            </p:cNvSpPr>
            <p:nvPr/>
          </p:nvSpPr>
          <p:spPr bwMode="auto">
            <a:xfrm>
              <a:off x="3120" y="4090"/>
              <a:ext cx="904" cy="0"/>
            </a:xfrm>
            <a:custGeom>
              <a:avLst/>
              <a:gdLst>
                <a:gd name="T0" fmla="*/ 0 w 760"/>
                <a:gd name="T1" fmla="*/ 0 h 1"/>
                <a:gd name="T2" fmla="*/ 6095 w 760"/>
                <a:gd name="T3" fmla="*/ 0 h 1"/>
                <a:gd name="T4" fmla="*/ 0 60000 65536"/>
                <a:gd name="T5" fmla="*/ 0 60000 65536"/>
                <a:gd name="T6" fmla="*/ 0 w 760"/>
                <a:gd name="T7" fmla="*/ 0 h 1"/>
                <a:gd name="T8" fmla="*/ 760 w 760"/>
                <a:gd name="T9" fmla="*/ 0 h 1"/>
              </a:gdLst>
              <a:ahLst/>
              <a:cxnLst>
                <a:cxn ang="T4">
                  <a:pos x="T0" y="T1"/>
                </a:cxn>
                <a:cxn ang="T5">
                  <a:pos x="T2" y="T3"/>
                </a:cxn>
              </a:cxnLst>
              <a:rect l="T6" t="T7" r="T8" b="T9"/>
              <a:pathLst>
                <a:path w="760" h="1">
                  <a:moveTo>
                    <a:pt x="0" y="0"/>
                  </a:moveTo>
                  <a:lnTo>
                    <a:pt x="760" y="0"/>
                  </a:lnTo>
                </a:path>
              </a:pathLst>
            </a:custGeom>
            <a:noFill/>
            <a:ln w="28575">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35" name="Freeform 11">
              <a:extLst>
                <a:ext uri="{FF2B5EF4-FFF2-40B4-BE49-F238E27FC236}">
                  <a16:creationId xmlns:a16="http://schemas.microsoft.com/office/drawing/2014/main" id="{5C6D0D4B-3C41-4E07-9BF0-C2DCCEDF7E36}"/>
                </a:ext>
              </a:extLst>
            </p:cNvPr>
            <p:cNvSpPr>
              <a:spLocks noChangeAspect="1"/>
            </p:cNvSpPr>
            <p:nvPr/>
          </p:nvSpPr>
          <p:spPr bwMode="auto">
            <a:xfrm>
              <a:off x="3099" y="3152"/>
              <a:ext cx="939" cy="928"/>
            </a:xfrm>
            <a:custGeom>
              <a:avLst/>
              <a:gdLst>
                <a:gd name="T0" fmla="*/ 11123 w 750"/>
                <a:gd name="T1" fmla="*/ 13002 h 730"/>
                <a:gd name="T2" fmla="*/ 0 w 750"/>
                <a:gd name="T3" fmla="*/ 0 h 730"/>
                <a:gd name="T4" fmla="*/ 0 60000 65536"/>
                <a:gd name="T5" fmla="*/ 0 60000 65536"/>
                <a:gd name="T6" fmla="*/ 0 w 750"/>
                <a:gd name="T7" fmla="*/ 0 h 730"/>
                <a:gd name="T8" fmla="*/ 750 w 750"/>
                <a:gd name="T9" fmla="*/ 730 h 730"/>
              </a:gdLst>
              <a:ahLst/>
              <a:cxnLst>
                <a:cxn ang="T4">
                  <a:pos x="T0" y="T1"/>
                </a:cxn>
                <a:cxn ang="T5">
                  <a:pos x="T2" y="T3"/>
                </a:cxn>
              </a:cxnLst>
              <a:rect l="T6" t="T7" r="T8" b="T9"/>
              <a:pathLst>
                <a:path w="750" h="730">
                  <a:moveTo>
                    <a:pt x="750" y="730"/>
                  </a:moveTo>
                  <a:lnTo>
                    <a:pt x="0" y="0"/>
                  </a:lnTo>
                </a:path>
              </a:pathLst>
            </a:custGeom>
            <a:noFill/>
            <a:ln w="28575">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36" name="Text Box 12">
              <a:extLst>
                <a:ext uri="{FF2B5EF4-FFF2-40B4-BE49-F238E27FC236}">
                  <a16:creationId xmlns:a16="http://schemas.microsoft.com/office/drawing/2014/main" id="{DC513A07-48EE-488B-BABA-E9D7E2B031DA}"/>
                </a:ext>
              </a:extLst>
            </p:cNvPr>
            <p:cNvSpPr txBox="1">
              <a:spLocks noChangeAspect="1" noChangeArrowheads="1"/>
            </p:cNvSpPr>
            <p:nvPr/>
          </p:nvSpPr>
          <p:spPr bwMode="auto">
            <a:xfrm>
              <a:off x="4135" y="3999"/>
              <a:ext cx="15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a:solidFill>
                    <a:schemeClr val="tx1"/>
                  </a:solidFill>
                </a:rPr>
                <a:t>7</a:t>
              </a:r>
              <a:endParaRPr lang="en-US" altLang="zh-CN" sz="2400" b="0">
                <a:solidFill>
                  <a:schemeClr val="tx1"/>
                </a:solidFill>
              </a:endParaRPr>
            </a:p>
          </p:txBody>
        </p:sp>
        <p:sp>
          <p:nvSpPr>
            <p:cNvPr id="37" name="Text Box 14">
              <a:extLst>
                <a:ext uri="{FF2B5EF4-FFF2-40B4-BE49-F238E27FC236}">
                  <a16:creationId xmlns:a16="http://schemas.microsoft.com/office/drawing/2014/main" id="{19E2F718-6617-47ED-ACE1-C8033EAEC0E7}"/>
                </a:ext>
              </a:extLst>
            </p:cNvPr>
            <p:cNvSpPr txBox="1">
              <a:spLocks noChangeAspect="1" noChangeArrowheads="1"/>
            </p:cNvSpPr>
            <p:nvPr/>
          </p:nvSpPr>
          <p:spPr bwMode="auto">
            <a:xfrm>
              <a:off x="2925" y="2976"/>
              <a:ext cx="15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a:solidFill>
                    <a:schemeClr val="tx1"/>
                  </a:solidFill>
                </a:rPr>
                <a:t>5</a:t>
              </a:r>
              <a:endParaRPr lang="en-US" altLang="zh-CN" sz="2400" b="0">
                <a:solidFill>
                  <a:schemeClr val="tx1"/>
                </a:solidFill>
              </a:endParaRPr>
            </a:p>
          </p:txBody>
        </p:sp>
        <p:sp>
          <p:nvSpPr>
            <p:cNvPr id="38" name="Text Box 17">
              <a:extLst>
                <a:ext uri="{FF2B5EF4-FFF2-40B4-BE49-F238E27FC236}">
                  <a16:creationId xmlns:a16="http://schemas.microsoft.com/office/drawing/2014/main" id="{E7ACCD89-D732-4DA3-B1A5-832B4DB98781}"/>
                </a:ext>
              </a:extLst>
            </p:cNvPr>
            <p:cNvSpPr txBox="1">
              <a:spLocks noChangeAspect="1" noChangeArrowheads="1"/>
            </p:cNvSpPr>
            <p:nvPr/>
          </p:nvSpPr>
          <p:spPr bwMode="auto">
            <a:xfrm>
              <a:off x="2925" y="3999"/>
              <a:ext cx="15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a:solidFill>
                    <a:schemeClr val="tx1"/>
                  </a:solidFill>
                </a:rPr>
                <a:t>6</a:t>
              </a:r>
              <a:endParaRPr lang="en-US" altLang="zh-CN" sz="2400" b="0">
                <a:solidFill>
                  <a:schemeClr val="tx1"/>
                </a:solidFill>
              </a:endParaRPr>
            </a:p>
          </p:txBody>
        </p:sp>
        <p:sp>
          <p:nvSpPr>
            <p:cNvPr id="39" name="Text Box 19">
              <a:extLst>
                <a:ext uri="{FF2B5EF4-FFF2-40B4-BE49-F238E27FC236}">
                  <a16:creationId xmlns:a16="http://schemas.microsoft.com/office/drawing/2014/main" id="{F685C124-2294-453A-963B-1CB712FD8CB5}"/>
                </a:ext>
              </a:extLst>
            </p:cNvPr>
            <p:cNvSpPr txBox="1">
              <a:spLocks noChangeAspect="1" noChangeArrowheads="1"/>
            </p:cNvSpPr>
            <p:nvPr/>
          </p:nvSpPr>
          <p:spPr bwMode="auto">
            <a:xfrm>
              <a:off x="4135" y="2976"/>
              <a:ext cx="15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a:solidFill>
                    <a:schemeClr val="tx1"/>
                  </a:solidFill>
                </a:rPr>
                <a:t>8</a:t>
              </a:r>
              <a:endParaRPr lang="en-US" altLang="zh-CN" sz="2400" b="0">
                <a:solidFill>
                  <a:schemeClr val="tx1"/>
                </a:solidFill>
              </a:endParaRPr>
            </a:p>
          </p:txBody>
        </p:sp>
        <p:sp>
          <p:nvSpPr>
            <p:cNvPr id="40" name="Text Box 20">
              <a:extLst>
                <a:ext uri="{FF2B5EF4-FFF2-40B4-BE49-F238E27FC236}">
                  <a16:creationId xmlns:a16="http://schemas.microsoft.com/office/drawing/2014/main" id="{17579E86-5253-4DF9-8372-AE1FD6CEC37A}"/>
                </a:ext>
              </a:extLst>
            </p:cNvPr>
            <p:cNvSpPr txBox="1">
              <a:spLocks noChangeAspect="1" noChangeArrowheads="1"/>
            </p:cNvSpPr>
            <p:nvPr/>
          </p:nvSpPr>
          <p:spPr bwMode="auto">
            <a:xfrm>
              <a:off x="2457" y="3999"/>
              <a:ext cx="15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a:solidFill>
                    <a:schemeClr val="tx1"/>
                  </a:solidFill>
                </a:rPr>
                <a:t>3</a:t>
              </a:r>
              <a:endParaRPr lang="en-US" altLang="zh-CN" sz="2400" b="0">
                <a:solidFill>
                  <a:schemeClr val="tx1"/>
                </a:solidFill>
              </a:endParaRPr>
            </a:p>
          </p:txBody>
        </p:sp>
        <p:sp>
          <p:nvSpPr>
            <p:cNvPr id="41" name="Freeform 21">
              <a:extLst>
                <a:ext uri="{FF2B5EF4-FFF2-40B4-BE49-F238E27FC236}">
                  <a16:creationId xmlns:a16="http://schemas.microsoft.com/office/drawing/2014/main" id="{C66C1FC1-D37A-40F2-A3C7-FBD3E845D14F}"/>
                </a:ext>
              </a:extLst>
            </p:cNvPr>
            <p:cNvSpPr>
              <a:spLocks noChangeAspect="1"/>
            </p:cNvSpPr>
            <p:nvPr/>
          </p:nvSpPr>
          <p:spPr bwMode="auto">
            <a:xfrm>
              <a:off x="1484" y="3172"/>
              <a:ext cx="2" cy="894"/>
            </a:xfrm>
            <a:custGeom>
              <a:avLst/>
              <a:gdLst>
                <a:gd name="T0" fmla="*/ 0 w 1"/>
                <a:gd name="T1" fmla="*/ 0 h 740"/>
                <a:gd name="T2" fmla="*/ 0 w 1"/>
                <a:gd name="T3" fmla="*/ 7156 h 740"/>
                <a:gd name="T4" fmla="*/ 0 60000 65536"/>
                <a:gd name="T5" fmla="*/ 0 60000 65536"/>
                <a:gd name="T6" fmla="*/ 0 w 1"/>
                <a:gd name="T7" fmla="*/ 0 h 740"/>
                <a:gd name="T8" fmla="*/ 1 w 1"/>
                <a:gd name="T9" fmla="*/ 740 h 740"/>
              </a:gdLst>
              <a:ahLst/>
              <a:cxnLst>
                <a:cxn ang="T4">
                  <a:pos x="T0" y="T1"/>
                </a:cxn>
                <a:cxn ang="T5">
                  <a:pos x="T2" y="T3"/>
                </a:cxn>
              </a:cxnLst>
              <a:rect l="T6" t="T7" r="T8" b="T9"/>
              <a:pathLst>
                <a:path w="1" h="740">
                  <a:moveTo>
                    <a:pt x="0" y="0"/>
                  </a:moveTo>
                  <a:lnTo>
                    <a:pt x="0" y="740"/>
                  </a:lnTo>
                </a:path>
              </a:pathLst>
            </a:custGeom>
            <a:noFill/>
            <a:ln w="28575">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42" name="Text Box 23">
              <a:extLst>
                <a:ext uri="{FF2B5EF4-FFF2-40B4-BE49-F238E27FC236}">
                  <a16:creationId xmlns:a16="http://schemas.microsoft.com/office/drawing/2014/main" id="{FC95D26F-86C1-4F53-AF08-03FE27E11FC3}"/>
                </a:ext>
              </a:extLst>
            </p:cNvPr>
            <p:cNvSpPr txBox="1">
              <a:spLocks noChangeAspect="1" noChangeArrowheads="1"/>
            </p:cNvSpPr>
            <p:nvPr/>
          </p:nvSpPr>
          <p:spPr bwMode="auto">
            <a:xfrm>
              <a:off x="1338" y="2976"/>
              <a:ext cx="15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a:solidFill>
                    <a:schemeClr val="tx1"/>
                  </a:solidFill>
                </a:rPr>
                <a:t>1</a:t>
              </a:r>
              <a:endParaRPr lang="en-US" altLang="zh-CN" sz="2400" b="0">
                <a:solidFill>
                  <a:schemeClr val="tx1"/>
                </a:solidFill>
              </a:endParaRPr>
            </a:p>
          </p:txBody>
        </p:sp>
        <p:sp>
          <p:nvSpPr>
            <p:cNvPr id="43" name="Text Box 26">
              <a:extLst>
                <a:ext uri="{FF2B5EF4-FFF2-40B4-BE49-F238E27FC236}">
                  <a16:creationId xmlns:a16="http://schemas.microsoft.com/office/drawing/2014/main" id="{D0A0FC52-7A96-4A32-88D8-F56C8571D862}"/>
                </a:ext>
              </a:extLst>
            </p:cNvPr>
            <p:cNvSpPr txBox="1">
              <a:spLocks noChangeAspect="1" noChangeArrowheads="1"/>
            </p:cNvSpPr>
            <p:nvPr/>
          </p:nvSpPr>
          <p:spPr bwMode="auto">
            <a:xfrm>
              <a:off x="1338" y="3999"/>
              <a:ext cx="15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a:solidFill>
                    <a:schemeClr val="tx1"/>
                  </a:solidFill>
                </a:rPr>
                <a:t>2</a:t>
              </a:r>
              <a:endParaRPr lang="en-US" altLang="zh-CN" sz="2400" b="0">
                <a:solidFill>
                  <a:schemeClr val="tx1"/>
                </a:solidFill>
              </a:endParaRPr>
            </a:p>
          </p:txBody>
        </p:sp>
        <p:sp>
          <p:nvSpPr>
            <p:cNvPr id="44" name="Text Box 28">
              <a:extLst>
                <a:ext uri="{FF2B5EF4-FFF2-40B4-BE49-F238E27FC236}">
                  <a16:creationId xmlns:a16="http://schemas.microsoft.com/office/drawing/2014/main" id="{F35F4A74-08C5-4263-B1DB-5739916329E3}"/>
                </a:ext>
              </a:extLst>
            </p:cNvPr>
            <p:cNvSpPr txBox="1">
              <a:spLocks noChangeAspect="1" noChangeArrowheads="1"/>
            </p:cNvSpPr>
            <p:nvPr/>
          </p:nvSpPr>
          <p:spPr bwMode="auto">
            <a:xfrm>
              <a:off x="2457" y="2976"/>
              <a:ext cx="15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a:solidFill>
                    <a:schemeClr val="tx1"/>
                  </a:solidFill>
                </a:rPr>
                <a:t>4</a:t>
              </a:r>
              <a:endParaRPr lang="en-US" altLang="zh-CN" sz="2400" b="0">
                <a:solidFill>
                  <a:schemeClr val="tx1"/>
                </a:solidFill>
              </a:endParaRPr>
            </a:p>
          </p:txBody>
        </p:sp>
        <p:sp>
          <p:nvSpPr>
            <p:cNvPr id="45" name="Oval 13">
              <a:extLst>
                <a:ext uri="{FF2B5EF4-FFF2-40B4-BE49-F238E27FC236}">
                  <a16:creationId xmlns:a16="http://schemas.microsoft.com/office/drawing/2014/main" id="{87FED7C1-F191-4F88-91F1-56A287F02F57}"/>
                </a:ext>
              </a:extLst>
            </p:cNvPr>
            <p:cNvSpPr>
              <a:spLocks noChangeAspect="1" noChangeArrowheads="1"/>
            </p:cNvSpPr>
            <p:nvPr/>
          </p:nvSpPr>
          <p:spPr bwMode="auto">
            <a:xfrm>
              <a:off x="3062" y="3113"/>
              <a:ext cx="67" cy="69"/>
            </a:xfrm>
            <a:prstGeom prst="ellipse">
              <a:avLst/>
            </a:prstGeom>
            <a:solidFill>
              <a:srgbClr val="FFFFFF"/>
            </a:solidFill>
            <a:ln w="28575" algn="ctr">
              <a:solidFill>
                <a:srgbClr val="0000FF"/>
              </a:solidFill>
              <a:round/>
              <a:headEnd/>
              <a:tailEnd type="none" w="sm" len="me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46" name="Oval 15">
              <a:extLst>
                <a:ext uri="{FF2B5EF4-FFF2-40B4-BE49-F238E27FC236}">
                  <a16:creationId xmlns:a16="http://schemas.microsoft.com/office/drawing/2014/main" id="{48422E0D-F350-4A06-85DC-43441A4C25C4}"/>
                </a:ext>
              </a:extLst>
            </p:cNvPr>
            <p:cNvSpPr>
              <a:spLocks noChangeAspect="1" noChangeArrowheads="1"/>
            </p:cNvSpPr>
            <p:nvPr/>
          </p:nvSpPr>
          <p:spPr bwMode="auto">
            <a:xfrm>
              <a:off x="4014" y="3113"/>
              <a:ext cx="69" cy="69"/>
            </a:xfrm>
            <a:prstGeom prst="ellipse">
              <a:avLst/>
            </a:prstGeom>
            <a:solidFill>
              <a:srgbClr val="FFFFFF"/>
            </a:solidFill>
            <a:ln w="28575" algn="ctr">
              <a:solidFill>
                <a:srgbClr val="0000FF"/>
              </a:solidFill>
              <a:round/>
              <a:headEnd/>
              <a:tailEnd type="none" w="sm" len="me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47" name="Oval 16">
              <a:extLst>
                <a:ext uri="{FF2B5EF4-FFF2-40B4-BE49-F238E27FC236}">
                  <a16:creationId xmlns:a16="http://schemas.microsoft.com/office/drawing/2014/main" id="{AE85AD75-E692-4B7D-8321-1DE2939C509F}"/>
                </a:ext>
              </a:extLst>
            </p:cNvPr>
            <p:cNvSpPr>
              <a:spLocks noChangeAspect="1" noChangeArrowheads="1"/>
            </p:cNvSpPr>
            <p:nvPr/>
          </p:nvSpPr>
          <p:spPr bwMode="auto">
            <a:xfrm>
              <a:off x="3062" y="4055"/>
              <a:ext cx="67" cy="69"/>
            </a:xfrm>
            <a:prstGeom prst="ellipse">
              <a:avLst/>
            </a:prstGeom>
            <a:solidFill>
              <a:srgbClr val="FFFFFF"/>
            </a:solidFill>
            <a:ln w="28575" algn="ctr">
              <a:solidFill>
                <a:srgbClr val="0000FF"/>
              </a:solidFill>
              <a:round/>
              <a:headEnd/>
              <a:tailEnd type="none" w="sm" len="me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48" name="Oval 18">
              <a:extLst>
                <a:ext uri="{FF2B5EF4-FFF2-40B4-BE49-F238E27FC236}">
                  <a16:creationId xmlns:a16="http://schemas.microsoft.com/office/drawing/2014/main" id="{F13EDBBB-960D-4847-89FA-5E7F32981667}"/>
                </a:ext>
              </a:extLst>
            </p:cNvPr>
            <p:cNvSpPr>
              <a:spLocks noChangeAspect="1" noChangeArrowheads="1"/>
            </p:cNvSpPr>
            <p:nvPr/>
          </p:nvSpPr>
          <p:spPr bwMode="auto">
            <a:xfrm>
              <a:off x="4014" y="4055"/>
              <a:ext cx="69" cy="69"/>
            </a:xfrm>
            <a:prstGeom prst="ellipse">
              <a:avLst/>
            </a:prstGeom>
            <a:solidFill>
              <a:srgbClr val="FFFFFF"/>
            </a:solidFill>
            <a:ln w="28575" algn="ctr">
              <a:solidFill>
                <a:srgbClr val="0000FF"/>
              </a:solidFill>
              <a:round/>
              <a:headEnd/>
              <a:tailEnd type="none" w="sm" len="me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49" name="Oval 22">
              <a:extLst>
                <a:ext uri="{FF2B5EF4-FFF2-40B4-BE49-F238E27FC236}">
                  <a16:creationId xmlns:a16="http://schemas.microsoft.com/office/drawing/2014/main" id="{2F10A3AD-4BEA-4EC1-BB9C-3EBE17FD022C}"/>
                </a:ext>
              </a:extLst>
            </p:cNvPr>
            <p:cNvSpPr>
              <a:spLocks noChangeAspect="1" noChangeArrowheads="1"/>
            </p:cNvSpPr>
            <p:nvPr/>
          </p:nvSpPr>
          <p:spPr bwMode="auto">
            <a:xfrm>
              <a:off x="1452" y="3113"/>
              <a:ext cx="67" cy="69"/>
            </a:xfrm>
            <a:prstGeom prst="ellipse">
              <a:avLst/>
            </a:prstGeom>
            <a:solidFill>
              <a:srgbClr val="FFFFFF"/>
            </a:solidFill>
            <a:ln w="28575" algn="ctr">
              <a:solidFill>
                <a:srgbClr val="0000FF"/>
              </a:solidFill>
              <a:round/>
              <a:headEnd/>
              <a:tailEnd type="none" w="sm" len="me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50" name="Oval 24">
              <a:extLst>
                <a:ext uri="{FF2B5EF4-FFF2-40B4-BE49-F238E27FC236}">
                  <a16:creationId xmlns:a16="http://schemas.microsoft.com/office/drawing/2014/main" id="{65C10242-0703-4D43-BBD4-06CD6758B2FE}"/>
                </a:ext>
              </a:extLst>
            </p:cNvPr>
            <p:cNvSpPr>
              <a:spLocks noChangeAspect="1" noChangeArrowheads="1"/>
            </p:cNvSpPr>
            <p:nvPr/>
          </p:nvSpPr>
          <p:spPr bwMode="auto">
            <a:xfrm>
              <a:off x="2344" y="3113"/>
              <a:ext cx="68" cy="69"/>
            </a:xfrm>
            <a:prstGeom prst="ellipse">
              <a:avLst/>
            </a:prstGeom>
            <a:solidFill>
              <a:srgbClr val="FFFFFF"/>
            </a:solidFill>
            <a:ln w="28575" algn="ctr">
              <a:solidFill>
                <a:srgbClr val="0000FF"/>
              </a:solidFill>
              <a:round/>
              <a:headEnd/>
              <a:tailEnd type="none" w="sm" len="me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51" name="Oval 25">
              <a:extLst>
                <a:ext uri="{FF2B5EF4-FFF2-40B4-BE49-F238E27FC236}">
                  <a16:creationId xmlns:a16="http://schemas.microsoft.com/office/drawing/2014/main" id="{17947EB5-5EF9-4E19-B442-46943085CFEA}"/>
                </a:ext>
              </a:extLst>
            </p:cNvPr>
            <p:cNvSpPr>
              <a:spLocks noChangeAspect="1" noChangeArrowheads="1"/>
            </p:cNvSpPr>
            <p:nvPr/>
          </p:nvSpPr>
          <p:spPr bwMode="auto">
            <a:xfrm>
              <a:off x="1452" y="4055"/>
              <a:ext cx="67" cy="69"/>
            </a:xfrm>
            <a:prstGeom prst="ellipse">
              <a:avLst/>
            </a:prstGeom>
            <a:solidFill>
              <a:srgbClr val="FFFFFF"/>
            </a:solidFill>
            <a:ln w="28575" algn="ctr">
              <a:solidFill>
                <a:srgbClr val="0000FF"/>
              </a:solidFill>
              <a:round/>
              <a:headEnd/>
              <a:tailEnd type="none" w="sm" len="me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52" name="Oval 27">
              <a:extLst>
                <a:ext uri="{FF2B5EF4-FFF2-40B4-BE49-F238E27FC236}">
                  <a16:creationId xmlns:a16="http://schemas.microsoft.com/office/drawing/2014/main" id="{41DD362B-91A2-465D-BCB9-94F9D2F25500}"/>
                </a:ext>
              </a:extLst>
            </p:cNvPr>
            <p:cNvSpPr>
              <a:spLocks noChangeAspect="1" noChangeArrowheads="1"/>
            </p:cNvSpPr>
            <p:nvPr/>
          </p:nvSpPr>
          <p:spPr bwMode="auto">
            <a:xfrm>
              <a:off x="2344" y="4055"/>
              <a:ext cx="68" cy="69"/>
            </a:xfrm>
            <a:prstGeom prst="ellipse">
              <a:avLst/>
            </a:prstGeom>
            <a:solidFill>
              <a:srgbClr val="FFFFFF"/>
            </a:solidFill>
            <a:ln w="28575" algn="ctr">
              <a:solidFill>
                <a:srgbClr val="0000FF"/>
              </a:solidFill>
              <a:round/>
              <a:headEnd/>
              <a:tailEnd type="none" w="sm" len="me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07011">
                                            <p:txEl>
                                              <p:pRg st="0" end="0"/>
                                            </p:txEl>
                                          </p:spTgt>
                                        </p:tgtEl>
                                        <p:attrNameLst>
                                          <p:attrName>style.visibility</p:attrName>
                                        </p:attrNameLst>
                                      </p:cBhvr>
                                      <p:to>
                                        <p:strVal val="visible"/>
                                      </p:to>
                                    </p:set>
                                    <p:anim calcmode="lin" valueType="num">
                                      <p:cBhvr additive="base">
                                        <p:cTn id="7" dur="500" fill="hold"/>
                                        <p:tgtEl>
                                          <p:spTgt spid="17070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07011">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707011">
                                            <p:txEl>
                                              <p:pRg st="1" end="1"/>
                                            </p:txEl>
                                          </p:spTgt>
                                        </p:tgtEl>
                                        <p:attrNameLst>
                                          <p:attrName>style.visibility</p:attrName>
                                        </p:attrNameLst>
                                      </p:cBhvr>
                                      <p:to>
                                        <p:strVal val="visible"/>
                                      </p:to>
                                    </p:set>
                                    <p:anim calcmode="lin" valueType="num">
                                      <p:cBhvr additive="base">
                                        <p:cTn id="12" dur="500" fill="hold"/>
                                        <p:tgtEl>
                                          <p:spTgt spid="170701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707011">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707011">
                                            <p:txEl>
                                              <p:pRg st="2" end="2"/>
                                            </p:txEl>
                                          </p:spTgt>
                                        </p:tgtEl>
                                        <p:attrNameLst>
                                          <p:attrName>style.visibility</p:attrName>
                                        </p:attrNameLst>
                                      </p:cBhvr>
                                      <p:to>
                                        <p:strVal val="visible"/>
                                      </p:to>
                                    </p:set>
                                    <p:anim calcmode="lin" valueType="num">
                                      <p:cBhvr additive="base">
                                        <p:cTn id="17" dur="500" fill="hold"/>
                                        <p:tgtEl>
                                          <p:spTgt spid="170701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07011">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5" presetClass="entr" presetSubtype="0"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decel="50000" fill="hold">
                                          <p:stCondLst>
                                            <p:cond delay="0"/>
                                          </p:stCondLst>
                                        </p:cTn>
                                        <p:tgtEl>
                                          <p:spTgt spid="29"/>
                                        </p:tgtEl>
                                        <p:attrNameLst>
                                          <p:attrName>style.rotation</p:attrName>
                                        </p:attrNameLst>
                                      </p:cBhvr>
                                      <p:tavLst>
                                        <p:tav tm="0">
                                          <p:val>
                                            <p:fltVal val="-90"/>
                                          </p:val>
                                        </p:tav>
                                        <p:tav tm="100000">
                                          <p:val>
                                            <p:fltVal val="0"/>
                                          </p:val>
                                        </p:tav>
                                      </p:tavLst>
                                    </p:anim>
                                    <p:anim calcmode="lin" valueType="num">
                                      <p:cBhvr>
                                        <p:cTn id="23" dur="500" decel="50000" fill="hold">
                                          <p:stCondLst>
                                            <p:cond delay="0"/>
                                          </p:stCondLst>
                                        </p:cTn>
                                        <p:tgtEl>
                                          <p:spTgt spid="29"/>
                                        </p:tgtEl>
                                        <p:attrNameLst>
                                          <p:attrName>ppt_w</p:attrName>
                                        </p:attrNameLst>
                                      </p:cBhvr>
                                      <p:tavLst>
                                        <p:tav tm="0">
                                          <p:val>
                                            <p:strVal val="#ppt_w"/>
                                          </p:val>
                                        </p:tav>
                                        <p:tav tm="100000">
                                          <p:val>
                                            <p:strVal val="#ppt_w*.05"/>
                                          </p:val>
                                        </p:tav>
                                      </p:tavLst>
                                    </p:anim>
                                    <p:anim calcmode="lin" valueType="num">
                                      <p:cBhvr>
                                        <p:cTn id="24" dur="500" accel="50000" fill="hold">
                                          <p:stCondLst>
                                            <p:cond delay="500"/>
                                          </p:stCondLst>
                                        </p:cTn>
                                        <p:tgtEl>
                                          <p:spTgt spid="29"/>
                                        </p:tgtEl>
                                        <p:attrNameLst>
                                          <p:attrName>ppt_w</p:attrName>
                                        </p:attrNameLst>
                                      </p:cBhvr>
                                      <p:tavLst>
                                        <p:tav tm="0">
                                          <p:val>
                                            <p:strVal val="#ppt_w*.05"/>
                                          </p:val>
                                        </p:tav>
                                        <p:tav tm="100000">
                                          <p:val>
                                            <p:strVal val="#ppt_w"/>
                                          </p:val>
                                        </p:tav>
                                      </p:tavLst>
                                    </p:anim>
                                    <p:anim calcmode="lin" valueType="num">
                                      <p:cBhvr>
                                        <p:cTn id="25" dur="1000" fill="hold"/>
                                        <p:tgtEl>
                                          <p:spTgt spid="29"/>
                                        </p:tgtEl>
                                        <p:attrNameLst>
                                          <p:attrName>ppt_h</p:attrName>
                                        </p:attrNameLst>
                                      </p:cBhvr>
                                      <p:tavLst>
                                        <p:tav tm="0">
                                          <p:val>
                                            <p:strVal val="#ppt_h"/>
                                          </p:val>
                                        </p:tav>
                                        <p:tav tm="100000">
                                          <p:val>
                                            <p:strVal val="#ppt_h"/>
                                          </p:val>
                                        </p:tav>
                                      </p:tavLst>
                                    </p:anim>
                                    <p:anim calcmode="lin" valueType="num">
                                      <p:cBhvr>
                                        <p:cTn id="26" dur="500" decel="50000" fill="hold">
                                          <p:stCondLst>
                                            <p:cond delay="0"/>
                                          </p:stCondLst>
                                        </p:cTn>
                                        <p:tgtEl>
                                          <p:spTgt spid="29"/>
                                        </p:tgtEl>
                                        <p:attrNameLst>
                                          <p:attrName>ppt_x</p:attrName>
                                        </p:attrNameLst>
                                      </p:cBhvr>
                                      <p:tavLst>
                                        <p:tav tm="0">
                                          <p:val>
                                            <p:strVal val="#ppt_x+.4"/>
                                          </p:val>
                                        </p:tav>
                                        <p:tav tm="100000">
                                          <p:val>
                                            <p:strVal val="#ppt_x"/>
                                          </p:val>
                                        </p:tav>
                                      </p:tavLst>
                                    </p:anim>
                                    <p:anim calcmode="lin" valueType="num">
                                      <p:cBhvr>
                                        <p:cTn id="27" dur="500" decel="50000" fill="hold">
                                          <p:stCondLst>
                                            <p:cond delay="0"/>
                                          </p:stCondLst>
                                        </p:cTn>
                                        <p:tgtEl>
                                          <p:spTgt spid="29"/>
                                        </p:tgtEl>
                                        <p:attrNameLst>
                                          <p:attrName>ppt_y</p:attrName>
                                        </p:attrNameLst>
                                      </p:cBhvr>
                                      <p:tavLst>
                                        <p:tav tm="0">
                                          <p:val>
                                            <p:strVal val="#ppt_y-.2"/>
                                          </p:val>
                                        </p:tav>
                                        <p:tav tm="100000">
                                          <p:val>
                                            <p:strVal val="#ppt_y+.1"/>
                                          </p:val>
                                        </p:tav>
                                      </p:tavLst>
                                    </p:anim>
                                    <p:anim calcmode="lin" valueType="num">
                                      <p:cBhvr>
                                        <p:cTn id="28" dur="500" accel="50000" fill="hold">
                                          <p:stCondLst>
                                            <p:cond delay="500"/>
                                          </p:stCondLst>
                                        </p:cTn>
                                        <p:tgtEl>
                                          <p:spTgt spid="29"/>
                                        </p:tgtEl>
                                        <p:attrNameLst>
                                          <p:attrName>ppt_y</p:attrName>
                                        </p:attrNameLst>
                                      </p:cBhvr>
                                      <p:tavLst>
                                        <p:tav tm="0">
                                          <p:val>
                                            <p:strVal val="#ppt_y+.1"/>
                                          </p:val>
                                        </p:tav>
                                        <p:tav tm="100000">
                                          <p:val>
                                            <p:strVal val="#ppt_y"/>
                                          </p:val>
                                        </p:tav>
                                      </p:tavLst>
                                    </p:anim>
                                    <p:animEffect transition="in" filter="fade">
                                      <p:cBhvr>
                                        <p:cTn id="29" dur="1000" decel="50000">
                                          <p:stCondLst>
                                            <p:cond delay="0"/>
                                          </p:stCondLst>
                                        </p:cTn>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7011"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a:extLst>
              <a:ext uri="{FF2B5EF4-FFF2-40B4-BE49-F238E27FC236}">
                <a16:creationId xmlns:a16="http://schemas.microsoft.com/office/drawing/2014/main" id="{753C6171-9E52-4609-A695-1704BEF0F67F}"/>
              </a:ext>
            </a:extLst>
          </p:cNvPr>
          <p:cNvSpPr>
            <a:spLocks noGrp="1" noChangeArrowheads="1"/>
          </p:cNvSpPr>
          <p:nvPr>
            <p:ph type="title"/>
          </p:nvPr>
        </p:nvSpPr>
        <p:spPr/>
        <p:txBody>
          <a:bodyPr/>
          <a:lstStyle/>
          <a:p>
            <a:r>
              <a:rPr lang="zh-CN" altLang="en-US" dirty="0"/>
              <a:t>例</a:t>
            </a:r>
            <a:r>
              <a:rPr lang="en-US" altLang="zh-CN" dirty="0"/>
              <a:t>5.38</a:t>
            </a:r>
            <a:r>
              <a:rPr lang="zh-CN" altLang="en-US" dirty="0"/>
              <a:t>（续）</a:t>
            </a:r>
          </a:p>
        </p:txBody>
      </p:sp>
      <p:sp>
        <p:nvSpPr>
          <p:cNvPr id="1708035" name="Rectangle 3">
            <a:extLst>
              <a:ext uri="{FF2B5EF4-FFF2-40B4-BE49-F238E27FC236}">
                <a16:creationId xmlns:a16="http://schemas.microsoft.com/office/drawing/2014/main" id="{B94FBD4C-12AB-477E-8804-6BD9C620B407}"/>
              </a:ext>
            </a:extLst>
          </p:cNvPr>
          <p:cNvSpPr>
            <a:spLocks noGrp="1" noChangeArrowheads="1"/>
          </p:cNvSpPr>
          <p:nvPr>
            <p:ph type="body" idx="1"/>
          </p:nvPr>
        </p:nvSpPr>
        <p:spPr>
          <a:xfrm>
            <a:off x="231775" y="947163"/>
            <a:ext cx="11582400" cy="3397031"/>
          </a:xfrm>
        </p:spPr>
        <p:txBody>
          <a:bodyPr/>
          <a:lstStyle/>
          <a:p>
            <a:pPr marL="0" indent="0">
              <a:lnSpc>
                <a:spcPct val="150000"/>
              </a:lnSpc>
              <a:buNone/>
            </a:pPr>
            <a:r>
              <a:rPr lang="zh-CN" altLang="en-US" dirty="0"/>
              <a:t>（</a:t>
            </a:r>
            <a:r>
              <a:rPr lang="en-US" altLang="zh-CN" dirty="0"/>
              <a:t>1</a:t>
            </a:r>
            <a:r>
              <a:rPr lang="zh-CN" altLang="en-US" dirty="0"/>
              <a:t>）由于规定任意顶点</a:t>
            </a:r>
            <a:r>
              <a:rPr lang="en-US" altLang="zh-CN" dirty="0" err="1"/>
              <a:t>i</a:t>
            </a:r>
            <a:r>
              <a:rPr lang="zh-CN" altLang="en-US" dirty="0"/>
              <a:t>与他自身之间一定有路，因此</a:t>
            </a:r>
            <a:r>
              <a:rPr lang="en-US" altLang="zh-CN" dirty="0"/>
              <a:t>&lt;</a:t>
            </a:r>
            <a:r>
              <a:rPr lang="en-US" altLang="zh-CN" dirty="0" err="1"/>
              <a:t>i,i</a:t>
            </a:r>
            <a:r>
              <a:rPr lang="en-US" altLang="zh-CN" dirty="0"/>
              <a:t>&gt;∈R</a:t>
            </a:r>
            <a:r>
              <a:rPr lang="zh-CN" altLang="en-US" dirty="0"/>
              <a:t>，即</a:t>
            </a:r>
            <a:r>
              <a:rPr lang="en-US" altLang="zh-CN" dirty="0">
                <a:solidFill>
                  <a:srgbClr val="0000CC"/>
                </a:solidFill>
              </a:rPr>
              <a:t>R</a:t>
            </a:r>
            <a:r>
              <a:rPr lang="zh-CN" altLang="en-US" dirty="0">
                <a:solidFill>
                  <a:srgbClr val="0000CC"/>
                </a:solidFill>
              </a:rPr>
              <a:t>具有自反性</a:t>
            </a:r>
            <a:r>
              <a:rPr lang="zh-CN" altLang="en-US" dirty="0"/>
              <a:t>；</a:t>
            </a:r>
          </a:p>
          <a:p>
            <a:pPr marL="0" indent="0">
              <a:lnSpc>
                <a:spcPct val="150000"/>
              </a:lnSpc>
              <a:buNone/>
            </a:pPr>
            <a:r>
              <a:rPr lang="zh-CN" altLang="en-US" dirty="0"/>
              <a:t>（</a:t>
            </a:r>
            <a:r>
              <a:rPr lang="en-US" altLang="zh-CN" dirty="0"/>
              <a:t>2</a:t>
            </a:r>
            <a:r>
              <a:rPr lang="zh-CN" altLang="en-US" dirty="0"/>
              <a:t>）若</a:t>
            </a:r>
            <a:r>
              <a:rPr lang="en-US" altLang="zh-CN" dirty="0"/>
              <a:t>&lt;</a:t>
            </a:r>
            <a:r>
              <a:rPr lang="en-US" altLang="zh-CN" dirty="0" err="1"/>
              <a:t>i,j</a:t>
            </a:r>
            <a:r>
              <a:rPr lang="en-US" altLang="zh-CN" dirty="0"/>
              <a:t>&gt;∈R</a:t>
            </a:r>
            <a:r>
              <a:rPr lang="zh-CN" altLang="en-US" dirty="0"/>
              <a:t>，则两个顶点</a:t>
            </a:r>
            <a:r>
              <a:rPr lang="en-US" altLang="zh-CN" dirty="0" err="1"/>
              <a:t>i</a:t>
            </a:r>
            <a:r>
              <a:rPr lang="zh-CN" altLang="en-US" dirty="0"/>
              <a:t>和</a:t>
            </a:r>
            <a:r>
              <a:rPr lang="en-US" altLang="zh-CN" dirty="0"/>
              <a:t>j</a:t>
            </a:r>
            <a:r>
              <a:rPr lang="zh-CN" altLang="en-US" dirty="0"/>
              <a:t>之间存在路，当然也存在</a:t>
            </a:r>
            <a:r>
              <a:rPr lang="en-US" altLang="zh-CN" dirty="0"/>
              <a:t>j</a:t>
            </a:r>
            <a:r>
              <a:rPr lang="zh-CN" altLang="en-US" dirty="0"/>
              <a:t>和</a:t>
            </a:r>
            <a:r>
              <a:rPr lang="en-US" altLang="zh-CN" dirty="0" err="1"/>
              <a:t>i</a:t>
            </a:r>
            <a:r>
              <a:rPr lang="zh-CN" altLang="en-US" dirty="0"/>
              <a:t>之间的路，所以</a:t>
            </a:r>
            <a:r>
              <a:rPr lang="en-US" altLang="zh-CN" dirty="0"/>
              <a:t>&lt;</a:t>
            </a:r>
            <a:r>
              <a:rPr lang="en-US" altLang="zh-CN" dirty="0" err="1"/>
              <a:t>j,i</a:t>
            </a:r>
            <a:r>
              <a:rPr lang="en-US" altLang="zh-CN" dirty="0"/>
              <a:t>&gt;∈R</a:t>
            </a:r>
            <a:r>
              <a:rPr lang="zh-CN" altLang="en-US" dirty="0"/>
              <a:t>，即</a:t>
            </a:r>
            <a:r>
              <a:rPr lang="en-US" altLang="zh-CN" dirty="0">
                <a:solidFill>
                  <a:srgbClr val="0000CC"/>
                </a:solidFill>
              </a:rPr>
              <a:t>R</a:t>
            </a:r>
            <a:r>
              <a:rPr lang="zh-CN" altLang="en-US" dirty="0">
                <a:solidFill>
                  <a:srgbClr val="0000CC"/>
                </a:solidFill>
              </a:rPr>
              <a:t>具有对称性</a:t>
            </a:r>
            <a:r>
              <a:rPr lang="zh-CN" altLang="en-US" dirty="0"/>
              <a:t>；</a:t>
            </a:r>
          </a:p>
          <a:p>
            <a:pPr marL="0" indent="0">
              <a:lnSpc>
                <a:spcPct val="150000"/>
              </a:lnSpc>
              <a:buNone/>
            </a:pPr>
            <a:r>
              <a:rPr lang="zh-CN" altLang="en-US" dirty="0"/>
              <a:t>（</a:t>
            </a:r>
            <a:r>
              <a:rPr lang="en-US" altLang="zh-CN" dirty="0"/>
              <a:t>3</a:t>
            </a:r>
            <a:r>
              <a:rPr lang="zh-CN" altLang="en-US" dirty="0"/>
              <a:t>）若</a:t>
            </a:r>
            <a:r>
              <a:rPr lang="en-US" altLang="zh-CN" dirty="0"/>
              <a:t>&lt;</a:t>
            </a:r>
            <a:r>
              <a:rPr lang="en-US" altLang="zh-CN" dirty="0" err="1"/>
              <a:t>i,j</a:t>
            </a:r>
            <a:r>
              <a:rPr lang="en-US" altLang="zh-CN" dirty="0"/>
              <a:t>&gt;∈R</a:t>
            </a:r>
            <a:r>
              <a:rPr lang="zh-CN" altLang="en-US" dirty="0"/>
              <a:t>，</a:t>
            </a:r>
            <a:r>
              <a:rPr lang="en-US" altLang="zh-CN" dirty="0"/>
              <a:t>&lt;</a:t>
            </a:r>
            <a:r>
              <a:rPr lang="en-US" altLang="zh-CN" dirty="0" err="1"/>
              <a:t>j,k</a:t>
            </a:r>
            <a:r>
              <a:rPr lang="en-US" altLang="zh-CN" dirty="0"/>
              <a:t>&gt;∈R</a:t>
            </a:r>
            <a:r>
              <a:rPr lang="zh-CN" altLang="en-US" dirty="0"/>
              <a:t>，则顶点</a:t>
            </a:r>
            <a:r>
              <a:rPr lang="en-US" altLang="zh-CN" dirty="0" err="1"/>
              <a:t>i</a:t>
            </a:r>
            <a:r>
              <a:rPr lang="zh-CN" altLang="en-US" dirty="0"/>
              <a:t>和</a:t>
            </a:r>
            <a:r>
              <a:rPr lang="en-US" altLang="zh-CN" dirty="0"/>
              <a:t>j</a:t>
            </a:r>
            <a:r>
              <a:rPr lang="zh-CN" altLang="en-US" dirty="0"/>
              <a:t>之间有路，</a:t>
            </a:r>
            <a:r>
              <a:rPr lang="en-US" altLang="zh-CN" dirty="0"/>
              <a:t>j</a:t>
            </a:r>
            <a:r>
              <a:rPr lang="zh-CN" altLang="en-US" dirty="0"/>
              <a:t>和</a:t>
            </a:r>
            <a:r>
              <a:rPr lang="en-US" altLang="zh-CN" dirty="0"/>
              <a:t>k</a:t>
            </a:r>
            <a:r>
              <a:rPr lang="zh-CN" altLang="en-US" dirty="0"/>
              <a:t>之间也有路，从而</a:t>
            </a:r>
            <a:r>
              <a:rPr lang="en-US" altLang="zh-CN" dirty="0" err="1"/>
              <a:t>i</a:t>
            </a:r>
            <a:r>
              <a:rPr lang="zh-CN" altLang="en-US" dirty="0"/>
              <a:t>到</a:t>
            </a:r>
            <a:r>
              <a:rPr lang="en-US" altLang="zh-CN" dirty="0"/>
              <a:t>k</a:t>
            </a:r>
            <a:r>
              <a:rPr lang="zh-CN" altLang="en-US" dirty="0"/>
              <a:t>之间存在经过</a:t>
            </a:r>
            <a:r>
              <a:rPr lang="en-US" altLang="zh-CN" dirty="0"/>
              <a:t>j</a:t>
            </a:r>
            <a:r>
              <a:rPr lang="zh-CN" altLang="en-US" dirty="0"/>
              <a:t>的路，即有</a:t>
            </a:r>
            <a:r>
              <a:rPr lang="en-US" altLang="zh-CN" dirty="0"/>
              <a:t>&lt;</a:t>
            </a:r>
            <a:r>
              <a:rPr lang="en-US" altLang="zh-CN" dirty="0" err="1"/>
              <a:t>i,k</a:t>
            </a:r>
            <a:r>
              <a:rPr lang="en-US" altLang="zh-CN" dirty="0"/>
              <a:t>&gt;∈R</a:t>
            </a:r>
            <a:r>
              <a:rPr lang="zh-CN" altLang="en-US" dirty="0"/>
              <a:t>，因此得到</a:t>
            </a:r>
            <a:r>
              <a:rPr lang="en-US" altLang="zh-CN" dirty="0">
                <a:solidFill>
                  <a:srgbClr val="0000CC"/>
                </a:solidFill>
              </a:rPr>
              <a:t>R</a:t>
            </a:r>
            <a:r>
              <a:rPr lang="zh-CN" altLang="en-US" dirty="0">
                <a:solidFill>
                  <a:srgbClr val="0000CC"/>
                </a:solidFill>
              </a:rPr>
              <a:t>具有传递性。</a:t>
            </a:r>
          </a:p>
          <a:p>
            <a:pPr marL="0" indent="0">
              <a:lnSpc>
                <a:spcPct val="150000"/>
              </a:lnSpc>
              <a:buNone/>
            </a:pPr>
            <a:r>
              <a:rPr lang="zh-CN" altLang="en-US" dirty="0">
                <a:solidFill>
                  <a:srgbClr val="FF0000"/>
                </a:solidFill>
              </a:rPr>
              <a:t>由</a:t>
            </a:r>
            <a:r>
              <a:rPr lang="en-US" altLang="zh-CN" dirty="0">
                <a:solidFill>
                  <a:srgbClr val="FF0000"/>
                </a:solidFill>
              </a:rPr>
              <a:t>(1)</a:t>
            </a:r>
            <a:r>
              <a:rPr lang="zh-CN" altLang="en-US" dirty="0">
                <a:solidFill>
                  <a:srgbClr val="FF0000"/>
                </a:solidFill>
              </a:rPr>
              <a:t>、</a:t>
            </a:r>
            <a:r>
              <a:rPr lang="en-US" altLang="zh-CN" dirty="0">
                <a:solidFill>
                  <a:srgbClr val="FF0000"/>
                </a:solidFill>
              </a:rPr>
              <a:t>(2)</a:t>
            </a:r>
            <a:r>
              <a:rPr lang="zh-CN" altLang="en-US" dirty="0">
                <a:solidFill>
                  <a:srgbClr val="FF0000"/>
                </a:solidFill>
              </a:rPr>
              <a:t>和</a:t>
            </a:r>
            <a:r>
              <a:rPr lang="en-US" altLang="zh-CN" dirty="0">
                <a:solidFill>
                  <a:srgbClr val="FF0000"/>
                </a:solidFill>
              </a:rPr>
              <a:t>(3)</a:t>
            </a:r>
            <a:r>
              <a:rPr lang="zh-CN" altLang="en-US" dirty="0">
                <a:solidFill>
                  <a:srgbClr val="FF0000"/>
                </a:solidFill>
              </a:rPr>
              <a:t>知，</a:t>
            </a:r>
            <a:r>
              <a:rPr lang="en-US" altLang="zh-CN" dirty="0">
                <a:solidFill>
                  <a:srgbClr val="FF0000"/>
                </a:solidFill>
              </a:rPr>
              <a:t>R</a:t>
            </a:r>
            <a:r>
              <a:rPr lang="zh-CN" altLang="en-US" dirty="0">
                <a:solidFill>
                  <a:srgbClr val="FF0000"/>
                </a:solidFill>
              </a:rPr>
              <a:t>是等价关系。</a:t>
            </a:r>
          </a:p>
        </p:txBody>
      </p:sp>
      <p:sp>
        <p:nvSpPr>
          <p:cNvPr id="5" name="Rectangle 3">
            <a:extLst>
              <a:ext uri="{FF2B5EF4-FFF2-40B4-BE49-F238E27FC236}">
                <a16:creationId xmlns:a16="http://schemas.microsoft.com/office/drawing/2014/main" id="{4EF68FE8-4C2B-4C1B-AC5A-82B3DCAE82AC}"/>
              </a:ext>
            </a:extLst>
          </p:cNvPr>
          <p:cNvSpPr txBox="1">
            <a:spLocks noChangeArrowheads="1"/>
          </p:cNvSpPr>
          <p:nvPr/>
        </p:nvSpPr>
        <p:spPr>
          <a:xfrm>
            <a:off x="384175" y="4533115"/>
            <a:ext cx="11277600" cy="2326474"/>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Font typeface="Wingdings" pitchFamily="2" charset="2"/>
              <a:buNone/>
            </a:pPr>
            <a:r>
              <a:rPr lang="zh-CN" altLang="en-US" dirty="0">
                <a:solidFill>
                  <a:srgbClr val="0000CC"/>
                </a:solidFill>
              </a:rPr>
              <a:t>于是所有不同的等价类为：</a:t>
            </a:r>
          </a:p>
          <a:p>
            <a:pPr marL="0" indent="0" algn="ctr">
              <a:buFont typeface="Wingdings" pitchFamily="2" charset="2"/>
              <a:buNone/>
            </a:pPr>
            <a:r>
              <a:rPr lang="en-US" altLang="zh-CN" dirty="0"/>
              <a:t>[1]</a:t>
            </a:r>
            <a:r>
              <a:rPr lang="en-US" altLang="zh-CN" baseline="-25000" dirty="0"/>
              <a:t>R</a:t>
            </a:r>
            <a:r>
              <a:rPr lang="en-US" altLang="zh-CN" dirty="0"/>
              <a:t>={1,2,3,4}</a:t>
            </a:r>
            <a:r>
              <a:rPr lang="zh-CN" altLang="en-US" dirty="0"/>
              <a:t>，</a:t>
            </a:r>
            <a:r>
              <a:rPr lang="en-US" altLang="zh-CN" dirty="0"/>
              <a:t>[5]</a:t>
            </a:r>
            <a:r>
              <a:rPr lang="en-US" altLang="zh-CN" baseline="-25000" dirty="0"/>
              <a:t>R</a:t>
            </a:r>
            <a:r>
              <a:rPr lang="en-US" altLang="zh-CN" dirty="0"/>
              <a:t>={5,6,7}</a:t>
            </a:r>
            <a:r>
              <a:rPr lang="zh-CN" altLang="en-US" dirty="0"/>
              <a:t>，</a:t>
            </a:r>
            <a:r>
              <a:rPr lang="en-US" altLang="zh-CN" dirty="0"/>
              <a:t>[8]</a:t>
            </a:r>
            <a:r>
              <a:rPr lang="en-US" altLang="zh-CN" baseline="-25000" dirty="0"/>
              <a:t>R</a:t>
            </a:r>
            <a:r>
              <a:rPr lang="en-US" altLang="zh-CN" dirty="0"/>
              <a:t>={8}</a:t>
            </a:r>
            <a:r>
              <a:rPr lang="zh-CN" altLang="en-US" dirty="0"/>
              <a:t>。</a:t>
            </a:r>
          </a:p>
          <a:p>
            <a:pPr marL="0" indent="0">
              <a:buFont typeface="Wingdings" pitchFamily="2" charset="2"/>
              <a:buNone/>
            </a:pPr>
            <a:r>
              <a:rPr lang="zh-CN" altLang="en-US" dirty="0"/>
              <a:t>根据定理</a:t>
            </a:r>
            <a:r>
              <a:rPr lang="en-US" altLang="zh-CN" dirty="0"/>
              <a:t>5.3</a:t>
            </a:r>
            <a:r>
              <a:rPr lang="zh-CN" altLang="en-US" dirty="0"/>
              <a:t>知，</a:t>
            </a:r>
          </a:p>
          <a:p>
            <a:pPr marL="0" indent="0" algn="ctr">
              <a:buFont typeface="Wingdings" pitchFamily="2" charset="2"/>
              <a:buNone/>
            </a:pPr>
            <a:r>
              <a:rPr lang="en-US" altLang="zh-CN" dirty="0">
                <a:solidFill>
                  <a:srgbClr val="FF0000"/>
                </a:solidFill>
              </a:rPr>
              <a:t>A/R={[1]</a:t>
            </a:r>
            <a:r>
              <a:rPr lang="en-US" altLang="zh-CN" baseline="-25000" dirty="0">
                <a:solidFill>
                  <a:srgbClr val="FF0000"/>
                </a:solidFill>
              </a:rPr>
              <a:t>R</a:t>
            </a:r>
            <a:r>
              <a:rPr lang="en-US" altLang="zh-CN" dirty="0">
                <a:solidFill>
                  <a:srgbClr val="FF0000"/>
                </a:solidFill>
              </a:rPr>
              <a:t>,[5]</a:t>
            </a:r>
            <a:r>
              <a:rPr lang="en-US" altLang="zh-CN" baseline="-25000" dirty="0">
                <a:solidFill>
                  <a:srgbClr val="FF0000"/>
                </a:solidFill>
              </a:rPr>
              <a:t>R</a:t>
            </a:r>
            <a:r>
              <a:rPr lang="en-US" altLang="zh-CN" dirty="0">
                <a:solidFill>
                  <a:srgbClr val="FF0000"/>
                </a:solidFill>
              </a:rPr>
              <a:t>,[8]</a:t>
            </a:r>
            <a:r>
              <a:rPr lang="en-US" altLang="zh-CN" baseline="-25000" dirty="0">
                <a:solidFill>
                  <a:srgbClr val="FF0000"/>
                </a:solidFill>
              </a:rPr>
              <a:t>R</a:t>
            </a:r>
            <a:r>
              <a:rPr lang="en-US" altLang="zh-CN" dirty="0">
                <a:solidFill>
                  <a:srgbClr val="FF0000"/>
                </a:solidFill>
              </a:rPr>
              <a:t>}={{1,2,3,4},{5,6,7},{8}}</a:t>
            </a:r>
          </a:p>
          <a:p>
            <a:pPr marL="0" indent="0">
              <a:buFont typeface="Wingdings" pitchFamily="2" charset="2"/>
              <a:buNone/>
            </a:pPr>
            <a:r>
              <a:rPr lang="zh-CN" altLang="en-US" dirty="0">
                <a:solidFill>
                  <a:srgbClr val="FF0000"/>
                </a:solidFill>
              </a:rPr>
              <a:t>就是</a:t>
            </a:r>
            <a:r>
              <a:rPr lang="en-US" altLang="zh-CN" dirty="0">
                <a:solidFill>
                  <a:srgbClr val="FF0000"/>
                </a:solidFill>
              </a:rPr>
              <a:t>A</a:t>
            </a:r>
            <a:r>
              <a:rPr lang="zh-CN" altLang="en-US" dirty="0">
                <a:solidFill>
                  <a:srgbClr val="FF0000"/>
                </a:solidFill>
              </a:rPr>
              <a:t>的一个划分。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08035">
                                            <p:txEl>
                                              <p:pRg st="0" end="0"/>
                                            </p:txEl>
                                          </p:spTgt>
                                        </p:tgtEl>
                                        <p:attrNameLst>
                                          <p:attrName>style.visibility</p:attrName>
                                        </p:attrNameLst>
                                      </p:cBhvr>
                                      <p:to>
                                        <p:strVal val="visible"/>
                                      </p:to>
                                    </p:set>
                                    <p:anim calcmode="lin" valueType="num">
                                      <p:cBhvr additive="base">
                                        <p:cTn id="7" dur="500" fill="hold"/>
                                        <p:tgtEl>
                                          <p:spTgt spid="17080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080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08035">
                                            <p:txEl>
                                              <p:pRg st="1" end="1"/>
                                            </p:txEl>
                                          </p:spTgt>
                                        </p:tgtEl>
                                        <p:attrNameLst>
                                          <p:attrName>style.visibility</p:attrName>
                                        </p:attrNameLst>
                                      </p:cBhvr>
                                      <p:to>
                                        <p:strVal val="visible"/>
                                      </p:to>
                                    </p:set>
                                    <p:anim calcmode="lin" valueType="num">
                                      <p:cBhvr additive="base">
                                        <p:cTn id="13" dur="500" fill="hold"/>
                                        <p:tgtEl>
                                          <p:spTgt spid="170803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080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08035">
                                            <p:txEl>
                                              <p:pRg st="2" end="2"/>
                                            </p:txEl>
                                          </p:spTgt>
                                        </p:tgtEl>
                                        <p:attrNameLst>
                                          <p:attrName>style.visibility</p:attrName>
                                        </p:attrNameLst>
                                      </p:cBhvr>
                                      <p:to>
                                        <p:strVal val="visible"/>
                                      </p:to>
                                    </p:set>
                                    <p:anim calcmode="lin" valueType="num">
                                      <p:cBhvr additive="base">
                                        <p:cTn id="19" dur="500" fill="hold"/>
                                        <p:tgtEl>
                                          <p:spTgt spid="170803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080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08035">
                                            <p:txEl>
                                              <p:pRg st="3" end="3"/>
                                            </p:txEl>
                                          </p:spTgt>
                                        </p:tgtEl>
                                        <p:attrNameLst>
                                          <p:attrName>style.visibility</p:attrName>
                                        </p:attrNameLst>
                                      </p:cBhvr>
                                      <p:to>
                                        <p:strVal val="visible"/>
                                      </p:to>
                                    </p:set>
                                    <p:anim calcmode="lin" valueType="num">
                                      <p:cBhvr additive="base">
                                        <p:cTn id="25" dur="500" fill="hold"/>
                                        <p:tgtEl>
                                          <p:spTgt spid="170803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080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circle(in)">
                                      <p:cBhvr>
                                        <p:cTn id="31" dur="2000"/>
                                        <p:tgtEl>
                                          <p:spTgt spid="5">
                                            <p:txEl>
                                              <p:pRg st="0" end="0"/>
                                            </p:txEl>
                                          </p:spTgt>
                                        </p:tgtEl>
                                      </p:cBhvr>
                                    </p:animEffect>
                                  </p:childTnLst>
                                </p:cTn>
                              </p:par>
                              <p:par>
                                <p:cTn id="32" presetID="6" presetClass="entr" presetSubtype="16" fill="hold" nodeType="with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animEffect transition="in" filter="circle(in)">
                                      <p:cBhvr>
                                        <p:cTn id="34" dur="2000"/>
                                        <p:tgtEl>
                                          <p:spTgt spid="5">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animEffect transition="in" filter="barn(inVertical)">
                                      <p:cBhvr>
                                        <p:cTn id="39" dur="500"/>
                                        <p:tgtEl>
                                          <p:spTgt spid="5">
                                            <p:txEl>
                                              <p:pRg st="2" end="2"/>
                                            </p:txEl>
                                          </p:spTgt>
                                        </p:tgtEl>
                                      </p:cBhvr>
                                    </p:animEffect>
                                  </p:childTnLst>
                                </p:cTn>
                              </p:par>
                              <p:par>
                                <p:cTn id="40" presetID="16" presetClass="entr" presetSubtype="21" fill="hold" nodeType="with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animEffect transition="in" filter="barn(inVertical)">
                                      <p:cBhvr>
                                        <p:cTn id="42" dur="500"/>
                                        <p:tgtEl>
                                          <p:spTgt spid="5">
                                            <p:txEl>
                                              <p:pRg st="3" end="3"/>
                                            </p:txEl>
                                          </p:spTgt>
                                        </p:tgtEl>
                                      </p:cBhvr>
                                    </p:animEffect>
                                  </p:childTnLst>
                                </p:cTn>
                              </p:par>
                              <p:par>
                                <p:cTn id="43" presetID="16" presetClass="entr" presetSubtype="21" fill="hold" nodeType="withEffect">
                                  <p:stCondLst>
                                    <p:cond delay="0"/>
                                  </p:stCondLst>
                                  <p:childTnLst>
                                    <p:set>
                                      <p:cBhvr>
                                        <p:cTn id="44" dur="1" fill="hold">
                                          <p:stCondLst>
                                            <p:cond delay="0"/>
                                          </p:stCondLst>
                                        </p:cTn>
                                        <p:tgtEl>
                                          <p:spTgt spid="5">
                                            <p:txEl>
                                              <p:pRg st="4" end="4"/>
                                            </p:txEl>
                                          </p:spTgt>
                                        </p:tgtEl>
                                        <p:attrNameLst>
                                          <p:attrName>style.visibility</p:attrName>
                                        </p:attrNameLst>
                                      </p:cBhvr>
                                      <p:to>
                                        <p:strVal val="visible"/>
                                      </p:to>
                                    </p:set>
                                    <p:animEffect transition="in" filter="barn(inVertical)">
                                      <p:cBhvr>
                                        <p:cTn id="45"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8035"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a:extLst>
              <a:ext uri="{FF2B5EF4-FFF2-40B4-BE49-F238E27FC236}">
                <a16:creationId xmlns:a16="http://schemas.microsoft.com/office/drawing/2014/main" id="{0B5D15C6-7140-4C2F-91C1-FAD1AAA684E6}"/>
              </a:ext>
            </a:extLst>
          </p:cNvPr>
          <p:cNvSpPr>
            <a:spLocks noGrp="1" noChangeArrowheads="1"/>
          </p:cNvSpPr>
          <p:nvPr>
            <p:ph type="title"/>
          </p:nvPr>
        </p:nvSpPr>
        <p:spPr/>
        <p:txBody>
          <a:bodyPr/>
          <a:lstStyle/>
          <a:p>
            <a:pPr eaLnBrk="1" hangingPunct="1"/>
            <a:r>
              <a:rPr lang="zh-CN" altLang="en-US" dirty="0"/>
              <a:t>例</a:t>
            </a:r>
            <a:r>
              <a:rPr lang="en-US" altLang="zh-CN" dirty="0"/>
              <a:t>5.39</a:t>
            </a:r>
            <a:endParaRPr lang="zh-CN" altLang="en-US" dirty="0"/>
          </a:p>
        </p:txBody>
      </p:sp>
      <p:sp>
        <p:nvSpPr>
          <p:cNvPr id="49156" name="Rectangle 3">
            <a:extLst>
              <a:ext uri="{FF2B5EF4-FFF2-40B4-BE49-F238E27FC236}">
                <a16:creationId xmlns:a16="http://schemas.microsoft.com/office/drawing/2014/main" id="{563C027D-4C23-49CC-9EBC-FEA8350739DC}"/>
              </a:ext>
            </a:extLst>
          </p:cNvPr>
          <p:cNvSpPr>
            <a:spLocks noGrp="1" noChangeArrowheads="1"/>
          </p:cNvSpPr>
          <p:nvPr>
            <p:ph type="body" idx="1"/>
          </p:nvPr>
        </p:nvSpPr>
        <p:spPr>
          <a:xfrm>
            <a:off x="231775" y="781843"/>
            <a:ext cx="11582400" cy="4366636"/>
          </a:xfrm>
        </p:spPr>
        <p:txBody>
          <a:bodyPr/>
          <a:lstStyle/>
          <a:p>
            <a:pPr marL="0" indent="0">
              <a:lnSpc>
                <a:spcPct val="150000"/>
              </a:lnSpc>
              <a:buNone/>
            </a:pPr>
            <a:r>
              <a:rPr lang="zh-CN" altLang="en-US" dirty="0">
                <a:solidFill>
                  <a:srgbClr val="C00000"/>
                </a:solidFill>
              </a:rPr>
              <a:t>例</a:t>
            </a:r>
            <a:r>
              <a:rPr lang="en-US" altLang="zh-CN" dirty="0">
                <a:solidFill>
                  <a:srgbClr val="C00000"/>
                </a:solidFill>
              </a:rPr>
              <a:t>5.39   </a:t>
            </a:r>
            <a:r>
              <a:rPr lang="zh-CN" altLang="en-US" dirty="0"/>
              <a:t>信息检索系统中的信息有</a:t>
            </a:r>
            <a:r>
              <a:rPr lang="en-US" altLang="zh-CN" dirty="0">
                <a:solidFill>
                  <a:srgbClr val="3333FF"/>
                </a:solidFill>
              </a:rPr>
              <a:t>{</a:t>
            </a:r>
            <a:r>
              <a:rPr lang="zh-CN" altLang="en-US" dirty="0">
                <a:solidFill>
                  <a:srgbClr val="3333FF"/>
                </a:solidFill>
              </a:rPr>
              <a:t>离散数学，高等数学，计算机操作系统，计算机网络，数据结构，编译原理，软件工程，计算机组成原理</a:t>
            </a:r>
            <a:r>
              <a:rPr lang="en-US" altLang="zh-CN" dirty="0">
                <a:solidFill>
                  <a:srgbClr val="3333FF"/>
                </a:solidFill>
              </a:rPr>
              <a:t>}</a:t>
            </a:r>
            <a:r>
              <a:rPr lang="zh-CN" altLang="en-US" dirty="0">
                <a:solidFill>
                  <a:srgbClr val="3333FF"/>
                </a:solidFill>
              </a:rPr>
              <a:t>。</a:t>
            </a:r>
            <a:r>
              <a:rPr lang="zh-CN" altLang="en-US" dirty="0"/>
              <a:t>试给该信息检索系统指定三种不同的划分。</a:t>
            </a:r>
          </a:p>
          <a:p>
            <a:pPr marL="0" indent="0">
              <a:lnSpc>
                <a:spcPct val="150000"/>
              </a:lnSpc>
              <a:buNone/>
            </a:pPr>
            <a:r>
              <a:rPr lang="zh-CN" altLang="en-US" dirty="0">
                <a:solidFill>
                  <a:srgbClr val="C00000"/>
                </a:solidFill>
              </a:rPr>
              <a:t>解    </a:t>
            </a:r>
            <a:r>
              <a:rPr lang="zh-CN" altLang="en-US" dirty="0"/>
              <a:t>设</a:t>
            </a:r>
            <a:r>
              <a:rPr lang="en-US" altLang="zh-CN" dirty="0"/>
              <a:t>A={</a:t>
            </a:r>
            <a:r>
              <a:rPr lang="zh-CN" altLang="en-US" dirty="0"/>
              <a:t>离散数学，高等数学，计算机操作系统，计算机网络，数据结构，编译原理，软件工程，计算机组成原理</a:t>
            </a:r>
            <a:r>
              <a:rPr lang="en-US" altLang="zh-CN" dirty="0"/>
              <a:t>}</a:t>
            </a:r>
            <a:r>
              <a:rPr lang="zh-CN" altLang="en-US" dirty="0"/>
              <a:t>，则</a:t>
            </a:r>
          </a:p>
          <a:p>
            <a:pPr marL="0" indent="0">
              <a:lnSpc>
                <a:spcPct val="150000"/>
              </a:lnSpc>
              <a:buNone/>
            </a:pPr>
            <a:endParaRPr lang="zh-CN" altLang="en-US" dirty="0"/>
          </a:p>
        </p:txBody>
      </p:sp>
      <p:sp>
        <p:nvSpPr>
          <p:cNvPr id="5" name="Rectangle 3">
            <a:extLst>
              <a:ext uri="{FF2B5EF4-FFF2-40B4-BE49-F238E27FC236}">
                <a16:creationId xmlns:a16="http://schemas.microsoft.com/office/drawing/2014/main" id="{7AC4E2C5-C204-474E-BCE1-48081C9A4994}"/>
              </a:ext>
            </a:extLst>
          </p:cNvPr>
          <p:cNvSpPr txBox="1">
            <a:spLocks noChangeArrowheads="1"/>
          </p:cNvSpPr>
          <p:nvPr/>
        </p:nvSpPr>
        <p:spPr>
          <a:xfrm>
            <a:off x="231775" y="3729237"/>
            <a:ext cx="7391400" cy="2900957"/>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Font typeface="Wingdings" pitchFamily="2" charset="2"/>
              <a:buNone/>
            </a:pPr>
            <a:r>
              <a:rPr lang="zh-CN" altLang="en-US" dirty="0">
                <a:solidFill>
                  <a:srgbClr val="0000CC"/>
                </a:solidFill>
              </a:rPr>
              <a:t>划分</a:t>
            </a:r>
            <a:r>
              <a:rPr lang="en-US" altLang="zh-CN" dirty="0">
                <a:solidFill>
                  <a:srgbClr val="0000CC"/>
                </a:solidFill>
              </a:rPr>
              <a:t>1</a:t>
            </a:r>
            <a:r>
              <a:rPr lang="zh-CN" altLang="en-US" dirty="0">
                <a:solidFill>
                  <a:srgbClr val="0000CC"/>
                </a:solidFill>
              </a:rPr>
              <a:t>：含关键词离散数学，则</a:t>
            </a:r>
          </a:p>
          <a:p>
            <a:pPr marL="0" indent="0">
              <a:buFont typeface="Wingdings" pitchFamily="2" charset="2"/>
              <a:buNone/>
            </a:pPr>
            <a:r>
              <a:rPr lang="en-US" altLang="zh-CN" dirty="0"/>
              <a:t>A={{</a:t>
            </a:r>
            <a:r>
              <a:rPr lang="zh-CN" altLang="en-US" dirty="0"/>
              <a:t>离散数学</a:t>
            </a:r>
            <a:r>
              <a:rPr lang="en-US" altLang="zh-CN" dirty="0"/>
              <a:t>},{</a:t>
            </a:r>
            <a:r>
              <a:rPr lang="zh-CN" altLang="en-US" dirty="0"/>
              <a:t>高等数学</a:t>
            </a:r>
            <a:r>
              <a:rPr lang="en-US" altLang="zh-CN" dirty="0"/>
              <a:t>,</a:t>
            </a:r>
            <a:r>
              <a:rPr lang="zh-CN" altLang="en-US" dirty="0"/>
              <a:t>计算机操作系统</a:t>
            </a:r>
            <a:r>
              <a:rPr lang="en-US" altLang="zh-CN" dirty="0"/>
              <a:t>,</a:t>
            </a:r>
            <a:r>
              <a:rPr lang="zh-CN" altLang="en-US" dirty="0"/>
              <a:t>计算机网络</a:t>
            </a:r>
            <a:r>
              <a:rPr lang="en-US" altLang="zh-CN" dirty="0"/>
              <a:t>,</a:t>
            </a:r>
            <a:r>
              <a:rPr lang="zh-CN" altLang="en-US" dirty="0"/>
              <a:t>数据结构</a:t>
            </a:r>
            <a:r>
              <a:rPr lang="en-US" altLang="zh-CN" dirty="0"/>
              <a:t>,</a:t>
            </a:r>
            <a:r>
              <a:rPr lang="zh-CN" altLang="en-US" dirty="0"/>
              <a:t>编译原理</a:t>
            </a:r>
            <a:r>
              <a:rPr lang="en-US" altLang="zh-CN" dirty="0"/>
              <a:t>,</a:t>
            </a:r>
            <a:r>
              <a:rPr lang="zh-CN" altLang="en-US" dirty="0"/>
              <a:t>软件工程</a:t>
            </a:r>
            <a:r>
              <a:rPr lang="en-US" altLang="zh-CN" dirty="0"/>
              <a:t>,</a:t>
            </a:r>
            <a:r>
              <a:rPr lang="zh-CN" altLang="en-US" dirty="0"/>
              <a:t>计算机组成原理</a:t>
            </a:r>
            <a:r>
              <a:rPr lang="en-US" altLang="zh-CN" dirty="0"/>
              <a:t>}}</a:t>
            </a:r>
            <a:r>
              <a:rPr lang="zh-CN" altLang="en-US" dirty="0"/>
              <a:t>。</a:t>
            </a:r>
          </a:p>
          <a:p>
            <a:pPr marL="0" indent="0">
              <a:buFont typeface="Wingdings" pitchFamily="2" charset="2"/>
              <a:buNone/>
            </a:pPr>
            <a:r>
              <a:rPr lang="zh-CN" altLang="en-US" dirty="0">
                <a:solidFill>
                  <a:srgbClr val="FF0000"/>
                </a:solidFill>
              </a:rPr>
              <a:t>划分</a:t>
            </a:r>
            <a:r>
              <a:rPr lang="en-US" altLang="zh-CN" dirty="0">
                <a:solidFill>
                  <a:srgbClr val="FF0000"/>
                </a:solidFill>
              </a:rPr>
              <a:t>2</a:t>
            </a:r>
            <a:r>
              <a:rPr lang="zh-CN" altLang="en-US" dirty="0">
                <a:solidFill>
                  <a:srgbClr val="FF0000"/>
                </a:solidFill>
              </a:rPr>
              <a:t>：含关键词数学，则</a:t>
            </a:r>
          </a:p>
          <a:p>
            <a:pPr marL="0" indent="0">
              <a:buFont typeface="Wingdings" pitchFamily="2" charset="2"/>
              <a:buNone/>
            </a:pPr>
            <a:r>
              <a:rPr lang="en-US" altLang="zh-CN" dirty="0"/>
              <a:t>A={{</a:t>
            </a:r>
            <a:r>
              <a:rPr lang="zh-CN" altLang="en-US" dirty="0"/>
              <a:t>离散数学</a:t>
            </a:r>
            <a:r>
              <a:rPr lang="en-US" altLang="zh-CN" dirty="0"/>
              <a:t>,</a:t>
            </a:r>
            <a:r>
              <a:rPr lang="zh-CN" altLang="en-US" dirty="0"/>
              <a:t>高等数学</a:t>
            </a:r>
            <a:r>
              <a:rPr lang="en-US" altLang="zh-CN" dirty="0"/>
              <a:t>},{</a:t>
            </a:r>
            <a:r>
              <a:rPr lang="zh-CN" altLang="en-US" dirty="0"/>
              <a:t>计算机操作系统</a:t>
            </a:r>
            <a:r>
              <a:rPr lang="en-US" altLang="zh-CN" dirty="0"/>
              <a:t>,</a:t>
            </a:r>
            <a:r>
              <a:rPr lang="zh-CN" altLang="en-US" dirty="0"/>
              <a:t>计算机网络</a:t>
            </a:r>
            <a:r>
              <a:rPr lang="en-US" altLang="zh-CN" dirty="0"/>
              <a:t>,</a:t>
            </a:r>
            <a:r>
              <a:rPr lang="zh-CN" altLang="en-US" dirty="0"/>
              <a:t>数据结构</a:t>
            </a:r>
            <a:r>
              <a:rPr lang="en-US" altLang="zh-CN" dirty="0"/>
              <a:t>,</a:t>
            </a:r>
            <a:r>
              <a:rPr lang="zh-CN" altLang="en-US" dirty="0"/>
              <a:t>编译原理</a:t>
            </a:r>
            <a:r>
              <a:rPr lang="en-US" altLang="zh-CN" dirty="0"/>
              <a:t>,</a:t>
            </a:r>
            <a:r>
              <a:rPr lang="zh-CN" altLang="en-US" dirty="0"/>
              <a:t>软件工程</a:t>
            </a:r>
            <a:r>
              <a:rPr lang="en-US" altLang="zh-CN" dirty="0"/>
              <a:t>,</a:t>
            </a:r>
            <a:r>
              <a:rPr lang="zh-CN" altLang="en-US" dirty="0"/>
              <a:t>计算机组成原理</a:t>
            </a:r>
            <a:r>
              <a:rPr lang="en-US" altLang="zh-CN" dirty="0"/>
              <a:t>}}</a:t>
            </a:r>
            <a:r>
              <a:rPr lang="zh-CN" altLang="en-US" dirty="0"/>
              <a:t>。</a:t>
            </a:r>
          </a:p>
        </p:txBody>
      </p:sp>
      <p:sp>
        <p:nvSpPr>
          <p:cNvPr id="6" name="Rectangle 3">
            <a:extLst>
              <a:ext uri="{FF2B5EF4-FFF2-40B4-BE49-F238E27FC236}">
                <a16:creationId xmlns:a16="http://schemas.microsoft.com/office/drawing/2014/main" id="{90D036D6-5D6D-4ED7-A283-D2A4E4055EF3}"/>
              </a:ext>
            </a:extLst>
          </p:cNvPr>
          <p:cNvSpPr txBox="1">
            <a:spLocks noChangeArrowheads="1"/>
          </p:cNvSpPr>
          <p:nvPr/>
        </p:nvSpPr>
        <p:spPr>
          <a:xfrm>
            <a:off x="7927975" y="3729237"/>
            <a:ext cx="4270375" cy="2900957"/>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50000"/>
              </a:lnSpc>
              <a:buFont typeface="Wingdings" pitchFamily="2" charset="2"/>
              <a:buNone/>
            </a:pPr>
            <a:r>
              <a:rPr lang="zh-CN" altLang="en-US" dirty="0">
                <a:solidFill>
                  <a:srgbClr val="0000CC"/>
                </a:solidFill>
              </a:rPr>
              <a:t>划分</a:t>
            </a:r>
            <a:r>
              <a:rPr lang="en-US" altLang="zh-CN" dirty="0">
                <a:solidFill>
                  <a:srgbClr val="0000CC"/>
                </a:solidFill>
              </a:rPr>
              <a:t>3</a:t>
            </a:r>
            <a:r>
              <a:rPr lang="zh-CN" altLang="en-US" dirty="0">
                <a:solidFill>
                  <a:srgbClr val="0000CC"/>
                </a:solidFill>
              </a:rPr>
              <a:t>：含关键词计算机，则</a:t>
            </a:r>
          </a:p>
          <a:p>
            <a:pPr marL="0" indent="0">
              <a:lnSpc>
                <a:spcPct val="150000"/>
              </a:lnSpc>
              <a:buFont typeface="Wingdings" pitchFamily="2" charset="2"/>
              <a:buNone/>
            </a:pPr>
            <a:r>
              <a:rPr lang="en-US" altLang="zh-CN" dirty="0"/>
              <a:t>A={{</a:t>
            </a:r>
            <a:r>
              <a:rPr lang="zh-CN" altLang="en-US" dirty="0"/>
              <a:t>离散数学，数据结构</a:t>
            </a:r>
            <a:r>
              <a:rPr lang="en-US" altLang="zh-CN" dirty="0"/>
              <a:t>,</a:t>
            </a:r>
            <a:r>
              <a:rPr lang="zh-CN" altLang="en-US" dirty="0"/>
              <a:t>编译原理</a:t>
            </a:r>
            <a:r>
              <a:rPr lang="en-US" altLang="zh-CN" dirty="0"/>
              <a:t>,</a:t>
            </a:r>
            <a:r>
              <a:rPr lang="zh-CN" altLang="en-US" dirty="0"/>
              <a:t>软件工程</a:t>
            </a:r>
            <a:r>
              <a:rPr lang="en-US" altLang="zh-CN" dirty="0"/>
              <a:t>,</a:t>
            </a:r>
            <a:r>
              <a:rPr lang="zh-CN" altLang="en-US" dirty="0"/>
              <a:t>高等数学</a:t>
            </a:r>
            <a:r>
              <a:rPr lang="en-US" altLang="zh-CN" dirty="0"/>
              <a:t>},{</a:t>
            </a:r>
            <a:r>
              <a:rPr lang="zh-CN" altLang="en-US" dirty="0"/>
              <a:t>计算机操作系统</a:t>
            </a:r>
            <a:r>
              <a:rPr lang="en-US" altLang="zh-CN" dirty="0"/>
              <a:t>,</a:t>
            </a:r>
            <a:r>
              <a:rPr lang="zh-CN" altLang="en-US" dirty="0"/>
              <a:t>计算机网络</a:t>
            </a:r>
            <a:r>
              <a:rPr lang="en-US" altLang="zh-CN" dirty="0"/>
              <a:t>,</a:t>
            </a:r>
            <a:r>
              <a:rPr lang="zh-CN" altLang="en-US" dirty="0"/>
              <a:t>计算机组成原理</a:t>
            </a:r>
            <a:r>
              <a:rPr lang="en-US" altLang="zh-CN" dirty="0"/>
              <a:t>}}</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barn(inVertical)">
                                      <p:cBhvr>
                                        <p:cTn id="19" dur="500"/>
                                        <p:tgtEl>
                                          <p:spTgt spid="5">
                                            <p:txEl>
                                              <p:pRg st="2" end="2"/>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arn(inVertic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circle(in)">
                                      <p:cBhvr>
                                        <p:cTn id="27" dur="2000"/>
                                        <p:tgtEl>
                                          <p:spTgt spid="6">
                                            <p:txEl>
                                              <p:pRg st="0" end="0"/>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Effect transition="in" filter="circle(in)">
                                      <p:cBhvr>
                                        <p:cTn id="30" dur="2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a:extLst>
              <a:ext uri="{FF2B5EF4-FFF2-40B4-BE49-F238E27FC236}">
                <a16:creationId xmlns:a16="http://schemas.microsoft.com/office/drawing/2014/main" id="{0E4C3E18-C340-4BD5-901A-59773E2FD5EB}"/>
              </a:ext>
            </a:extLst>
          </p:cNvPr>
          <p:cNvSpPr>
            <a:spLocks noGrp="1" noChangeArrowheads="1"/>
          </p:cNvSpPr>
          <p:nvPr>
            <p:ph type="title"/>
          </p:nvPr>
        </p:nvSpPr>
        <p:spPr/>
        <p:txBody>
          <a:bodyPr/>
          <a:lstStyle/>
          <a:p>
            <a:pPr eaLnBrk="1" hangingPunct="1"/>
            <a:r>
              <a:rPr lang="en-US" altLang="zh-CN" dirty="0"/>
              <a:t>5.5.2 </a:t>
            </a:r>
            <a:r>
              <a:rPr lang="zh-CN" altLang="en-US" dirty="0"/>
              <a:t>次序关系的应用</a:t>
            </a:r>
          </a:p>
        </p:txBody>
      </p:sp>
      <p:sp>
        <p:nvSpPr>
          <p:cNvPr id="1752067" name="Rectangle 3">
            <a:extLst>
              <a:ext uri="{FF2B5EF4-FFF2-40B4-BE49-F238E27FC236}">
                <a16:creationId xmlns:a16="http://schemas.microsoft.com/office/drawing/2014/main" id="{E9E02576-1683-43E0-95BB-25971F7B2FBC}"/>
              </a:ext>
            </a:extLst>
          </p:cNvPr>
          <p:cNvSpPr>
            <a:spLocks noGrp="1" noChangeArrowheads="1"/>
          </p:cNvSpPr>
          <p:nvPr>
            <p:ph type="body" idx="1"/>
          </p:nvPr>
        </p:nvSpPr>
        <p:spPr>
          <a:xfrm>
            <a:off x="402204" y="915194"/>
            <a:ext cx="11640572" cy="4239606"/>
          </a:xfrm>
        </p:spPr>
        <p:txBody>
          <a:bodyPr/>
          <a:lstStyle/>
          <a:p>
            <a:pPr marL="0" indent="0">
              <a:lnSpc>
                <a:spcPct val="150000"/>
              </a:lnSpc>
              <a:buNone/>
              <a:defRPr/>
            </a:pPr>
            <a:r>
              <a:rPr lang="zh-CN" altLang="en-US" dirty="0">
                <a:solidFill>
                  <a:srgbClr val="C00000"/>
                </a:solidFill>
              </a:rPr>
              <a:t>例</a:t>
            </a:r>
            <a:r>
              <a:rPr lang="en-US" altLang="zh-CN" dirty="0">
                <a:solidFill>
                  <a:srgbClr val="C00000"/>
                </a:solidFill>
              </a:rPr>
              <a:t>5.40  </a:t>
            </a:r>
            <a:r>
              <a:rPr lang="zh-CN" altLang="en-US" dirty="0"/>
              <a:t>计算机科学中常用的字典排序如下：</a:t>
            </a:r>
          </a:p>
          <a:p>
            <a:pPr marL="0" indent="0">
              <a:lnSpc>
                <a:spcPct val="150000"/>
              </a:lnSpc>
              <a:buNone/>
              <a:defRPr/>
            </a:pPr>
            <a:r>
              <a:rPr lang="zh-CN" altLang="en-US" dirty="0"/>
              <a:t>设∑是一有限的字母表。∑上的字母组成的字母串叫∑上的字；∑</a:t>
            </a:r>
            <a:r>
              <a:rPr lang="zh-CN" altLang="en-US" baseline="30000" dirty="0"/>
              <a:t>*</a:t>
            </a:r>
            <a:r>
              <a:rPr lang="zh-CN" altLang="en-US" dirty="0"/>
              <a:t>是包含空字</a:t>
            </a:r>
            <a:r>
              <a:rPr lang="zh-CN" altLang="en-US" dirty="0">
                <a:latin typeface="宋体"/>
              </a:rPr>
              <a:t>“</a:t>
            </a:r>
            <a:r>
              <a:rPr lang="en-US" altLang="zh-CN" dirty="0"/>
              <a:t>ε</a:t>
            </a:r>
            <a:r>
              <a:rPr lang="en-US" altLang="zh-CN" dirty="0">
                <a:latin typeface="宋体"/>
              </a:rPr>
              <a:t>”</a:t>
            </a:r>
            <a:r>
              <a:rPr lang="zh-CN" altLang="en-US" dirty="0"/>
              <a:t>的所有字组成的集合，建立∑</a:t>
            </a:r>
            <a:r>
              <a:rPr lang="zh-CN" altLang="en-US" baseline="30000" dirty="0"/>
              <a:t>*</a:t>
            </a:r>
            <a:r>
              <a:rPr lang="zh-CN" altLang="en-US" dirty="0"/>
              <a:t>上的字典次序关系</a:t>
            </a:r>
            <a:r>
              <a:rPr lang="en-US" altLang="zh-CN" dirty="0"/>
              <a:t>L</a:t>
            </a:r>
            <a:r>
              <a:rPr lang="zh-CN" altLang="en-US" dirty="0"/>
              <a:t>：</a:t>
            </a:r>
          </a:p>
          <a:p>
            <a:pPr marL="0" indent="0">
              <a:lnSpc>
                <a:spcPct val="150000"/>
              </a:lnSpc>
              <a:buNone/>
              <a:defRPr/>
            </a:pPr>
            <a:r>
              <a:rPr lang="zh-CN" altLang="en-US" dirty="0"/>
              <a:t>设</a:t>
            </a:r>
            <a:r>
              <a:rPr lang="en-US" altLang="zh-CN" dirty="0"/>
              <a:t>x=x</a:t>
            </a:r>
            <a:r>
              <a:rPr lang="en-US" altLang="zh-CN" baseline="-25000" dirty="0"/>
              <a:t>1</a:t>
            </a:r>
            <a:r>
              <a:rPr lang="en-US" altLang="zh-CN" dirty="0"/>
              <a:t>x</a:t>
            </a:r>
            <a:r>
              <a:rPr lang="en-US" altLang="zh-CN" baseline="-25000" dirty="0"/>
              <a:t>2</a:t>
            </a:r>
            <a:r>
              <a:rPr lang="en-US" altLang="zh-CN" dirty="0">
                <a:latin typeface="宋体"/>
              </a:rPr>
              <a:t>…</a:t>
            </a:r>
            <a:r>
              <a:rPr lang="en-US" altLang="zh-CN" dirty="0" err="1"/>
              <a:t>x</a:t>
            </a:r>
            <a:r>
              <a:rPr lang="en-US" altLang="zh-CN" baseline="-25000" dirty="0" err="1"/>
              <a:t>n</a:t>
            </a:r>
            <a:r>
              <a:rPr lang="zh-CN" altLang="en-US" dirty="0"/>
              <a:t>，</a:t>
            </a:r>
            <a:r>
              <a:rPr lang="en-US" altLang="zh-CN" dirty="0"/>
              <a:t>y=y</a:t>
            </a:r>
            <a:r>
              <a:rPr lang="en-US" altLang="zh-CN" baseline="-25000" dirty="0"/>
              <a:t>1</a:t>
            </a:r>
            <a:r>
              <a:rPr lang="en-US" altLang="zh-CN" dirty="0"/>
              <a:t>y</a:t>
            </a:r>
            <a:r>
              <a:rPr lang="en-US" altLang="zh-CN" baseline="-25000" dirty="0"/>
              <a:t>2</a:t>
            </a:r>
            <a:r>
              <a:rPr lang="en-US" altLang="zh-CN" dirty="0">
                <a:latin typeface="宋体"/>
              </a:rPr>
              <a:t>…</a:t>
            </a:r>
            <a:r>
              <a:rPr lang="en-US" altLang="zh-CN" dirty="0" err="1"/>
              <a:t>y</a:t>
            </a:r>
            <a:r>
              <a:rPr lang="en-US" altLang="zh-CN" baseline="-25000" dirty="0" err="1"/>
              <a:t>m</a:t>
            </a:r>
            <a:r>
              <a:rPr lang="zh-CN" altLang="en-US" dirty="0"/>
              <a:t>，其中</a:t>
            </a:r>
            <a:r>
              <a:rPr lang="en-US" altLang="zh-CN" dirty="0" err="1"/>
              <a:t>x</a:t>
            </a:r>
            <a:r>
              <a:rPr lang="en-US" altLang="zh-CN" baseline="-25000" dirty="0" err="1"/>
              <a:t>i</a:t>
            </a:r>
            <a:r>
              <a:rPr lang="en-US" altLang="zh-CN" dirty="0" err="1"/>
              <a:t>,y</a:t>
            </a:r>
            <a:r>
              <a:rPr lang="en-US" altLang="zh-CN" baseline="-25000" dirty="0" err="1"/>
              <a:t>j</a:t>
            </a:r>
            <a:r>
              <a:rPr lang="en-US" altLang="zh-CN" dirty="0"/>
              <a:t>∈∑(</a:t>
            </a:r>
            <a:r>
              <a:rPr lang="en-US" altLang="zh-CN" dirty="0" err="1"/>
              <a:t>i</a:t>
            </a:r>
            <a:r>
              <a:rPr lang="en-US" altLang="zh-CN" dirty="0"/>
              <a:t>=1,2,</a:t>
            </a:r>
            <a:r>
              <a:rPr lang="en-US" altLang="zh-CN" dirty="0">
                <a:latin typeface="宋体"/>
              </a:rPr>
              <a:t>…</a:t>
            </a:r>
            <a:r>
              <a:rPr lang="en-US" altLang="zh-CN" dirty="0"/>
              <a:t>,n</a:t>
            </a:r>
            <a:r>
              <a:rPr lang="zh-CN" altLang="en-US" dirty="0"/>
              <a:t>；</a:t>
            </a:r>
            <a:r>
              <a:rPr lang="en-US" altLang="zh-CN" dirty="0"/>
              <a:t>j=1,2,</a:t>
            </a:r>
            <a:r>
              <a:rPr lang="en-US" altLang="zh-CN" dirty="0">
                <a:latin typeface="宋体"/>
              </a:rPr>
              <a:t>…</a:t>
            </a:r>
            <a:r>
              <a:rPr lang="en-US" altLang="zh-CN" dirty="0"/>
              <a:t>,m)</a:t>
            </a:r>
            <a:r>
              <a:rPr lang="zh-CN" altLang="en-US" dirty="0"/>
              <a:t>，则</a:t>
            </a:r>
            <a:r>
              <a:rPr lang="en-US" altLang="zh-CN" dirty="0" err="1"/>
              <a:t>x,y</a:t>
            </a:r>
            <a:r>
              <a:rPr lang="en-US" altLang="zh-CN" dirty="0"/>
              <a:t>∈∑</a:t>
            </a:r>
            <a:r>
              <a:rPr lang="en-US" altLang="zh-CN" baseline="30000" dirty="0"/>
              <a:t>*</a:t>
            </a:r>
            <a:r>
              <a:rPr lang="zh-CN" altLang="en-US" dirty="0"/>
              <a:t>。</a:t>
            </a:r>
          </a:p>
        </p:txBody>
      </p:sp>
      <p:sp>
        <p:nvSpPr>
          <p:cNvPr id="5" name="Rectangle 3">
            <a:extLst>
              <a:ext uri="{FF2B5EF4-FFF2-40B4-BE49-F238E27FC236}">
                <a16:creationId xmlns:a16="http://schemas.microsoft.com/office/drawing/2014/main" id="{F2C68F69-66FA-404B-93B0-498A27298079}"/>
              </a:ext>
            </a:extLst>
          </p:cNvPr>
          <p:cNvSpPr txBox="1">
            <a:spLocks noChangeArrowheads="1"/>
          </p:cNvSpPr>
          <p:nvPr/>
        </p:nvSpPr>
        <p:spPr>
          <a:xfrm>
            <a:off x="402204" y="3277395"/>
            <a:ext cx="11393942" cy="3582194"/>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50000"/>
              </a:lnSpc>
              <a:buFont typeface="Wingdings" pitchFamily="2" charset="2"/>
              <a:buNone/>
            </a:pPr>
            <a:r>
              <a:rPr lang="zh-CN" altLang="en-US" dirty="0"/>
              <a:t>（</a:t>
            </a:r>
            <a:r>
              <a:rPr lang="en-US" altLang="zh-CN" dirty="0"/>
              <a:t>1</a:t>
            </a:r>
            <a:r>
              <a:rPr lang="zh-CN" altLang="en-US" dirty="0"/>
              <a:t>）当</a:t>
            </a:r>
            <a:r>
              <a:rPr lang="en-US" altLang="zh-CN" dirty="0"/>
              <a:t>x</a:t>
            </a:r>
            <a:r>
              <a:rPr lang="en-US" altLang="zh-CN" baseline="-25000" dirty="0"/>
              <a:t>1</a:t>
            </a:r>
            <a:r>
              <a:rPr lang="en-US" altLang="zh-CN" dirty="0"/>
              <a:t>≠y</a:t>
            </a:r>
            <a:r>
              <a:rPr lang="en-US" altLang="zh-CN" baseline="-25000" dirty="0"/>
              <a:t>1</a:t>
            </a:r>
            <a:r>
              <a:rPr lang="zh-CN" altLang="en-US" dirty="0"/>
              <a:t>时，若</a:t>
            </a:r>
            <a:r>
              <a:rPr lang="en-US" altLang="zh-CN" dirty="0"/>
              <a:t>x</a:t>
            </a:r>
            <a:r>
              <a:rPr lang="en-US" altLang="zh-CN" baseline="-25000" dirty="0"/>
              <a:t>1</a:t>
            </a:r>
            <a:r>
              <a:rPr lang="en-US" altLang="zh-CN" dirty="0"/>
              <a:t>≤y</a:t>
            </a:r>
            <a:r>
              <a:rPr lang="en-US" altLang="zh-CN" baseline="-25000" dirty="0"/>
              <a:t>1</a:t>
            </a:r>
            <a:r>
              <a:rPr lang="zh-CN" altLang="en-US" dirty="0"/>
              <a:t>，则</a:t>
            </a:r>
            <a:r>
              <a:rPr lang="en-US" altLang="zh-CN" dirty="0" err="1"/>
              <a:t>xLy</a:t>
            </a:r>
            <a:r>
              <a:rPr lang="zh-CN" altLang="en-US" dirty="0"/>
              <a:t>；若</a:t>
            </a:r>
            <a:r>
              <a:rPr lang="en-US" altLang="zh-CN" dirty="0"/>
              <a:t>y</a:t>
            </a:r>
            <a:r>
              <a:rPr lang="en-US" altLang="zh-CN" baseline="-25000" dirty="0"/>
              <a:t>1</a:t>
            </a:r>
            <a:r>
              <a:rPr lang="en-US" altLang="zh-CN" dirty="0"/>
              <a:t>≤x</a:t>
            </a:r>
            <a:r>
              <a:rPr lang="en-US" altLang="zh-CN" baseline="-25000" dirty="0"/>
              <a:t>1</a:t>
            </a:r>
            <a:r>
              <a:rPr lang="zh-CN" altLang="en-US" dirty="0"/>
              <a:t>，则</a:t>
            </a:r>
            <a:r>
              <a:rPr lang="en-US" altLang="zh-CN" dirty="0" err="1"/>
              <a:t>yLx</a:t>
            </a:r>
            <a:r>
              <a:rPr lang="zh-CN" altLang="en-US" dirty="0"/>
              <a:t>。</a:t>
            </a:r>
          </a:p>
          <a:p>
            <a:pPr marL="0" indent="0">
              <a:lnSpc>
                <a:spcPct val="150000"/>
              </a:lnSpc>
              <a:buFont typeface="Wingdings" pitchFamily="2" charset="2"/>
              <a:buNone/>
            </a:pPr>
            <a:r>
              <a:rPr lang="zh-CN" altLang="en-US" dirty="0"/>
              <a:t>（</a:t>
            </a:r>
            <a:r>
              <a:rPr lang="en-US" altLang="zh-CN" dirty="0"/>
              <a:t>2</a:t>
            </a:r>
            <a:r>
              <a:rPr lang="zh-CN" altLang="en-US" dirty="0"/>
              <a:t>）若存在最大的</a:t>
            </a:r>
            <a:r>
              <a:rPr lang="en-US" altLang="zh-CN" dirty="0"/>
              <a:t>k</a:t>
            </a:r>
            <a:r>
              <a:rPr lang="zh-CN" altLang="en-US" dirty="0"/>
              <a:t>且</a:t>
            </a:r>
            <a:r>
              <a:rPr lang="en-US" altLang="zh-CN" dirty="0"/>
              <a:t>k&lt;min(</a:t>
            </a:r>
            <a:r>
              <a:rPr lang="en-US" altLang="zh-CN" dirty="0" err="1"/>
              <a:t>n,m</a:t>
            </a:r>
            <a:r>
              <a:rPr lang="en-US" altLang="zh-CN" dirty="0"/>
              <a:t>),</a:t>
            </a:r>
            <a:r>
              <a:rPr lang="zh-CN" altLang="en-US" dirty="0"/>
              <a:t>使</a:t>
            </a:r>
            <a:r>
              <a:rPr lang="en-US" altLang="zh-CN" dirty="0"/>
              <a:t>x</a:t>
            </a:r>
            <a:r>
              <a:rPr lang="en-US" altLang="zh-CN" baseline="-25000" dirty="0"/>
              <a:t>i</a:t>
            </a:r>
            <a:r>
              <a:rPr lang="en-US" altLang="zh-CN" dirty="0"/>
              <a:t>=</a:t>
            </a:r>
            <a:r>
              <a:rPr lang="en-US" altLang="zh-CN" dirty="0" err="1"/>
              <a:t>y</a:t>
            </a:r>
            <a:r>
              <a:rPr lang="en-US" altLang="zh-CN" baseline="-25000" dirty="0" err="1"/>
              <a:t>i</a:t>
            </a:r>
            <a:r>
              <a:rPr lang="en-US" altLang="zh-CN" dirty="0"/>
              <a:t>(</a:t>
            </a:r>
            <a:r>
              <a:rPr lang="en-US" altLang="zh-CN" dirty="0" err="1"/>
              <a:t>i</a:t>
            </a:r>
            <a:r>
              <a:rPr lang="en-US" altLang="zh-CN" dirty="0"/>
              <a:t>=1,2,</a:t>
            </a:r>
            <a:r>
              <a:rPr lang="en-US" altLang="zh-CN" dirty="0">
                <a:latin typeface="宋体" panose="02010600030101010101" pitchFamily="2" charset="-122"/>
              </a:rPr>
              <a:t>…</a:t>
            </a:r>
            <a:r>
              <a:rPr lang="en-US" altLang="zh-CN" dirty="0"/>
              <a:t>, k)</a:t>
            </a:r>
            <a:r>
              <a:rPr lang="zh-CN" altLang="en-US" dirty="0"/>
              <a:t>，而</a:t>
            </a:r>
            <a:r>
              <a:rPr lang="en-US" altLang="zh-CN" dirty="0"/>
              <a:t>x</a:t>
            </a:r>
            <a:r>
              <a:rPr lang="en-US" altLang="zh-CN" baseline="-25000" dirty="0"/>
              <a:t>k+1</a:t>
            </a:r>
            <a:r>
              <a:rPr lang="en-US" altLang="zh-CN" dirty="0"/>
              <a:t>≠y</a:t>
            </a:r>
            <a:r>
              <a:rPr lang="en-US" altLang="zh-CN" baseline="-25000" dirty="0"/>
              <a:t>k+1</a:t>
            </a:r>
            <a:r>
              <a:rPr lang="zh-CN" altLang="en-US" dirty="0"/>
              <a:t>，若</a:t>
            </a:r>
            <a:r>
              <a:rPr lang="en-US" altLang="zh-CN" dirty="0"/>
              <a:t>x</a:t>
            </a:r>
            <a:r>
              <a:rPr lang="en-US" altLang="zh-CN" baseline="-25000" dirty="0"/>
              <a:t>k+1</a:t>
            </a:r>
            <a:r>
              <a:rPr lang="en-US" altLang="zh-CN" dirty="0"/>
              <a:t>≤y</a:t>
            </a:r>
            <a:r>
              <a:rPr lang="en-US" altLang="zh-CN" baseline="-25000" dirty="0"/>
              <a:t>k+1</a:t>
            </a:r>
            <a:r>
              <a:rPr lang="zh-CN" altLang="en-US" dirty="0"/>
              <a:t>，则</a:t>
            </a:r>
            <a:r>
              <a:rPr lang="en-US" altLang="zh-CN" dirty="0" err="1"/>
              <a:t>xLy</a:t>
            </a:r>
            <a:r>
              <a:rPr lang="zh-CN" altLang="en-US" dirty="0"/>
              <a:t>；若</a:t>
            </a:r>
            <a:r>
              <a:rPr lang="en-US" altLang="zh-CN" dirty="0"/>
              <a:t>y</a:t>
            </a:r>
            <a:r>
              <a:rPr lang="en-US" altLang="zh-CN" baseline="-25000" dirty="0"/>
              <a:t>k+1</a:t>
            </a:r>
            <a:r>
              <a:rPr lang="en-US" altLang="zh-CN" dirty="0"/>
              <a:t>≤x</a:t>
            </a:r>
            <a:r>
              <a:rPr lang="en-US" altLang="zh-CN" baseline="-25000" dirty="0"/>
              <a:t>k+1</a:t>
            </a:r>
            <a:r>
              <a:rPr lang="zh-CN" altLang="en-US" dirty="0"/>
              <a:t>，则</a:t>
            </a:r>
            <a:r>
              <a:rPr lang="en-US" altLang="zh-CN" dirty="0" err="1"/>
              <a:t>yLx</a:t>
            </a:r>
            <a:r>
              <a:rPr lang="zh-CN" altLang="en-US" dirty="0"/>
              <a:t>。</a:t>
            </a:r>
          </a:p>
          <a:p>
            <a:pPr marL="0" indent="0">
              <a:lnSpc>
                <a:spcPct val="150000"/>
              </a:lnSpc>
              <a:buFont typeface="Wingdings" pitchFamily="2" charset="2"/>
              <a:buNone/>
            </a:pPr>
            <a:r>
              <a:rPr lang="zh-CN" altLang="en-US" dirty="0"/>
              <a:t>（</a:t>
            </a:r>
            <a:r>
              <a:rPr lang="en-US" altLang="zh-CN" dirty="0"/>
              <a:t>3</a:t>
            </a:r>
            <a:r>
              <a:rPr lang="zh-CN" altLang="en-US" dirty="0"/>
              <a:t>）若存在最大的</a:t>
            </a:r>
            <a:r>
              <a:rPr lang="en-US" altLang="zh-CN" dirty="0"/>
              <a:t>k</a:t>
            </a:r>
            <a:r>
              <a:rPr lang="zh-CN" altLang="en-US" dirty="0"/>
              <a:t>且</a:t>
            </a:r>
            <a:r>
              <a:rPr lang="en-US" altLang="zh-CN" dirty="0"/>
              <a:t>k=min(</a:t>
            </a:r>
            <a:r>
              <a:rPr lang="en-US" altLang="zh-CN" dirty="0" err="1"/>
              <a:t>n,m</a:t>
            </a:r>
            <a:r>
              <a:rPr lang="en-US" altLang="zh-CN" dirty="0"/>
              <a:t>)</a:t>
            </a:r>
            <a:r>
              <a:rPr lang="zh-CN" altLang="en-US" dirty="0"/>
              <a:t>，使</a:t>
            </a:r>
            <a:r>
              <a:rPr lang="en-US" altLang="zh-CN" dirty="0"/>
              <a:t>x</a:t>
            </a:r>
            <a:r>
              <a:rPr lang="en-US" altLang="zh-CN" baseline="-25000" dirty="0"/>
              <a:t>i</a:t>
            </a:r>
            <a:r>
              <a:rPr lang="en-US" altLang="zh-CN" dirty="0"/>
              <a:t>=</a:t>
            </a:r>
            <a:r>
              <a:rPr lang="en-US" altLang="zh-CN" dirty="0" err="1"/>
              <a:t>y</a:t>
            </a:r>
            <a:r>
              <a:rPr lang="en-US" altLang="zh-CN" baseline="-25000" dirty="0" err="1"/>
              <a:t>i</a:t>
            </a:r>
            <a:r>
              <a:rPr lang="en-US" altLang="zh-CN" dirty="0"/>
              <a:t>(</a:t>
            </a:r>
            <a:r>
              <a:rPr lang="en-US" altLang="zh-CN" dirty="0" err="1"/>
              <a:t>i</a:t>
            </a:r>
            <a:r>
              <a:rPr lang="en-US" altLang="zh-CN" dirty="0"/>
              <a:t>=1,2,3,</a:t>
            </a:r>
            <a:r>
              <a:rPr lang="en-US" altLang="zh-CN" dirty="0">
                <a:latin typeface="宋体" panose="02010600030101010101" pitchFamily="2" charset="-122"/>
              </a:rPr>
              <a:t>…</a:t>
            </a:r>
            <a:r>
              <a:rPr lang="en-US" altLang="zh-CN" dirty="0"/>
              <a:t>,k)</a:t>
            </a:r>
            <a:r>
              <a:rPr lang="zh-CN" altLang="en-US" dirty="0"/>
              <a:t>，此时，若</a:t>
            </a:r>
            <a:r>
              <a:rPr lang="en-US" altLang="zh-CN" dirty="0" err="1"/>
              <a:t>n≤m</a:t>
            </a:r>
            <a:r>
              <a:rPr lang="zh-CN" altLang="en-US" dirty="0"/>
              <a:t>，则</a:t>
            </a:r>
            <a:r>
              <a:rPr lang="en-US" altLang="zh-CN" dirty="0" err="1"/>
              <a:t>xLy</a:t>
            </a:r>
            <a:r>
              <a:rPr lang="zh-CN" altLang="en-US" dirty="0"/>
              <a:t>；若</a:t>
            </a:r>
            <a:r>
              <a:rPr lang="en-US" altLang="zh-CN" dirty="0" err="1"/>
              <a:t>m≤n</a:t>
            </a:r>
            <a:r>
              <a:rPr lang="zh-CN" altLang="en-US" dirty="0"/>
              <a:t>，则</a:t>
            </a:r>
            <a:r>
              <a:rPr lang="en-US" altLang="zh-CN" dirty="0" err="1"/>
              <a:t>yLx</a:t>
            </a:r>
            <a:r>
              <a:rPr lang="zh-CN" altLang="en-US" dirty="0"/>
              <a:t>。</a:t>
            </a:r>
          </a:p>
          <a:p>
            <a:pPr marL="0" indent="0">
              <a:lnSpc>
                <a:spcPct val="150000"/>
              </a:lnSpc>
              <a:buFont typeface="Wingdings" pitchFamily="2" charset="2"/>
              <a:buNone/>
            </a:pPr>
            <a:r>
              <a:rPr lang="zh-CN" altLang="en-US" dirty="0">
                <a:solidFill>
                  <a:srgbClr val="3333FF"/>
                </a:solidFill>
              </a:rPr>
              <a:t>证明 </a:t>
            </a:r>
            <a:r>
              <a:rPr lang="en-US" altLang="zh-CN" dirty="0">
                <a:solidFill>
                  <a:srgbClr val="3333FF"/>
                </a:solidFill>
              </a:rPr>
              <a:t>L</a:t>
            </a:r>
            <a:r>
              <a:rPr lang="zh-CN" altLang="en-US" dirty="0">
                <a:solidFill>
                  <a:srgbClr val="3333FF"/>
                </a:solidFill>
              </a:rPr>
              <a:t>是∑</a:t>
            </a:r>
            <a:r>
              <a:rPr lang="zh-CN" altLang="en-US" baseline="30000" dirty="0">
                <a:solidFill>
                  <a:srgbClr val="3333FF"/>
                </a:solidFill>
              </a:rPr>
              <a:t>*</a:t>
            </a:r>
            <a:r>
              <a:rPr lang="zh-CN" altLang="en-US" dirty="0">
                <a:solidFill>
                  <a:srgbClr val="3333FF"/>
                </a:solidFill>
              </a:rPr>
              <a:t>上的一个偏序关系且是一个全序关系。</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a:extLst>
              <a:ext uri="{FF2B5EF4-FFF2-40B4-BE49-F238E27FC236}">
                <a16:creationId xmlns:a16="http://schemas.microsoft.com/office/drawing/2014/main" id="{4D155073-689C-417E-B99B-EEE360C6D5BE}"/>
              </a:ext>
            </a:extLst>
          </p:cNvPr>
          <p:cNvSpPr>
            <a:spLocks noGrp="1" noChangeArrowheads="1"/>
          </p:cNvSpPr>
          <p:nvPr>
            <p:ph type="title"/>
          </p:nvPr>
        </p:nvSpPr>
        <p:spPr/>
        <p:txBody>
          <a:bodyPr/>
          <a:lstStyle/>
          <a:p>
            <a:pPr eaLnBrk="1" hangingPunct="1"/>
            <a:r>
              <a:rPr lang="zh-CN" altLang="en-US" dirty="0"/>
              <a:t>例</a:t>
            </a:r>
            <a:r>
              <a:rPr lang="en-US" altLang="zh-CN" dirty="0"/>
              <a:t>5.40</a:t>
            </a:r>
            <a:r>
              <a:rPr lang="zh-CN" altLang="en-US" dirty="0"/>
              <a:t>（续）</a:t>
            </a:r>
          </a:p>
        </p:txBody>
      </p:sp>
      <p:sp>
        <p:nvSpPr>
          <p:cNvPr id="1754115" name="Rectangle 3">
            <a:extLst>
              <a:ext uri="{FF2B5EF4-FFF2-40B4-BE49-F238E27FC236}">
                <a16:creationId xmlns:a16="http://schemas.microsoft.com/office/drawing/2014/main" id="{8CBF0135-6843-4947-BDA7-57FDA9FBF76F}"/>
              </a:ext>
            </a:extLst>
          </p:cNvPr>
          <p:cNvSpPr>
            <a:spLocks noGrp="1" noChangeArrowheads="1"/>
          </p:cNvSpPr>
          <p:nvPr>
            <p:ph type="body" idx="1"/>
          </p:nvPr>
        </p:nvSpPr>
        <p:spPr>
          <a:xfrm>
            <a:off x="384175" y="1143794"/>
            <a:ext cx="11430000" cy="4350757"/>
          </a:xfrm>
        </p:spPr>
        <p:txBody>
          <a:bodyPr>
            <a:normAutofit/>
          </a:bodyPr>
          <a:lstStyle/>
          <a:p>
            <a:pPr marL="0" indent="0">
              <a:lnSpc>
                <a:spcPct val="150000"/>
              </a:lnSpc>
              <a:buNone/>
            </a:pPr>
            <a:r>
              <a:rPr lang="zh-CN" altLang="en-US" dirty="0">
                <a:solidFill>
                  <a:srgbClr val="C00000"/>
                </a:solidFill>
              </a:rPr>
              <a:t>首先证明</a:t>
            </a:r>
            <a:r>
              <a:rPr lang="en-US" altLang="zh-CN" dirty="0">
                <a:solidFill>
                  <a:srgbClr val="C00000"/>
                </a:solidFill>
              </a:rPr>
              <a:t>L</a:t>
            </a:r>
            <a:r>
              <a:rPr lang="zh-CN" altLang="en-US" dirty="0">
                <a:solidFill>
                  <a:srgbClr val="C00000"/>
                </a:solidFill>
              </a:rPr>
              <a:t>是偏序关系。</a:t>
            </a:r>
          </a:p>
          <a:p>
            <a:pPr marL="0" indent="0">
              <a:lnSpc>
                <a:spcPct val="150000"/>
              </a:lnSpc>
              <a:buNone/>
            </a:pPr>
            <a:r>
              <a:rPr lang="zh-CN" altLang="en-US" dirty="0">
                <a:solidFill>
                  <a:srgbClr val="0000CC"/>
                </a:solidFill>
              </a:rPr>
              <a:t>（</a:t>
            </a:r>
            <a:r>
              <a:rPr lang="en-US" altLang="zh-CN" dirty="0">
                <a:solidFill>
                  <a:srgbClr val="0000CC"/>
                </a:solidFill>
              </a:rPr>
              <a:t>1</a:t>
            </a:r>
            <a:r>
              <a:rPr lang="zh-CN" altLang="en-US" dirty="0">
                <a:solidFill>
                  <a:srgbClr val="0000CC"/>
                </a:solidFill>
              </a:rPr>
              <a:t>）</a:t>
            </a:r>
            <a:r>
              <a:rPr lang="en-US" altLang="zh-CN" dirty="0">
                <a:solidFill>
                  <a:srgbClr val="0000CC"/>
                </a:solidFill>
              </a:rPr>
              <a:t>L</a:t>
            </a:r>
            <a:r>
              <a:rPr lang="zh-CN" altLang="en-US" dirty="0">
                <a:solidFill>
                  <a:srgbClr val="0000CC"/>
                </a:solidFill>
              </a:rPr>
              <a:t>是自反的。</a:t>
            </a:r>
          </a:p>
          <a:p>
            <a:pPr marL="0" indent="0">
              <a:lnSpc>
                <a:spcPct val="150000"/>
              </a:lnSpc>
              <a:buNone/>
            </a:pPr>
            <a:r>
              <a:rPr lang="zh-CN" altLang="en-US" dirty="0"/>
              <a:t>对任意</a:t>
            </a:r>
            <a:r>
              <a:rPr lang="en-US" altLang="zh-CN" dirty="0"/>
              <a:t>x∈</a:t>
            </a:r>
            <a:r>
              <a:rPr lang="zh-CN" altLang="en-US" dirty="0"/>
              <a:t>∑</a:t>
            </a:r>
            <a:r>
              <a:rPr lang="zh-CN" altLang="en-US" baseline="30000" dirty="0"/>
              <a:t>*</a:t>
            </a:r>
            <a:r>
              <a:rPr lang="zh-CN" altLang="en-US" dirty="0"/>
              <a:t>，令</a:t>
            </a:r>
            <a:r>
              <a:rPr lang="en-US" altLang="zh-CN" dirty="0"/>
              <a:t>x=x</a:t>
            </a:r>
            <a:r>
              <a:rPr lang="en-US" altLang="zh-CN" baseline="-25000" dirty="0"/>
              <a:t>1</a:t>
            </a:r>
            <a:r>
              <a:rPr lang="en-US" altLang="zh-CN" dirty="0"/>
              <a:t>x</a:t>
            </a:r>
            <a:r>
              <a:rPr lang="en-US" altLang="zh-CN" baseline="-25000" dirty="0"/>
              <a:t>2</a:t>
            </a:r>
            <a:r>
              <a:rPr lang="en-US" altLang="zh-CN" dirty="0">
                <a:latin typeface="宋体" panose="02010600030101010101" pitchFamily="2" charset="-122"/>
              </a:rPr>
              <a:t>…</a:t>
            </a:r>
            <a:r>
              <a:rPr lang="en-US" altLang="zh-CN" dirty="0" err="1"/>
              <a:t>x</a:t>
            </a:r>
            <a:r>
              <a:rPr lang="en-US" altLang="zh-CN" baseline="-25000" dirty="0" err="1"/>
              <a:t>n</a:t>
            </a:r>
            <a:r>
              <a:rPr lang="zh-CN" altLang="en-US" dirty="0"/>
              <a:t>，其中</a:t>
            </a:r>
            <a:r>
              <a:rPr lang="en-US" altLang="zh-CN" dirty="0"/>
              <a:t>x</a:t>
            </a:r>
            <a:r>
              <a:rPr lang="en-US" altLang="zh-CN" baseline="-25000" dirty="0"/>
              <a:t>i</a:t>
            </a:r>
            <a:r>
              <a:rPr lang="en-US" altLang="zh-CN" dirty="0"/>
              <a:t>∈∑</a:t>
            </a:r>
            <a:r>
              <a:rPr lang="zh-CN" altLang="en-US" dirty="0"/>
              <a:t>，显然有</a:t>
            </a:r>
            <a:r>
              <a:rPr lang="en-US" altLang="zh-CN" dirty="0" err="1"/>
              <a:t>x</a:t>
            </a:r>
            <a:r>
              <a:rPr lang="en-US" altLang="zh-CN" baseline="-25000" dirty="0" err="1"/>
              <a:t>i</a:t>
            </a:r>
            <a:r>
              <a:rPr lang="en-US" altLang="zh-CN" dirty="0" err="1"/>
              <a:t>≤x</a:t>
            </a:r>
            <a:r>
              <a:rPr lang="en-US" altLang="zh-CN" baseline="-25000" dirty="0" err="1"/>
              <a:t>i</a:t>
            </a:r>
            <a:r>
              <a:rPr lang="en-US" altLang="zh-CN" dirty="0"/>
              <a:t>(</a:t>
            </a:r>
            <a:r>
              <a:rPr lang="en-US" altLang="zh-CN" dirty="0" err="1"/>
              <a:t>i</a:t>
            </a:r>
            <a:r>
              <a:rPr lang="en-US" altLang="zh-CN" dirty="0"/>
              <a:t>=1,2,</a:t>
            </a:r>
            <a:r>
              <a:rPr lang="en-US" altLang="zh-CN" dirty="0">
                <a:latin typeface="宋体" panose="02010600030101010101" pitchFamily="2" charset="-122"/>
              </a:rPr>
              <a:t>…</a:t>
            </a:r>
            <a:r>
              <a:rPr lang="en-US" altLang="zh-CN" dirty="0"/>
              <a:t>,n)</a:t>
            </a:r>
            <a:r>
              <a:rPr lang="zh-CN" altLang="en-US" dirty="0"/>
              <a:t>，从而有</a:t>
            </a:r>
            <a:r>
              <a:rPr lang="en-US" altLang="zh-CN" dirty="0" err="1"/>
              <a:t>xLx</a:t>
            </a:r>
            <a:r>
              <a:rPr lang="zh-CN" altLang="en-US" dirty="0"/>
              <a:t>；</a:t>
            </a:r>
          </a:p>
          <a:p>
            <a:pPr marL="0" indent="0">
              <a:lnSpc>
                <a:spcPct val="150000"/>
              </a:lnSpc>
              <a:buNone/>
            </a:pPr>
            <a:r>
              <a:rPr lang="zh-CN" altLang="en-US" dirty="0">
                <a:solidFill>
                  <a:srgbClr val="0000CC"/>
                </a:solidFill>
              </a:rPr>
              <a:t>（</a:t>
            </a:r>
            <a:r>
              <a:rPr lang="en-US" altLang="zh-CN" dirty="0">
                <a:solidFill>
                  <a:srgbClr val="0000CC"/>
                </a:solidFill>
              </a:rPr>
              <a:t>2</a:t>
            </a:r>
            <a:r>
              <a:rPr lang="zh-CN" altLang="en-US" dirty="0">
                <a:solidFill>
                  <a:srgbClr val="0000CC"/>
                </a:solidFill>
              </a:rPr>
              <a:t>）</a:t>
            </a:r>
            <a:r>
              <a:rPr lang="en-US" altLang="zh-CN" dirty="0">
                <a:solidFill>
                  <a:srgbClr val="0000CC"/>
                </a:solidFill>
              </a:rPr>
              <a:t>L</a:t>
            </a:r>
            <a:r>
              <a:rPr lang="zh-CN" altLang="en-US" dirty="0">
                <a:solidFill>
                  <a:srgbClr val="0000CC"/>
                </a:solidFill>
              </a:rPr>
              <a:t>是反对称的。</a:t>
            </a:r>
          </a:p>
          <a:p>
            <a:pPr marL="0" indent="0">
              <a:lnSpc>
                <a:spcPct val="150000"/>
              </a:lnSpc>
              <a:buNone/>
            </a:pPr>
            <a:r>
              <a:rPr lang="zh-CN" altLang="en-US" dirty="0"/>
              <a:t>对任意</a:t>
            </a:r>
            <a:r>
              <a:rPr lang="en-US" altLang="zh-CN" dirty="0"/>
              <a:t>x</a:t>
            </a:r>
            <a:r>
              <a:rPr lang="zh-CN" altLang="en-US" dirty="0"/>
              <a:t>，</a:t>
            </a:r>
            <a:r>
              <a:rPr lang="en-US" altLang="zh-CN" dirty="0"/>
              <a:t>y∈</a:t>
            </a:r>
            <a:r>
              <a:rPr lang="zh-CN" altLang="en-US" dirty="0"/>
              <a:t>∑</a:t>
            </a:r>
            <a:r>
              <a:rPr lang="zh-CN" altLang="en-US" baseline="30000" dirty="0"/>
              <a:t>*</a:t>
            </a:r>
            <a:r>
              <a:rPr lang="zh-CN" altLang="en-US" dirty="0"/>
              <a:t>，令</a:t>
            </a:r>
            <a:r>
              <a:rPr lang="en-US" altLang="zh-CN" dirty="0"/>
              <a:t>x=x</a:t>
            </a:r>
            <a:r>
              <a:rPr lang="en-US" altLang="zh-CN" baseline="-25000" dirty="0"/>
              <a:t>1</a:t>
            </a:r>
            <a:r>
              <a:rPr lang="en-US" altLang="zh-CN" dirty="0"/>
              <a:t>x</a:t>
            </a:r>
            <a:r>
              <a:rPr lang="en-US" altLang="zh-CN" baseline="-25000" dirty="0"/>
              <a:t>2</a:t>
            </a:r>
            <a:r>
              <a:rPr lang="en-US" altLang="zh-CN" dirty="0">
                <a:latin typeface="宋体" panose="02010600030101010101" pitchFamily="2" charset="-122"/>
              </a:rPr>
              <a:t>…</a:t>
            </a:r>
            <a:r>
              <a:rPr lang="en-US" altLang="zh-CN" dirty="0" err="1"/>
              <a:t>x</a:t>
            </a:r>
            <a:r>
              <a:rPr lang="en-US" altLang="zh-CN" baseline="-25000" dirty="0" err="1"/>
              <a:t>n</a:t>
            </a:r>
            <a:r>
              <a:rPr lang="en-US" altLang="zh-CN" dirty="0"/>
              <a:t>, y=y</a:t>
            </a:r>
            <a:r>
              <a:rPr lang="en-US" altLang="zh-CN" baseline="-25000" dirty="0"/>
              <a:t>1</a:t>
            </a:r>
            <a:r>
              <a:rPr lang="en-US" altLang="zh-CN" dirty="0"/>
              <a:t>y</a:t>
            </a:r>
            <a:r>
              <a:rPr lang="en-US" altLang="zh-CN" baseline="-25000" dirty="0"/>
              <a:t>2</a:t>
            </a:r>
            <a:r>
              <a:rPr lang="en-US" altLang="zh-CN" dirty="0">
                <a:latin typeface="宋体" panose="02010600030101010101" pitchFamily="2" charset="-122"/>
              </a:rPr>
              <a:t>…</a:t>
            </a:r>
            <a:r>
              <a:rPr lang="en-US" altLang="zh-CN" dirty="0" err="1"/>
              <a:t>y</a:t>
            </a:r>
            <a:r>
              <a:rPr lang="en-US" altLang="zh-CN" baseline="-25000" dirty="0" err="1"/>
              <a:t>m</a:t>
            </a:r>
            <a:r>
              <a:rPr lang="zh-CN" altLang="en-US" dirty="0"/>
              <a:t>，其中</a:t>
            </a:r>
            <a:r>
              <a:rPr lang="en-US" altLang="zh-CN" dirty="0" err="1"/>
              <a:t>x</a:t>
            </a:r>
            <a:r>
              <a:rPr lang="en-US" altLang="zh-CN" baseline="-25000" dirty="0" err="1"/>
              <a:t>i</a:t>
            </a:r>
            <a:r>
              <a:rPr lang="en-US" altLang="zh-CN" dirty="0" err="1"/>
              <a:t>,y</a:t>
            </a:r>
            <a:r>
              <a:rPr lang="en-US" altLang="zh-CN" baseline="-25000" dirty="0" err="1"/>
              <a:t>j</a:t>
            </a:r>
            <a:r>
              <a:rPr lang="en-US" altLang="zh-CN" dirty="0"/>
              <a:t>∈∑(</a:t>
            </a:r>
            <a:r>
              <a:rPr lang="en-US" altLang="zh-CN" dirty="0" err="1"/>
              <a:t>i</a:t>
            </a:r>
            <a:r>
              <a:rPr lang="en-US" altLang="zh-CN" dirty="0"/>
              <a:t>=1,2,</a:t>
            </a:r>
            <a:r>
              <a:rPr lang="en-US" altLang="zh-CN" dirty="0">
                <a:latin typeface="宋体" panose="02010600030101010101" pitchFamily="2" charset="-122"/>
              </a:rPr>
              <a:t>…</a:t>
            </a:r>
            <a:r>
              <a:rPr lang="en-US" altLang="zh-CN" dirty="0"/>
              <a:t>,n</a:t>
            </a:r>
            <a:r>
              <a:rPr lang="zh-CN" altLang="en-US" dirty="0"/>
              <a:t>；</a:t>
            </a:r>
            <a:r>
              <a:rPr lang="en-US" altLang="zh-CN" dirty="0"/>
              <a:t>j=1,2,</a:t>
            </a:r>
            <a:r>
              <a:rPr lang="en-US" altLang="zh-CN" dirty="0">
                <a:latin typeface="宋体" panose="02010600030101010101" pitchFamily="2" charset="-122"/>
              </a:rPr>
              <a:t>…</a:t>
            </a:r>
            <a:r>
              <a:rPr lang="en-US" altLang="zh-CN" dirty="0"/>
              <a:t>,m)</a:t>
            </a:r>
            <a:r>
              <a:rPr lang="zh-CN" altLang="en-US" dirty="0"/>
              <a:t>。若</a:t>
            </a:r>
            <a:r>
              <a:rPr lang="en-US" altLang="zh-CN" dirty="0" err="1"/>
              <a:t>xLy</a:t>
            </a:r>
            <a:r>
              <a:rPr lang="zh-CN" altLang="en-US" dirty="0"/>
              <a:t>且</a:t>
            </a:r>
            <a:r>
              <a:rPr lang="en-US" altLang="zh-CN" dirty="0" err="1"/>
              <a:t>yLx</a:t>
            </a:r>
            <a:r>
              <a:rPr lang="zh-CN" altLang="en-US" dirty="0"/>
              <a:t>，根据</a:t>
            </a:r>
            <a:r>
              <a:rPr lang="en-US" altLang="zh-CN" dirty="0"/>
              <a:t>L</a:t>
            </a:r>
            <a:r>
              <a:rPr lang="zh-CN" altLang="en-US" dirty="0"/>
              <a:t>的定义有</a:t>
            </a:r>
            <a:r>
              <a:rPr lang="en-US" altLang="zh-CN" dirty="0"/>
              <a:t>x=y</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4115">
                                            <p:txEl>
                                              <p:pRg st="0" end="0"/>
                                            </p:txEl>
                                          </p:spTgt>
                                        </p:tgtEl>
                                        <p:attrNameLst>
                                          <p:attrName>style.visibility</p:attrName>
                                        </p:attrNameLst>
                                      </p:cBhvr>
                                      <p:to>
                                        <p:strVal val="visible"/>
                                      </p:to>
                                    </p:set>
                                    <p:anim calcmode="lin" valueType="num">
                                      <p:cBhvr additive="base">
                                        <p:cTn id="7" dur="500" fill="hold"/>
                                        <p:tgtEl>
                                          <p:spTgt spid="17541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541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54115">
                                            <p:txEl>
                                              <p:pRg st="1" end="1"/>
                                            </p:txEl>
                                          </p:spTgt>
                                        </p:tgtEl>
                                        <p:attrNameLst>
                                          <p:attrName>style.visibility</p:attrName>
                                        </p:attrNameLst>
                                      </p:cBhvr>
                                      <p:to>
                                        <p:strVal val="visible"/>
                                      </p:to>
                                    </p:set>
                                    <p:anim calcmode="lin" valueType="num">
                                      <p:cBhvr additive="base">
                                        <p:cTn id="13" dur="500" fill="hold"/>
                                        <p:tgtEl>
                                          <p:spTgt spid="17541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541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54115">
                                            <p:txEl>
                                              <p:pRg st="2" end="2"/>
                                            </p:txEl>
                                          </p:spTgt>
                                        </p:tgtEl>
                                        <p:attrNameLst>
                                          <p:attrName>style.visibility</p:attrName>
                                        </p:attrNameLst>
                                      </p:cBhvr>
                                      <p:to>
                                        <p:strVal val="visible"/>
                                      </p:to>
                                    </p:set>
                                    <p:anim calcmode="lin" valueType="num">
                                      <p:cBhvr additive="base">
                                        <p:cTn id="19" dur="500" fill="hold"/>
                                        <p:tgtEl>
                                          <p:spTgt spid="17541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541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54115">
                                            <p:txEl>
                                              <p:pRg st="3" end="3"/>
                                            </p:txEl>
                                          </p:spTgt>
                                        </p:tgtEl>
                                        <p:attrNameLst>
                                          <p:attrName>style.visibility</p:attrName>
                                        </p:attrNameLst>
                                      </p:cBhvr>
                                      <p:to>
                                        <p:strVal val="visible"/>
                                      </p:to>
                                    </p:set>
                                    <p:anim calcmode="lin" valueType="num">
                                      <p:cBhvr additive="base">
                                        <p:cTn id="25" dur="500" fill="hold"/>
                                        <p:tgtEl>
                                          <p:spTgt spid="17541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541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54115">
                                            <p:txEl>
                                              <p:pRg st="4" end="4"/>
                                            </p:txEl>
                                          </p:spTgt>
                                        </p:tgtEl>
                                        <p:attrNameLst>
                                          <p:attrName>style.visibility</p:attrName>
                                        </p:attrNameLst>
                                      </p:cBhvr>
                                      <p:to>
                                        <p:strVal val="visible"/>
                                      </p:to>
                                    </p:set>
                                    <p:anim calcmode="lin" valueType="num">
                                      <p:cBhvr additive="base">
                                        <p:cTn id="31" dur="500" fill="hold"/>
                                        <p:tgtEl>
                                          <p:spTgt spid="175411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5411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4115"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5138" name="Rectangle 2">
            <a:extLst>
              <a:ext uri="{FF2B5EF4-FFF2-40B4-BE49-F238E27FC236}">
                <a16:creationId xmlns:a16="http://schemas.microsoft.com/office/drawing/2014/main" id="{3EE5DE62-51AD-481D-B0BF-655B296305A3}"/>
              </a:ext>
            </a:extLst>
          </p:cNvPr>
          <p:cNvSpPr>
            <a:spLocks noGrp="1" noChangeArrowheads="1"/>
          </p:cNvSpPr>
          <p:nvPr>
            <p:ph type="title"/>
          </p:nvPr>
        </p:nvSpPr>
        <p:spPr>
          <a:xfrm>
            <a:off x="773316" y="372637"/>
            <a:ext cx="2811259" cy="429419"/>
          </a:xfrm>
        </p:spPr>
        <p:txBody>
          <a:bodyPr/>
          <a:lstStyle/>
          <a:p>
            <a:pPr>
              <a:defRPr/>
            </a:pPr>
            <a:r>
              <a:rPr lang="zh-CN" altLang="en-US" dirty="0"/>
              <a:t>例</a:t>
            </a:r>
            <a:r>
              <a:rPr lang="en-US" altLang="zh-CN" dirty="0"/>
              <a:t>5.40</a:t>
            </a:r>
            <a:r>
              <a:rPr lang="zh-CN" altLang="en-US" dirty="0">
                <a:effectLst>
                  <a:outerShdw blurRad="38100" dist="38100" dir="2700000" algn="tl">
                    <a:srgbClr val="000000"/>
                  </a:outerShdw>
                </a:effectLst>
              </a:rPr>
              <a:t>（续）</a:t>
            </a:r>
          </a:p>
        </p:txBody>
      </p:sp>
      <p:sp>
        <p:nvSpPr>
          <p:cNvPr id="1755139" name="Rectangle 3">
            <a:extLst>
              <a:ext uri="{FF2B5EF4-FFF2-40B4-BE49-F238E27FC236}">
                <a16:creationId xmlns:a16="http://schemas.microsoft.com/office/drawing/2014/main" id="{FC8C10E3-968E-4423-9BD6-F1158CFF9AA0}"/>
              </a:ext>
            </a:extLst>
          </p:cNvPr>
          <p:cNvSpPr>
            <a:spLocks noGrp="1" noChangeArrowheads="1"/>
          </p:cNvSpPr>
          <p:nvPr>
            <p:ph type="body" idx="1"/>
          </p:nvPr>
        </p:nvSpPr>
        <p:spPr>
          <a:xfrm>
            <a:off x="384175" y="1143794"/>
            <a:ext cx="11353800" cy="5036716"/>
          </a:xfrm>
        </p:spPr>
        <p:txBody>
          <a:bodyPr>
            <a:normAutofit/>
          </a:bodyPr>
          <a:lstStyle/>
          <a:p>
            <a:pPr marL="0" indent="0">
              <a:lnSpc>
                <a:spcPct val="150000"/>
              </a:lnSpc>
              <a:buNone/>
            </a:pPr>
            <a:r>
              <a:rPr lang="zh-CN" altLang="en-US" dirty="0">
                <a:solidFill>
                  <a:srgbClr val="0000CC"/>
                </a:solidFill>
              </a:rPr>
              <a:t>（</a:t>
            </a:r>
            <a:r>
              <a:rPr lang="en-US" altLang="zh-CN" dirty="0">
                <a:solidFill>
                  <a:srgbClr val="0000CC"/>
                </a:solidFill>
              </a:rPr>
              <a:t>3</a:t>
            </a:r>
            <a:r>
              <a:rPr lang="zh-CN" altLang="en-US" dirty="0">
                <a:solidFill>
                  <a:srgbClr val="0000CC"/>
                </a:solidFill>
              </a:rPr>
              <a:t>）</a:t>
            </a:r>
            <a:r>
              <a:rPr lang="en-US" altLang="zh-CN" dirty="0">
                <a:solidFill>
                  <a:srgbClr val="0000CC"/>
                </a:solidFill>
              </a:rPr>
              <a:t>L</a:t>
            </a:r>
            <a:r>
              <a:rPr lang="zh-CN" altLang="en-US" dirty="0">
                <a:solidFill>
                  <a:srgbClr val="0000CC"/>
                </a:solidFill>
              </a:rPr>
              <a:t>是传递的。</a:t>
            </a:r>
          </a:p>
          <a:p>
            <a:pPr marL="0" indent="0">
              <a:lnSpc>
                <a:spcPct val="150000"/>
              </a:lnSpc>
              <a:buNone/>
            </a:pPr>
            <a:r>
              <a:rPr lang="zh-CN" altLang="en-US" dirty="0"/>
              <a:t>对任意</a:t>
            </a:r>
            <a:r>
              <a:rPr lang="en-US" altLang="zh-CN" dirty="0" err="1"/>
              <a:t>x,y,z</a:t>
            </a:r>
            <a:r>
              <a:rPr lang="en-US" altLang="zh-CN" dirty="0"/>
              <a:t>∈</a:t>
            </a:r>
            <a:r>
              <a:rPr lang="zh-CN" altLang="en-US" dirty="0"/>
              <a:t>∑</a:t>
            </a:r>
            <a:r>
              <a:rPr lang="zh-CN" altLang="en-US" baseline="30000" dirty="0"/>
              <a:t>*</a:t>
            </a:r>
            <a:r>
              <a:rPr lang="zh-CN" altLang="en-US" dirty="0"/>
              <a:t>，令</a:t>
            </a:r>
            <a:r>
              <a:rPr lang="en-US" altLang="zh-CN" dirty="0"/>
              <a:t>x=x</a:t>
            </a:r>
            <a:r>
              <a:rPr lang="en-US" altLang="zh-CN" baseline="-25000" dirty="0"/>
              <a:t>1</a:t>
            </a:r>
            <a:r>
              <a:rPr lang="en-US" altLang="zh-CN" dirty="0"/>
              <a:t>x</a:t>
            </a:r>
            <a:r>
              <a:rPr lang="en-US" altLang="zh-CN" baseline="-25000" dirty="0"/>
              <a:t>2</a:t>
            </a:r>
            <a:r>
              <a:rPr lang="en-US" altLang="zh-CN" dirty="0">
                <a:latin typeface="宋体" panose="02010600030101010101" pitchFamily="2" charset="-122"/>
              </a:rPr>
              <a:t>…</a:t>
            </a:r>
            <a:r>
              <a:rPr lang="en-US" altLang="zh-CN" dirty="0" err="1"/>
              <a:t>x</a:t>
            </a:r>
            <a:r>
              <a:rPr lang="en-US" altLang="zh-CN" baseline="-25000" dirty="0" err="1"/>
              <a:t>n</a:t>
            </a:r>
            <a:r>
              <a:rPr lang="en-US" altLang="zh-CN" dirty="0"/>
              <a:t>, y=y</a:t>
            </a:r>
            <a:r>
              <a:rPr lang="en-US" altLang="zh-CN" baseline="-25000" dirty="0"/>
              <a:t>1</a:t>
            </a:r>
            <a:r>
              <a:rPr lang="en-US" altLang="zh-CN" dirty="0"/>
              <a:t>y</a:t>
            </a:r>
            <a:r>
              <a:rPr lang="en-US" altLang="zh-CN" baseline="-25000" dirty="0"/>
              <a:t>2</a:t>
            </a:r>
            <a:r>
              <a:rPr lang="en-US" altLang="zh-CN" dirty="0">
                <a:latin typeface="宋体" panose="02010600030101010101" pitchFamily="2" charset="-122"/>
              </a:rPr>
              <a:t>…</a:t>
            </a:r>
            <a:r>
              <a:rPr lang="en-US" altLang="zh-CN" dirty="0" err="1"/>
              <a:t>y</a:t>
            </a:r>
            <a:r>
              <a:rPr lang="en-US" altLang="zh-CN" baseline="-25000" dirty="0" err="1"/>
              <a:t>m</a:t>
            </a:r>
            <a:r>
              <a:rPr lang="zh-CN" altLang="en-US" dirty="0"/>
              <a:t>，</a:t>
            </a:r>
            <a:r>
              <a:rPr lang="en-US" altLang="zh-CN" dirty="0"/>
              <a:t>z=z</a:t>
            </a:r>
            <a:r>
              <a:rPr lang="en-US" altLang="zh-CN" baseline="-25000" dirty="0"/>
              <a:t>1</a:t>
            </a:r>
            <a:r>
              <a:rPr lang="en-US" altLang="zh-CN" dirty="0"/>
              <a:t>z</a:t>
            </a:r>
            <a:r>
              <a:rPr lang="en-US" altLang="zh-CN" baseline="-25000" dirty="0"/>
              <a:t>2</a:t>
            </a:r>
            <a:r>
              <a:rPr lang="en-US" altLang="zh-CN" dirty="0">
                <a:latin typeface="宋体" panose="02010600030101010101" pitchFamily="2" charset="-122"/>
              </a:rPr>
              <a:t>…</a:t>
            </a:r>
            <a:r>
              <a:rPr lang="en-US" altLang="zh-CN" dirty="0" err="1"/>
              <a:t>z</a:t>
            </a:r>
            <a:r>
              <a:rPr lang="en-US" altLang="zh-CN" baseline="-25000" dirty="0" err="1"/>
              <a:t>p</a:t>
            </a:r>
            <a:r>
              <a:rPr lang="zh-CN" altLang="en-US" dirty="0"/>
              <a:t>，其中</a:t>
            </a:r>
            <a:r>
              <a:rPr lang="en-US" altLang="zh-CN" dirty="0" err="1"/>
              <a:t>x</a:t>
            </a:r>
            <a:r>
              <a:rPr lang="en-US" altLang="zh-CN" baseline="-25000" dirty="0" err="1"/>
              <a:t>i</a:t>
            </a:r>
            <a:r>
              <a:rPr lang="en-US" altLang="zh-CN" dirty="0" err="1"/>
              <a:t>,y</a:t>
            </a:r>
            <a:r>
              <a:rPr lang="en-US" altLang="zh-CN" baseline="-25000" dirty="0" err="1"/>
              <a:t>j</a:t>
            </a:r>
            <a:r>
              <a:rPr lang="en-US" altLang="zh-CN" dirty="0" err="1"/>
              <a:t>,z</a:t>
            </a:r>
            <a:r>
              <a:rPr lang="en-US" altLang="zh-CN" baseline="-25000" dirty="0" err="1"/>
              <a:t>k</a:t>
            </a:r>
            <a:r>
              <a:rPr lang="en-US" altLang="zh-CN" dirty="0"/>
              <a:t>∈∑(</a:t>
            </a:r>
            <a:r>
              <a:rPr lang="en-US" altLang="zh-CN" dirty="0" err="1"/>
              <a:t>i</a:t>
            </a:r>
            <a:r>
              <a:rPr lang="en-US" altLang="zh-CN" dirty="0"/>
              <a:t>=1,2,</a:t>
            </a:r>
            <a:r>
              <a:rPr lang="en-US" altLang="zh-CN" dirty="0">
                <a:latin typeface="宋体" panose="02010600030101010101" pitchFamily="2" charset="-122"/>
              </a:rPr>
              <a:t>…</a:t>
            </a:r>
            <a:r>
              <a:rPr lang="en-US" altLang="zh-CN" dirty="0"/>
              <a:t>,n</a:t>
            </a:r>
            <a:r>
              <a:rPr lang="zh-CN" altLang="en-US" dirty="0"/>
              <a:t>；</a:t>
            </a:r>
            <a:r>
              <a:rPr lang="en-US" altLang="zh-CN" dirty="0"/>
              <a:t>j=1,2,</a:t>
            </a:r>
            <a:r>
              <a:rPr lang="en-US" altLang="zh-CN" dirty="0">
                <a:latin typeface="宋体" panose="02010600030101010101" pitchFamily="2" charset="-122"/>
              </a:rPr>
              <a:t>…</a:t>
            </a:r>
            <a:r>
              <a:rPr lang="en-US" altLang="zh-CN" dirty="0"/>
              <a:t>,m</a:t>
            </a:r>
            <a:r>
              <a:rPr lang="zh-CN" altLang="en-US" dirty="0"/>
              <a:t>；</a:t>
            </a:r>
            <a:r>
              <a:rPr lang="en-US" altLang="zh-CN" dirty="0"/>
              <a:t>k=1,2,</a:t>
            </a:r>
            <a:r>
              <a:rPr lang="en-US" altLang="zh-CN" dirty="0">
                <a:latin typeface="宋体" panose="02010600030101010101" pitchFamily="2" charset="-122"/>
              </a:rPr>
              <a:t>…</a:t>
            </a:r>
            <a:r>
              <a:rPr lang="en-US" altLang="zh-CN" dirty="0"/>
              <a:t>,p)</a:t>
            </a:r>
            <a:r>
              <a:rPr lang="zh-CN" altLang="en-US" dirty="0"/>
              <a:t>。若</a:t>
            </a:r>
            <a:r>
              <a:rPr lang="en-US" altLang="zh-CN" dirty="0" err="1"/>
              <a:t>xLy</a:t>
            </a:r>
            <a:r>
              <a:rPr lang="zh-CN" altLang="en-US" dirty="0"/>
              <a:t>且</a:t>
            </a:r>
            <a:r>
              <a:rPr lang="en-US" altLang="zh-CN" dirty="0" err="1"/>
              <a:t>yLz</a:t>
            </a:r>
            <a:r>
              <a:rPr lang="zh-CN" altLang="en-US" dirty="0"/>
              <a:t>，根据</a:t>
            </a:r>
            <a:r>
              <a:rPr lang="en-US" altLang="zh-CN" dirty="0"/>
              <a:t>L</a:t>
            </a:r>
            <a:r>
              <a:rPr lang="zh-CN" altLang="en-US" dirty="0"/>
              <a:t>的定义和</a:t>
            </a:r>
            <a:r>
              <a:rPr lang="zh-CN" altLang="en-US" dirty="0">
                <a:latin typeface="宋体" panose="02010600030101010101" pitchFamily="2" charset="-122"/>
              </a:rPr>
              <a:t>“</a:t>
            </a:r>
            <a:r>
              <a:rPr lang="zh-CN" altLang="en-US" dirty="0"/>
              <a:t>≤</a:t>
            </a:r>
            <a:r>
              <a:rPr lang="zh-CN" altLang="en-US" dirty="0">
                <a:latin typeface="宋体" panose="02010600030101010101" pitchFamily="2" charset="-122"/>
              </a:rPr>
              <a:t>”</a:t>
            </a:r>
            <a:r>
              <a:rPr lang="zh-CN" altLang="en-US" dirty="0"/>
              <a:t>的传递性，有</a:t>
            </a:r>
            <a:r>
              <a:rPr lang="en-US" altLang="zh-CN" dirty="0" err="1"/>
              <a:t>xLz</a:t>
            </a:r>
            <a:r>
              <a:rPr lang="zh-CN" altLang="en-US" dirty="0"/>
              <a:t>。</a:t>
            </a:r>
          </a:p>
          <a:p>
            <a:pPr marL="0" indent="0">
              <a:lnSpc>
                <a:spcPct val="150000"/>
              </a:lnSpc>
              <a:buNone/>
            </a:pPr>
            <a:r>
              <a:rPr lang="zh-CN" altLang="en-US" dirty="0">
                <a:solidFill>
                  <a:srgbClr val="0000CC"/>
                </a:solidFill>
              </a:rPr>
              <a:t>综上所述，</a:t>
            </a:r>
            <a:r>
              <a:rPr lang="en-US" altLang="zh-CN" dirty="0">
                <a:solidFill>
                  <a:srgbClr val="0000CC"/>
                </a:solidFill>
              </a:rPr>
              <a:t>L</a:t>
            </a:r>
            <a:r>
              <a:rPr lang="zh-CN" altLang="en-US" dirty="0">
                <a:solidFill>
                  <a:srgbClr val="0000CC"/>
                </a:solidFill>
              </a:rPr>
              <a:t>是∑*上的一个偏序关系。</a:t>
            </a:r>
          </a:p>
          <a:p>
            <a:pPr marL="0" indent="0">
              <a:lnSpc>
                <a:spcPct val="150000"/>
              </a:lnSpc>
              <a:buNone/>
            </a:pPr>
            <a:r>
              <a:rPr lang="zh-CN" altLang="en-US" dirty="0"/>
              <a:t>对任意</a:t>
            </a:r>
            <a:r>
              <a:rPr lang="en-US" altLang="zh-CN" dirty="0" err="1"/>
              <a:t>x,y</a:t>
            </a:r>
            <a:r>
              <a:rPr lang="en-US" altLang="zh-CN" dirty="0"/>
              <a:t>∈</a:t>
            </a:r>
            <a:r>
              <a:rPr lang="zh-CN" altLang="en-US" dirty="0"/>
              <a:t>∑</a:t>
            </a:r>
            <a:r>
              <a:rPr lang="zh-CN" altLang="en-US" baseline="30000" dirty="0"/>
              <a:t>*</a:t>
            </a:r>
            <a:r>
              <a:rPr lang="zh-CN" altLang="en-US" dirty="0"/>
              <a:t>，由</a:t>
            </a:r>
            <a:r>
              <a:rPr lang="en-US" altLang="zh-CN" dirty="0"/>
              <a:t>x</a:t>
            </a:r>
            <a:r>
              <a:rPr lang="zh-CN" altLang="en-US" dirty="0"/>
              <a:t>和</a:t>
            </a:r>
            <a:r>
              <a:rPr lang="en-US" altLang="zh-CN" dirty="0"/>
              <a:t>y</a:t>
            </a:r>
            <a:r>
              <a:rPr lang="zh-CN" altLang="en-US" dirty="0"/>
              <a:t>的表示形式知，</a:t>
            </a:r>
            <a:r>
              <a:rPr lang="en-US" altLang="zh-CN" dirty="0"/>
              <a:t>x</a:t>
            </a:r>
            <a:r>
              <a:rPr lang="en-US" altLang="zh-CN" baseline="-25000" dirty="0"/>
              <a:t>i</a:t>
            </a:r>
            <a:r>
              <a:rPr lang="zh-CN" altLang="en-US" dirty="0"/>
              <a:t>和</a:t>
            </a:r>
            <a:r>
              <a:rPr lang="en-US" altLang="zh-CN" dirty="0" err="1"/>
              <a:t>y</a:t>
            </a:r>
            <a:r>
              <a:rPr lang="en-US" altLang="zh-CN" baseline="-25000" dirty="0" err="1"/>
              <a:t>i</a:t>
            </a:r>
            <a:r>
              <a:rPr lang="en-US" altLang="zh-CN" dirty="0"/>
              <a:t>(</a:t>
            </a:r>
            <a:r>
              <a:rPr lang="en-US" altLang="zh-CN" dirty="0" err="1"/>
              <a:t>i</a:t>
            </a:r>
            <a:r>
              <a:rPr lang="en-US" altLang="zh-CN" dirty="0"/>
              <a:t>=1,2,</a:t>
            </a:r>
            <a:r>
              <a:rPr lang="en-US" altLang="zh-CN" dirty="0">
                <a:latin typeface="宋体" panose="02010600030101010101" pitchFamily="2" charset="-122"/>
              </a:rPr>
              <a:t>…</a:t>
            </a:r>
            <a:r>
              <a:rPr lang="en-US" altLang="zh-CN" dirty="0"/>
              <a:t>,n)</a:t>
            </a:r>
            <a:r>
              <a:rPr lang="zh-CN" altLang="en-US" dirty="0"/>
              <a:t>总能进行比较，所以一定有</a:t>
            </a:r>
            <a:r>
              <a:rPr lang="en-US" altLang="zh-CN" dirty="0" err="1"/>
              <a:t>xLy</a:t>
            </a:r>
            <a:r>
              <a:rPr lang="zh-CN" altLang="en-US" dirty="0"/>
              <a:t>和</a:t>
            </a:r>
            <a:r>
              <a:rPr lang="en-US" altLang="zh-CN" dirty="0" err="1"/>
              <a:t>yLx</a:t>
            </a:r>
            <a:r>
              <a:rPr lang="zh-CN" altLang="en-US" dirty="0"/>
              <a:t>之一成立，从而</a:t>
            </a:r>
            <a:r>
              <a:rPr lang="en-US" altLang="zh-CN" dirty="0"/>
              <a:t>L</a:t>
            </a:r>
            <a:r>
              <a:rPr lang="zh-CN" altLang="en-US" dirty="0"/>
              <a:t>是∑</a:t>
            </a:r>
            <a:r>
              <a:rPr lang="zh-CN" altLang="en-US" baseline="30000" dirty="0"/>
              <a:t>*</a:t>
            </a:r>
            <a:r>
              <a:rPr lang="zh-CN" altLang="en-US" dirty="0"/>
              <a:t>上的一个全序关系。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5139">
                                            <p:txEl>
                                              <p:pRg st="0" end="0"/>
                                            </p:txEl>
                                          </p:spTgt>
                                        </p:tgtEl>
                                        <p:attrNameLst>
                                          <p:attrName>style.visibility</p:attrName>
                                        </p:attrNameLst>
                                      </p:cBhvr>
                                      <p:to>
                                        <p:strVal val="visible"/>
                                      </p:to>
                                    </p:set>
                                    <p:anim calcmode="lin" valueType="num">
                                      <p:cBhvr additive="base">
                                        <p:cTn id="7" dur="500" fill="hold"/>
                                        <p:tgtEl>
                                          <p:spTgt spid="17551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551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55139">
                                            <p:txEl>
                                              <p:pRg st="1" end="1"/>
                                            </p:txEl>
                                          </p:spTgt>
                                        </p:tgtEl>
                                        <p:attrNameLst>
                                          <p:attrName>style.visibility</p:attrName>
                                        </p:attrNameLst>
                                      </p:cBhvr>
                                      <p:to>
                                        <p:strVal val="visible"/>
                                      </p:to>
                                    </p:set>
                                    <p:anim calcmode="lin" valueType="num">
                                      <p:cBhvr additive="base">
                                        <p:cTn id="13" dur="500" fill="hold"/>
                                        <p:tgtEl>
                                          <p:spTgt spid="17551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551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55139">
                                            <p:txEl>
                                              <p:pRg st="2" end="2"/>
                                            </p:txEl>
                                          </p:spTgt>
                                        </p:tgtEl>
                                        <p:attrNameLst>
                                          <p:attrName>style.visibility</p:attrName>
                                        </p:attrNameLst>
                                      </p:cBhvr>
                                      <p:to>
                                        <p:strVal val="visible"/>
                                      </p:to>
                                    </p:set>
                                    <p:anim calcmode="lin" valueType="num">
                                      <p:cBhvr additive="base">
                                        <p:cTn id="19" dur="500" fill="hold"/>
                                        <p:tgtEl>
                                          <p:spTgt spid="175513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551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55139">
                                            <p:txEl>
                                              <p:pRg st="3" end="3"/>
                                            </p:txEl>
                                          </p:spTgt>
                                        </p:tgtEl>
                                        <p:attrNameLst>
                                          <p:attrName>style.visibility</p:attrName>
                                        </p:attrNameLst>
                                      </p:cBhvr>
                                      <p:to>
                                        <p:strVal val="visible"/>
                                      </p:to>
                                    </p:set>
                                    <p:anim calcmode="lin" valueType="num">
                                      <p:cBhvr additive="base">
                                        <p:cTn id="25" dur="500" fill="hold"/>
                                        <p:tgtEl>
                                          <p:spTgt spid="175513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5513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5139"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a:extLst>
              <a:ext uri="{FF2B5EF4-FFF2-40B4-BE49-F238E27FC236}">
                <a16:creationId xmlns:a16="http://schemas.microsoft.com/office/drawing/2014/main" id="{D1E7134C-8AC7-4C90-A193-1610D74D2F87}"/>
              </a:ext>
            </a:extLst>
          </p:cNvPr>
          <p:cNvSpPr>
            <a:spLocks noGrp="1" noChangeArrowheads="1"/>
          </p:cNvSpPr>
          <p:nvPr>
            <p:ph type="title"/>
          </p:nvPr>
        </p:nvSpPr>
        <p:spPr/>
        <p:txBody>
          <a:bodyPr/>
          <a:lstStyle/>
          <a:p>
            <a:pPr eaLnBrk="1" hangingPunct="1"/>
            <a:r>
              <a:rPr lang="zh-CN" altLang="en-US" dirty="0"/>
              <a:t>例</a:t>
            </a:r>
            <a:r>
              <a:rPr lang="en-US" altLang="zh-CN" dirty="0"/>
              <a:t>5.41</a:t>
            </a:r>
            <a:endParaRPr lang="zh-CN" altLang="en-US" dirty="0"/>
          </a:p>
        </p:txBody>
      </p:sp>
      <p:sp>
        <p:nvSpPr>
          <p:cNvPr id="1756163" name="Rectangle 3">
            <a:extLst>
              <a:ext uri="{FF2B5EF4-FFF2-40B4-BE49-F238E27FC236}">
                <a16:creationId xmlns:a16="http://schemas.microsoft.com/office/drawing/2014/main" id="{83B39D21-C66E-4A81-A1CB-C8AAAC802B98}"/>
              </a:ext>
            </a:extLst>
          </p:cNvPr>
          <p:cNvSpPr>
            <a:spLocks noGrp="1" noChangeArrowheads="1"/>
          </p:cNvSpPr>
          <p:nvPr>
            <p:ph type="body" idx="1"/>
          </p:nvPr>
        </p:nvSpPr>
        <p:spPr>
          <a:xfrm>
            <a:off x="363852" y="1600994"/>
            <a:ext cx="5735323" cy="1976277"/>
          </a:xfrm>
        </p:spPr>
        <p:txBody>
          <a:bodyPr>
            <a:normAutofit/>
          </a:bodyPr>
          <a:lstStyle/>
          <a:p>
            <a:pPr marL="0" indent="0">
              <a:lnSpc>
                <a:spcPct val="150000"/>
              </a:lnSpc>
              <a:buNone/>
            </a:pPr>
            <a:r>
              <a:rPr lang="zh-CN" altLang="zh-CN" dirty="0">
                <a:solidFill>
                  <a:srgbClr val="C00000"/>
                </a:solidFill>
              </a:rPr>
              <a:t>例</a:t>
            </a:r>
            <a:r>
              <a:rPr lang="en-US" altLang="zh-CN" dirty="0">
                <a:solidFill>
                  <a:srgbClr val="C00000"/>
                </a:solidFill>
              </a:rPr>
              <a:t>5.41  </a:t>
            </a:r>
            <a:r>
              <a:rPr lang="zh-CN" altLang="zh-CN" dirty="0"/>
              <a:t>如果一个软件项目需要完成的</a:t>
            </a:r>
            <a:endParaRPr lang="en-US" altLang="zh-CN" dirty="0"/>
          </a:p>
          <a:p>
            <a:pPr marL="0" indent="0">
              <a:lnSpc>
                <a:spcPct val="150000"/>
              </a:lnSpc>
              <a:buNone/>
            </a:pPr>
            <a:r>
              <a:rPr lang="zh-CN" altLang="zh-CN" dirty="0"/>
              <a:t>任务对应的哈斯图</a:t>
            </a:r>
            <a:r>
              <a:rPr lang="zh-CN" altLang="en-US" dirty="0"/>
              <a:t>如右图</a:t>
            </a:r>
            <a:r>
              <a:rPr lang="zh-CN" altLang="zh-CN" dirty="0"/>
              <a:t>所示，求一个全序执行这些任务以完成这个项目。</a:t>
            </a:r>
          </a:p>
          <a:p>
            <a:pPr marL="0" indent="0">
              <a:lnSpc>
                <a:spcPct val="150000"/>
              </a:lnSpc>
              <a:buNone/>
            </a:pPr>
            <a:endParaRPr lang="zh-CN" altLang="en-US" dirty="0"/>
          </a:p>
        </p:txBody>
      </p:sp>
      <p:pic>
        <p:nvPicPr>
          <p:cNvPr id="4" name="图片 3">
            <a:extLst>
              <a:ext uri="{FF2B5EF4-FFF2-40B4-BE49-F238E27FC236}">
                <a16:creationId xmlns:a16="http://schemas.microsoft.com/office/drawing/2014/main" id="{82D2EA4D-10E5-44BC-BEAA-2FE93A1D3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175" y="818800"/>
            <a:ext cx="5354323" cy="583582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a:extLst>
              <a:ext uri="{FF2B5EF4-FFF2-40B4-BE49-F238E27FC236}">
                <a16:creationId xmlns:a16="http://schemas.microsoft.com/office/drawing/2014/main" id="{D7531CAC-08CB-4E04-B9EF-0AD4631E68EF}"/>
              </a:ext>
            </a:extLst>
          </p:cNvPr>
          <p:cNvSpPr>
            <a:spLocks noGrp="1" noChangeArrowheads="1"/>
          </p:cNvSpPr>
          <p:nvPr>
            <p:ph type="title"/>
          </p:nvPr>
        </p:nvSpPr>
        <p:spPr/>
        <p:txBody>
          <a:bodyPr/>
          <a:lstStyle/>
          <a:p>
            <a:r>
              <a:rPr lang="zh-CN" altLang="en-US" dirty="0"/>
              <a:t>例</a:t>
            </a:r>
            <a:r>
              <a:rPr lang="en-US" altLang="zh-CN" dirty="0"/>
              <a:t>5.4 </a:t>
            </a:r>
            <a:r>
              <a:rPr lang="zh-CN" altLang="en-US" dirty="0"/>
              <a:t>（续）</a:t>
            </a:r>
            <a:endParaRPr lang="zh-CN" altLang="zh-CN" dirty="0"/>
          </a:p>
        </p:txBody>
      </p:sp>
      <p:sp>
        <p:nvSpPr>
          <p:cNvPr id="242691" name="Rectangle 3">
            <a:extLst>
              <a:ext uri="{FF2B5EF4-FFF2-40B4-BE49-F238E27FC236}">
                <a16:creationId xmlns:a16="http://schemas.microsoft.com/office/drawing/2014/main" id="{B789D383-D916-4011-87EC-F1C4002E5190}"/>
              </a:ext>
            </a:extLst>
          </p:cNvPr>
          <p:cNvSpPr>
            <a:spLocks noGrp="1" noChangeArrowheads="1"/>
          </p:cNvSpPr>
          <p:nvPr>
            <p:ph type="body" idx="1"/>
          </p:nvPr>
        </p:nvSpPr>
        <p:spPr>
          <a:xfrm>
            <a:off x="460375" y="1067594"/>
            <a:ext cx="11277600" cy="3200400"/>
          </a:xfrm>
        </p:spPr>
        <p:txBody>
          <a:bodyPr>
            <a:noAutofit/>
          </a:bodyPr>
          <a:lstStyle/>
          <a:p>
            <a:pPr marL="0" indent="0">
              <a:lnSpc>
                <a:spcPct val="150000"/>
              </a:lnSpc>
              <a:buNone/>
              <a:defRPr/>
            </a:pPr>
            <a:r>
              <a:rPr lang="zh-CN" altLang="en-US" dirty="0">
                <a:solidFill>
                  <a:srgbClr val="C00000"/>
                </a:solidFill>
              </a:rPr>
              <a:t>解</a:t>
            </a:r>
            <a:r>
              <a:rPr lang="zh-CN" altLang="en-US" dirty="0"/>
              <a:t>  </a:t>
            </a:r>
            <a:r>
              <a:rPr lang="en-US" altLang="zh-CN" dirty="0"/>
              <a:t>(1) </a:t>
            </a:r>
            <a:r>
              <a:rPr lang="zh-CN" altLang="en-US" dirty="0"/>
              <a:t>令</a:t>
            </a:r>
            <a:r>
              <a:rPr lang="en-US" altLang="zh-CN" dirty="0"/>
              <a:t>1=student, 2=boy, 3=work, 4=table,  5=to</a:t>
            </a:r>
            <a:r>
              <a:rPr lang="zh-CN" altLang="en-US" dirty="0"/>
              <a:t>，</a:t>
            </a:r>
            <a:r>
              <a:rPr lang="en-US" altLang="zh-CN" dirty="0"/>
              <a:t>6=girl</a:t>
            </a:r>
            <a:r>
              <a:rPr lang="zh-CN" altLang="en-US" dirty="0"/>
              <a:t>，</a:t>
            </a:r>
            <a:endParaRPr lang="en-US" altLang="zh-CN" dirty="0"/>
          </a:p>
          <a:p>
            <a:pPr marL="0" indent="0">
              <a:lnSpc>
                <a:spcPct val="150000"/>
              </a:lnSpc>
              <a:buNone/>
              <a:defRPr/>
            </a:pPr>
            <a:r>
              <a:rPr lang="en-US" altLang="zh-CN" dirty="0"/>
              <a:t>          </a:t>
            </a:r>
            <a:r>
              <a:rPr lang="zh-CN" altLang="en-US" dirty="0"/>
              <a:t>由</a:t>
            </a:r>
            <a:r>
              <a:rPr lang="en-US" altLang="zh-CN" dirty="0"/>
              <a:t>R</a:t>
            </a:r>
            <a:r>
              <a:rPr lang="zh-CN" altLang="en-US" dirty="0"/>
              <a:t>的定义可得</a:t>
            </a:r>
          </a:p>
          <a:p>
            <a:pPr>
              <a:lnSpc>
                <a:spcPct val="150000"/>
              </a:lnSpc>
              <a:buFont typeface="Wingdings" panose="05000000000000000000" pitchFamily="2" charset="2"/>
              <a:buNone/>
              <a:defRPr/>
            </a:pPr>
            <a:r>
              <a:rPr lang="en-US" altLang="zh-CN" dirty="0"/>
              <a:t>      R</a:t>
            </a:r>
            <a:r>
              <a:rPr lang="zh-CN" altLang="en-US" dirty="0"/>
              <a:t>＝</a:t>
            </a:r>
            <a:r>
              <a:rPr lang="en-US" altLang="zh-CN" dirty="0"/>
              <a:t>{&lt;1,1&gt;,&lt;1,4&gt;,&lt;1,5&gt;,&lt;2,2&gt;,&lt;2,3&gt;,&lt;2,4&gt;,&lt;2,5&gt;,&lt;3,2&gt;,</a:t>
            </a:r>
          </a:p>
          <a:p>
            <a:pPr>
              <a:lnSpc>
                <a:spcPct val="150000"/>
              </a:lnSpc>
              <a:buNone/>
              <a:defRPr/>
            </a:pPr>
            <a:r>
              <a:rPr lang="en-US" altLang="zh-CN" dirty="0"/>
              <a:t>            &lt;3,3&gt;,&lt;3,5&gt;,&lt;3,6&gt;&lt;4,1&gt;,&lt;4,2&gt;,&lt;4,4&gt;,&lt;4,5&gt;, &lt;4,6&gt;,</a:t>
            </a:r>
          </a:p>
          <a:p>
            <a:pPr>
              <a:lnSpc>
                <a:spcPct val="150000"/>
              </a:lnSpc>
              <a:buFont typeface="Wingdings" panose="05000000000000000000" pitchFamily="2" charset="2"/>
              <a:buNone/>
              <a:defRPr/>
            </a:pPr>
            <a:r>
              <a:rPr lang="en-US" altLang="zh-CN" dirty="0"/>
              <a:t>            &lt;5,1&gt;,&lt;5,2&gt;,&lt;5,3&gt;,&lt;5,4&gt;,&lt;5,5&gt;,&lt;6,3&gt;,&lt;6,4&gt;,&lt;6,6&gt;}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2691">
                                            <p:txEl>
                                              <p:pRg st="0" end="0"/>
                                            </p:txEl>
                                          </p:spTgt>
                                        </p:tgtEl>
                                        <p:attrNameLst>
                                          <p:attrName>style.visibility</p:attrName>
                                        </p:attrNameLst>
                                      </p:cBhvr>
                                      <p:to>
                                        <p:strVal val="visible"/>
                                      </p:to>
                                    </p:set>
                                    <p:animEffect transition="in" filter="fade">
                                      <p:cBhvr>
                                        <p:cTn id="7" dur="1000"/>
                                        <p:tgtEl>
                                          <p:spTgt spid="242691">
                                            <p:txEl>
                                              <p:pRg st="0" end="0"/>
                                            </p:txEl>
                                          </p:spTgt>
                                        </p:tgtEl>
                                      </p:cBhvr>
                                    </p:animEffect>
                                    <p:anim calcmode="lin" valueType="num">
                                      <p:cBhvr>
                                        <p:cTn id="8" dur="1000" fill="hold"/>
                                        <p:tgtEl>
                                          <p:spTgt spid="24269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269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2691">
                                            <p:txEl>
                                              <p:pRg st="1" end="1"/>
                                            </p:txEl>
                                          </p:spTgt>
                                        </p:tgtEl>
                                        <p:attrNameLst>
                                          <p:attrName>style.visibility</p:attrName>
                                        </p:attrNameLst>
                                      </p:cBhvr>
                                      <p:to>
                                        <p:strVal val="visible"/>
                                      </p:to>
                                    </p:set>
                                    <p:animEffect transition="in" filter="fade">
                                      <p:cBhvr>
                                        <p:cTn id="12" dur="1000"/>
                                        <p:tgtEl>
                                          <p:spTgt spid="242691">
                                            <p:txEl>
                                              <p:pRg st="1" end="1"/>
                                            </p:txEl>
                                          </p:spTgt>
                                        </p:tgtEl>
                                      </p:cBhvr>
                                    </p:animEffect>
                                    <p:anim calcmode="lin" valueType="num">
                                      <p:cBhvr>
                                        <p:cTn id="13" dur="1000" fill="hold"/>
                                        <p:tgtEl>
                                          <p:spTgt spid="24269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4269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42691">
                                            <p:txEl>
                                              <p:pRg st="2" end="2"/>
                                            </p:txEl>
                                          </p:spTgt>
                                        </p:tgtEl>
                                        <p:attrNameLst>
                                          <p:attrName>style.visibility</p:attrName>
                                        </p:attrNameLst>
                                      </p:cBhvr>
                                      <p:to>
                                        <p:strVal val="visible"/>
                                      </p:to>
                                    </p:set>
                                    <p:animEffect transition="in" filter="fade">
                                      <p:cBhvr>
                                        <p:cTn id="19" dur="500"/>
                                        <p:tgtEl>
                                          <p:spTgt spid="242691">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42691">
                                            <p:txEl>
                                              <p:pRg st="3" end="3"/>
                                            </p:txEl>
                                          </p:spTgt>
                                        </p:tgtEl>
                                        <p:attrNameLst>
                                          <p:attrName>style.visibility</p:attrName>
                                        </p:attrNameLst>
                                      </p:cBhvr>
                                      <p:to>
                                        <p:strVal val="visible"/>
                                      </p:to>
                                    </p:set>
                                    <p:animEffect transition="in" filter="fade">
                                      <p:cBhvr>
                                        <p:cTn id="22" dur="500"/>
                                        <p:tgtEl>
                                          <p:spTgt spid="242691">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42691">
                                            <p:txEl>
                                              <p:pRg st="4" end="4"/>
                                            </p:txEl>
                                          </p:spTgt>
                                        </p:tgtEl>
                                        <p:attrNameLst>
                                          <p:attrName>style.visibility</p:attrName>
                                        </p:attrNameLst>
                                      </p:cBhvr>
                                      <p:to>
                                        <p:strVal val="visible"/>
                                      </p:to>
                                    </p:set>
                                    <p:animEffect transition="in" filter="fade">
                                      <p:cBhvr>
                                        <p:cTn id="25" dur="500"/>
                                        <p:tgtEl>
                                          <p:spTgt spid="2426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a:extLst>
              <a:ext uri="{FF2B5EF4-FFF2-40B4-BE49-F238E27FC236}">
                <a16:creationId xmlns:a16="http://schemas.microsoft.com/office/drawing/2014/main" id="{EE331B6C-7F53-4207-9323-228246F62DFF}"/>
              </a:ext>
            </a:extLst>
          </p:cNvPr>
          <p:cNvSpPr>
            <a:spLocks noGrp="1" noChangeArrowheads="1"/>
          </p:cNvSpPr>
          <p:nvPr>
            <p:ph type="title"/>
          </p:nvPr>
        </p:nvSpPr>
        <p:spPr/>
        <p:txBody>
          <a:bodyPr/>
          <a:lstStyle/>
          <a:p>
            <a:pPr eaLnBrk="1" hangingPunct="1"/>
            <a:r>
              <a:rPr lang="zh-CN" altLang="en-US" dirty="0"/>
              <a:t>例</a:t>
            </a:r>
            <a:r>
              <a:rPr lang="en-US" altLang="zh-CN" dirty="0"/>
              <a:t>5.41</a:t>
            </a:r>
            <a:r>
              <a:rPr lang="zh-CN" altLang="en-US" dirty="0"/>
              <a:t>（续）</a:t>
            </a:r>
          </a:p>
        </p:txBody>
      </p:sp>
      <p:sp>
        <p:nvSpPr>
          <p:cNvPr id="1757187" name="Rectangle 3">
            <a:extLst>
              <a:ext uri="{FF2B5EF4-FFF2-40B4-BE49-F238E27FC236}">
                <a16:creationId xmlns:a16="http://schemas.microsoft.com/office/drawing/2014/main" id="{F18AB632-9212-4911-BA6A-C52AEC9BC546}"/>
              </a:ext>
            </a:extLst>
          </p:cNvPr>
          <p:cNvSpPr>
            <a:spLocks noGrp="1" noChangeArrowheads="1"/>
          </p:cNvSpPr>
          <p:nvPr>
            <p:ph type="body" idx="1"/>
          </p:nvPr>
        </p:nvSpPr>
        <p:spPr>
          <a:xfrm>
            <a:off x="291549" y="1092925"/>
            <a:ext cx="11522626" cy="4013269"/>
          </a:xfrm>
        </p:spPr>
        <p:txBody>
          <a:bodyPr>
            <a:normAutofit/>
          </a:bodyPr>
          <a:lstStyle/>
          <a:p>
            <a:pPr marL="0" indent="0">
              <a:lnSpc>
                <a:spcPct val="150000"/>
              </a:lnSpc>
              <a:buNone/>
            </a:pPr>
            <a:r>
              <a:rPr lang="zh-CN" altLang="zh-CN" dirty="0">
                <a:solidFill>
                  <a:srgbClr val="C00000"/>
                </a:solidFill>
              </a:rPr>
              <a:t>解</a:t>
            </a:r>
            <a:r>
              <a:rPr lang="en-US" altLang="zh-CN" dirty="0"/>
              <a:t>  </a:t>
            </a:r>
            <a:r>
              <a:rPr lang="zh-CN" altLang="zh-CN" dirty="0"/>
              <a:t>执行这些任务的一种全序为：</a:t>
            </a:r>
            <a:endParaRPr lang="en-US" altLang="zh-CN" dirty="0"/>
          </a:p>
          <a:p>
            <a:pPr marL="0" indent="0">
              <a:lnSpc>
                <a:spcPct val="150000"/>
              </a:lnSpc>
              <a:buNone/>
            </a:pPr>
            <a:r>
              <a:rPr lang="en-US" altLang="zh-CN" dirty="0"/>
              <a:t>     </a:t>
            </a:r>
            <a:r>
              <a:rPr lang="zh-CN" altLang="zh-CN" dirty="0"/>
              <a:t>确定用户需求</a:t>
            </a:r>
            <a:r>
              <a:rPr lang="en-US" altLang="zh-CN" dirty="0"/>
              <a:t>≤</a:t>
            </a:r>
            <a:r>
              <a:rPr lang="zh-CN" altLang="zh-CN" dirty="0"/>
              <a:t>写出功能需求</a:t>
            </a:r>
            <a:r>
              <a:rPr lang="en-US" altLang="zh-CN" dirty="0"/>
              <a:t>≤</a:t>
            </a:r>
            <a:r>
              <a:rPr lang="zh-CN" altLang="zh-CN" dirty="0"/>
              <a:t>开发系统需求</a:t>
            </a:r>
            <a:r>
              <a:rPr lang="en-US" altLang="zh-CN" dirty="0"/>
              <a:t>≤</a:t>
            </a:r>
            <a:r>
              <a:rPr lang="zh-CN" altLang="zh-CN" dirty="0"/>
              <a:t>设置测试点</a:t>
            </a:r>
            <a:endParaRPr lang="en-US" altLang="zh-CN" dirty="0"/>
          </a:p>
          <a:p>
            <a:pPr marL="0" indent="0">
              <a:lnSpc>
                <a:spcPct val="150000"/>
              </a:lnSpc>
              <a:buNone/>
            </a:pPr>
            <a:r>
              <a:rPr lang="en-US" altLang="zh-CN" dirty="0"/>
              <a:t>     ≤</a:t>
            </a:r>
            <a:r>
              <a:rPr lang="zh-CN" altLang="zh-CN" dirty="0"/>
              <a:t>开发模块</a:t>
            </a:r>
            <a:r>
              <a:rPr lang="en-US" altLang="zh-CN" dirty="0"/>
              <a:t>A≤</a:t>
            </a:r>
            <a:r>
              <a:rPr lang="zh-CN" altLang="zh-CN" dirty="0"/>
              <a:t>开发模块</a:t>
            </a:r>
            <a:r>
              <a:rPr lang="en-US" altLang="zh-CN" dirty="0"/>
              <a:t>B≤</a:t>
            </a:r>
            <a:r>
              <a:rPr lang="zh-CN" altLang="zh-CN" dirty="0"/>
              <a:t>开发模块Ｃ</a:t>
            </a:r>
            <a:r>
              <a:rPr lang="en-US" altLang="zh-CN" dirty="0"/>
              <a:t>≤</a:t>
            </a:r>
            <a:r>
              <a:rPr lang="zh-CN" altLang="zh-CN" dirty="0"/>
              <a:t>写文档</a:t>
            </a:r>
            <a:r>
              <a:rPr lang="en-US" altLang="zh-CN" dirty="0"/>
              <a:t>≤</a:t>
            </a:r>
            <a:r>
              <a:rPr lang="zh-CN" altLang="zh-CN" dirty="0"/>
              <a:t>模块集成</a:t>
            </a:r>
            <a:endParaRPr lang="en-US" altLang="zh-CN" dirty="0"/>
          </a:p>
          <a:p>
            <a:pPr marL="0" indent="0">
              <a:lnSpc>
                <a:spcPct val="150000"/>
              </a:lnSpc>
              <a:buNone/>
            </a:pPr>
            <a:r>
              <a:rPr lang="en-US" altLang="zh-CN" dirty="0"/>
              <a:t>     ≤</a:t>
            </a:r>
            <a:r>
              <a:rPr lang="zh-CN" altLang="zh-CN" dirty="0"/>
              <a:t>α测试</a:t>
            </a:r>
            <a:r>
              <a:rPr lang="en-US" altLang="zh-CN" dirty="0"/>
              <a:t>≤</a:t>
            </a:r>
            <a:r>
              <a:rPr lang="zh-CN" altLang="zh-CN" dirty="0"/>
              <a:t>β测试</a:t>
            </a:r>
            <a:r>
              <a:rPr lang="en-US" altLang="zh-CN" dirty="0"/>
              <a:t>≤</a:t>
            </a:r>
            <a:r>
              <a:rPr lang="zh-CN" altLang="zh-CN" dirty="0"/>
              <a:t>完成。</a:t>
            </a:r>
            <a:endParaRPr lang="en-US" altLang="zh-CN" dirty="0"/>
          </a:p>
          <a:p>
            <a:pPr marL="0" indent="0">
              <a:lnSpc>
                <a:spcPct val="150000"/>
              </a:lnSpc>
              <a:buNone/>
            </a:pPr>
            <a:endParaRPr lang="en-US" altLang="zh-CN" dirty="0"/>
          </a:p>
          <a:p>
            <a:pPr marL="0" indent="0">
              <a:lnSpc>
                <a:spcPct val="150000"/>
              </a:lnSpc>
              <a:buNone/>
            </a:pPr>
            <a:r>
              <a:rPr lang="en-US" altLang="zh-CN" dirty="0"/>
              <a:t>    </a:t>
            </a:r>
            <a:r>
              <a:rPr lang="zh-CN" altLang="zh-CN" dirty="0"/>
              <a:t>还可以写出其它排序方法，此处不再叙述。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57187">
                                            <p:txEl>
                                              <p:pRg st="5" end="5"/>
                                            </p:txEl>
                                          </p:spTgt>
                                        </p:tgtEl>
                                        <p:attrNameLst>
                                          <p:attrName>style.visibility</p:attrName>
                                        </p:attrNameLst>
                                      </p:cBhvr>
                                      <p:to>
                                        <p:strVal val="visible"/>
                                      </p:to>
                                    </p:set>
                                    <p:animEffect transition="in" filter="barn(inVertical)">
                                      <p:cBhvr>
                                        <p:cTn id="7" dur="500"/>
                                        <p:tgtEl>
                                          <p:spTgt spid="17571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1" name="Rectangle 2">
            <a:extLst>
              <a:ext uri="{FF2B5EF4-FFF2-40B4-BE49-F238E27FC236}">
                <a16:creationId xmlns:a16="http://schemas.microsoft.com/office/drawing/2014/main" id="{EC41E955-2FDA-485B-8ECE-AB53F3EDD479}"/>
              </a:ext>
            </a:extLst>
          </p:cNvPr>
          <p:cNvSpPr>
            <a:spLocks noGrp="1" noChangeArrowheads="1"/>
          </p:cNvSpPr>
          <p:nvPr>
            <p:ph type="title"/>
          </p:nvPr>
        </p:nvSpPr>
        <p:spPr/>
        <p:txBody>
          <a:bodyPr/>
          <a:lstStyle/>
          <a:p>
            <a:pPr eaLnBrk="1" hangingPunct="1"/>
            <a:r>
              <a:rPr lang="en-US" altLang="zh-CN" dirty="0"/>
              <a:t>5.5.3  </a:t>
            </a:r>
            <a:r>
              <a:rPr lang="zh-CN" altLang="en-US" dirty="0"/>
              <a:t>函数的应用</a:t>
            </a:r>
            <a:endParaRPr lang="en-US" altLang="zh-CN" dirty="0"/>
          </a:p>
        </p:txBody>
      </p:sp>
      <p:sp>
        <p:nvSpPr>
          <p:cNvPr id="1798147" name="Rectangle 3">
            <a:extLst>
              <a:ext uri="{FF2B5EF4-FFF2-40B4-BE49-F238E27FC236}">
                <a16:creationId xmlns:a16="http://schemas.microsoft.com/office/drawing/2014/main" id="{3EAD0A1D-2717-41BC-B01E-F7FCD12743AB}"/>
              </a:ext>
            </a:extLst>
          </p:cNvPr>
          <p:cNvSpPr>
            <a:spLocks noChangeArrowheads="1"/>
          </p:cNvSpPr>
          <p:nvPr/>
        </p:nvSpPr>
        <p:spPr bwMode="auto">
          <a:xfrm>
            <a:off x="460375" y="2235718"/>
            <a:ext cx="11430000" cy="1946437"/>
          </a:xfrm>
          <a:prstGeom prst="rect">
            <a:avLst/>
          </a:prstGeom>
          <a:noFill/>
          <a:ln w="9525">
            <a:noFill/>
            <a:miter lim="800000"/>
            <a:headEnd/>
            <a:tailEnd/>
          </a:ln>
          <a:effectLst/>
        </p:spPr>
        <p:txBody>
          <a:bodyPr wrap="square" lIns="36008" tIns="36008" rIns="36008" bIns="36008">
            <a:spAutoFit/>
          </a:bodyPr>
          <a:lstStyle/>
          <a:p>
            <a:pPr marL="342969" indent="-342969">
              <a:lnSpc>
                <a:spcPct val="130000"/>
              </a:lnSpc>
              <a:buClr>
                <a:srgbClr val="00FF00"/>
              </a:buClr>
              <a:defRPr/>
            </a:pPr>
            <a:r>
              <a:rPr kumimoji="1" lang="zh-CN" altLang="en-US" b="1" dirty="0">
                <a:solidFill>
                  <a:srgbClr val="C00000"/>
                </a:solidFill>
                <a:latin typeface="+mn-ea"/>
              </a:rPr>
              <a:t>解</a:t>
            </a:r>
            <a:r>
              <a:rPr kumimoji="1" lang="zh-CN" altLang="en-US" b="1" dirty="0">
                <a:latin typeface="+mn-ea"/>
              </a:rPr>
              <a:t>  （</a:t>
            </a:r>
            <a:r>
              <a:rPr kumimoji="1" lang="en-US" altLang="zh-CN" b="1" dirty="0">
                <a:latin typeface="+mn-ea"/>
              </a:rPr>
              <a:t>1</a:t>
            </a:r>
            <a:r>
              <a:rPr kumimoji="1" lang="zh-CN" altLang="en-US" b="1" dirty="0">
                <a:latin typeface="+mn-ea"/>
              </a:rPr>
              <a:t>）</a:t>
            </a:r>
            <a:r>
              <a:rPr kumimoji="1" lang="en-US" altLang="zh-CN" b="1" dirty="0">
                <a:solidFill>
                  <a:srgbClr val="000000"/>
                </a:solidFill>
                <a:latin typeface="+mn-ea"/>
              </a:rPr>
              <a:t>P(A</a:t>
            </a:r>
            <a:r>
              <a:rPr kumimoji="1" lang="en-US" altLang="zh-CN" b="1" baseline="-25000" dirty="0">
                <a:solidFill>
                  <a:srgbClr val="000000"/>
                </a:solidFill>
                <a:latin typeface="+mn-ea"/>
              </a:rPr>
              <a:t>n</a:t>
            </a:r>
            <a:r>
              <a:rPr kumimoji="1" lang="en-US" altLang="zh-CN" b="1" dirty="0">
                <a:solidFill>
                  <a:srgbClr val="000000"/>
                </a:solidFill>
                <a:latin typeface="+mn-ea"/>
              </a:rPr>
              <a:t>)</a:t>
            </a:r>
            <a:r>
              <a:rPr kumimoji="1" lang="zh-CN" altLang="en-US" b="1" dirty="0">
                <a:solidFill>
                  <a:srgbClr val="000000"/>
                </a:solidFill>
                <a:latin typeface="+mn-ea"/>
              </a:rPr>
              <a:t>到</a:t>
            </a:r>
            <a:r>
              <a:rPr kumimoji="1" lang="en-US" altLang="zh-CN" b="1" dirty="0" err="1">
                <a:solidFill>
                  <a:srgbClr val="000000"/>
                </a:solidFill>
                <a:latin typeface="+mn-ea"/>
              </a:rPr>
              <a:t>B</a:t>
            </a:r>
            <a:r>
              <a:rPr kumimoji="1" lang="en-US" altLang="zh-CN" b="1" baseline="-25000" dirty="0" err="1">
                <a:solidFill>
                  <a:srgbClr val="000000"/>
                </a:solidFill>
                <a:latin typeface="+mn-ea"/>
              </a:rPr>
              <a:t>n</a:t>
            </a:r>
            <a:r>
              <a:rPr kumimoji="1" lang="zh-CN" altLang="en-US" b="1" dirty="0">
                <a:solidFill>
                  <a:srgbClr val="000000"/>
                </a:solidFill>
                <a:latin typeface="+mn-ea"/>
              </a:rPr>
              <a:t>可以按照如下的方式建立关系：对任意</a:t>
            </a:r>
            <a:r>
              <a:rPr kumimoji="1" lang="en-US" altLang="zh-CN" b="1" dirty="0">
                <a:solidFill>
                  <a:srgbClr val="000000"/>
                </a:solidFill>
                <a:latin typeface="+mn-ea"/>
              </a:rPr>
              <a:t>S</a:t>
            </a:r>
            <a:r>
              <a:rPr lang="en-US" altLang="zh-CN" b="1" dirty="0">
                <a:solidFill>
                  <a:srgbClr val="000000"/>
                </a:solidFill>
                <a:latin typeface="+mn-ea"/>
              </a:rPr>
              <a:t>∈P</a:t>
            </a:r>
            <a:r>
              <a:rPr lang="en-US" altLang="zh-CN" b="1" noProof="1">
                <a:solidFill>
                  <a:srgbClr val="000000"/>
                </a:solidFill>
                <a:latin typeface="+mn-ea"/>
              </a:rPr>
              <a:t>(A</a:t>
            </a:r>
            <a:r>
              <a:rPr lang="en-US" altLang="zh-CN" b="1" baseline="-25000" dirty="0">
                <a:solidFill>
                  <a:srgbClr val="000000"/>
                </a:solidFill>
                <a:latin typeface="+mn-ea"/>
              </a:rPr>
              <a:t>n</a:t>
            </a:r>
            <a:r>
              <a:rPr lang="en-US" altLang="zh-CN" b="1" dirty="0">
                <a:solidFill>
                  <a:srgbClr val="000000"/>
                </a:solidFill>
                <a:latin typeface="+mn-ea"/>
              </a:rPr>
              <a:t>)</a:t>
            </a:r>
            <a:r>
              <a:rPr lang="zh-CN" altLang="en-US" b="1" dirty="0">
                <a:solidFill>
                  <a:srgbClr val="000000"/>
                </a:solidFill>
                <a:latin typeface="+mn-ea"/>
              </a:rPr>
              <a:t>，令</a:t>
            </a:r>
          </a:p>
          <a:p>
            <a:pPr marL="342969" indent="-342969" algn="ctr">
              <a:lnSpc>
                <a:spcPct val="130000"/>
              </a:lnSpc>
              <a:buClr>
                <a:srgbClr val="00FF00"/>
              </a:buClr>
              <a:defRPr/>
            </a:pPr>
            <a:r>
              <a:rPr kumimoji="1" lang="en-US" altLang="zh-CN" b="1" dirty="0">
                <a:latin typeface="+mn-ea"/>
              </a:rPr>
              <a:t>f(S)</a:t>
            </a:r>
            <a:r>
              <a:rPr kumimoji="1" lang="zh-CN" altLang="en-US" b="1" dirty="0">
                <a:latin typeface="+mn-ea"/>
              </a:rPr>
              <a:t>＝</a:t>
            </a:r>
            <a:r>
              <a:rPr kumimoji="1" lang="en-US" altLang="zh-CN" b="1" dirty="0">
                <a:latin typeface="+mn-ea"/>
              </a:rPr>
              <a:t>b</a:t>
            </a:r>
            <a:r>
              <a:rPr kumimoji="1" lang="en-US" altLang="zh-CN" b="1" baseline="-25000" dirty="0">
                <a:latin typeface="+mn-ea"/>
              </a:rPr>
              <a:t>1</a:t>
            </a:r>
            <a:r>
              <a:rPr kumimoji="1" lang="en-US" altLang="zh-CN" b="1" dirty="0">
                <a:latin typeface="+mn-ea"/>
              </a:rPr>
              <a:t>b</a:t>
            </a:r>
            <a:r>
              <a:rPr kumimoji="1" lang="en-US" altLang="zh-CN" b="1" baseline="-25000" dirty="0">
                <a:latin typeface="+mn-ea"/>
              </a:rPr>
              <a:t>2</a:t>
            </a:r>
            <a:r>
              <a:rPr kumimoji="1" lang="en-US" altLang="zh-CN" b="1" dirty="0">
                <a:latin typeface="+mn-ea"/>
              </a:rPr>
              <a:t>b</a:t>
            </a:r>
            <a:r>
              <a:rPr kumimoji="1" lang="en-US" altLang="zh-CN" b="1" baseline="-25000" dirty="0">
                <a:latin typeface="+mn-ea"/>
              </a:rPr>
              <a:t>3</a:t>
            </a:r>
            <a:r>
              <a:rPr kumimoji="1" lang="en-US" altLang="zh-CN" b="1" dirty="0">
                <a:latin typeface="+mn-ea"/>
              </a:rPr>
              <a:t>…</a:t>
            </a:r>
            <a:r>
              <a:rPr kumimoji="1" lang="en-US" altLang="zh-CN" b="1" dirty="0" err="1">
                <a:latin typeface="+mn-ea"/>
              </a:rPr>
              <a:t>b</a:t>
            </a:r>
            <a:r>
              <a:rPr kumimoji="1" lang="en-US" altLang="zh-CN" b="1" baseline="-25000" dirty="0" err="1">
                <a:latin typeface="+mn-ea"/>
              </a:rPr>
              <a:t>n</a:t>
            </a:r>
            <a:r>
              <a:rPr kumimoji="1" lang="zh-CN" altLang="en-US" b="1" dirty="0">
                <a:latin typeface="+mn-ea"/>
              </a:rPr>
              <a:t>，</a:t>
            </a:r>
          </a:p>
          <a:p>
            <a:pPr marL="342969" indent="-342969">
              <a:lnSpc>
                <a:spcPct val="130000"/>
              </a:lnSpc>
              <a:buClr>
                <a:srgbClr val="00FF00"/>
              </a:buClr>
              <a:defRPr/>
            </a:pPr>
            <a:r>
              <a:rPr kumimoji="1" lang="zh-CN" altLang="en-US" b="1" dirty="0">
                <a:solidFill>
                  <a:srgbClr val="000000"/>
                </a:solidFill>
                <a:latin typeface="+mn-ea"/>
              </a:rPr>
              <a:t>其中：</a:t>
            </a:r>
          </a:p>
          <a:p>
            <a:pPr marL="342969" indent="-342969">
              <a:lnSpc>
                <a:spcPct val="130000"/>
              </a:lnSpc>
              <a:buClr>
                <a:srgbClr val="00FF00"/>
              </a:buClr>
              <a:defRPr/>
            </a:pPr>
            <a:endParaRPr kumimoji="1" lang="zh-CN" altLang="en-US" b="1" dirty="0">
              <a:solidFill>
                <a:srgbClr val="0000CC"/>
              </a:solidFill>
              <a:latin typeface="+mn-ea"/>
            </a:endParaRPr>
          </a:p>
        </p:txBody>
      </p:sp>
      <p:graphicFrame>
        <p:nvGraphicFramePr>
          <p:cNvPr id="1798148" name="Object 4">
            <a:extLst>
              <a:ext uri="{FF2B5EF4-FFF2-40B4-BE49-F238E27FC236}">
                <a16:creationId xmlns:a16="http://schemas.microsoft.com/office/drawing/2014/main" id="{60ECC18F-21C4-4E84-A5B9-9AF3C443E20A}"/>
              </a:ext>
            </a:extLst>
          </p:cNvPr>
          <p:cNvGraphicFramePr>
            <a:graphicFrameLocks noChangeAspect="1"/>
          </p:cNvGraphicFramePr>
          <p:nvPr>
            <p:extLst>
              <p:ext uri="{D42A27DB-BD31-4B8C-83A1-F6EECF244321}">
                <p14:modId xmlns:p14="http://schemas.microsoft.com/office/powerpoint/2010/main" val="3094856730"/>
              </p:ext>
            </p:extLst>
          </p:nvPr>
        </p:nvGraphicFramePr>
        <p:xfrm>
          <a:off x="4117975" y="3429794"/>
          <a:ext cx="4184650" cy="1114951"/>
        </p:xfrm>
        <a:graphic>
          <a:graphicData uri="http://schemas.openxmlformats.org/presentationml/2006/ole">
            <mc:AlternateContent xmlns:mc="http://schemas.openxmlformats.org/markup-compatibility/2006">
              <mc:Choice xmlns:v="urn:schemas-microsoft-com:vml" Requires="v">
                <p:oleObj spid="_x0000_s374823" name="Equation" r:id="rId4" imgW="1663560" imgH="393480" progId="Equation.DSMT4">
                  <p:embed/>
                </p:oleObj>
              </mc:Choice>
              <mc:Fallback>
                <p:oleObj name="Equation" r:id="rId4" imgW="1663560" imgH="393480" progId="Equation.DSMT4">
                  <p:embed/>
                  <p:pic>
                    <p:nvPicPr>
                      <p:cNvPr id="1798148" name="Object 4">
                        <a:extLst>
                          <a:ext uri="{FF2B5EF4-FFF2-40B4-BE49-F238E27FC236}">
                            <a16:creationId xmlns:a16="http://schemas.microsoft.com/office/drawing/2014/main" id="{60ECC18F-21C4-4E84-A5B9-9AF3C443E20A}"/>
                          </a:ext>
                        </a:extLst>
                      </p:cNvPr>
                      <p:cNvPicPr>
                        <a:picLocks noChangeAspect="1" noChangeArrowheads="1"/>
                      </p:cNvPicPr>
                      <p:nvPr/>
                    </p:nvPicPr>
                    <p:blipFill>
                      <a:blip r:embed="rId5"/>
                      <a:srcRect/>
                      <a:stretch>
                        <a:fillRect/>
                      </a:stretch>
                    </p:blipFill>
                    <p:spPr bwMode="auto">
                      <a:xfrm>
                        <a:off x="4117975" y="3429794"/>
                        <a:ext cx="4184650" cy="1114951"/>
                      </a:xfrm>
                      <a:prstGeom prst="rect">
                        <a:avLst/>
                      </a:prstGeom>
                      <a:noFill/>
                      <a:ln>
                        <a:noFill/>
                      </a:ln>
                      <a:effectLst/>
                    </p:spPr>
                  </p:pic>
                </p:oleObj>
              </mc:Fallback>
            </mc:AlternateContent>
          </a:graphicData>
        </a:graphic>
      </p:graphicFrame>
      <p:sp>
        <p:nvSpPr>
          <p:cNvPr id="1798149" name="Rectangle 5">
            <a:extLst>
              <a:ext uri="{FF2B5EF4-FFF2-40B4-BE49-F238E27FC236}">
                <a16:creationId xmlns:a16="http://schemas.microsoft.com/office/drawing/2014/main" id="{75B95B89-D251-46E2-BC9A-E592829BCDF7}"/>
              </a:ext>
            </a:extLst>
          </p:cNvPr>
          <p:cNvSpPr>
            <a:spLocks noChangeArrowheads="1"/>
          </p:cNvSpPr>
          <p:nvPr/>
        </p:nvSpPr>
        <p:spPr bwMode="auto">
          <a:xfrm>
            <a:off x="384174" y="1019944"/>
            <a:ext cx="11814175" cy="1115441"/>
          </a:xfrm>
          <a:prstGeom prst="rect">
            <a:avLst/>
          </a:prstGeom>
          <a:noFill/>
          <a:ln w="9525">
            <a:noFill/>
            <a:miter lim="800000"/>
            <a:headEnd/>
            <a:tailEnd/>
          </a:ln>
          <a:effectLst/>
        </p:spPr>
        <p:txBody>
          <a:bodyPr wrap="square" lIns="36008" tIns="36008" rIns="36008" bIns="36008">
            <a:spAutoFit/>
          </a:bodyPr>
          <a:lstStyle/>
          <a:p>
            <a:pPr marL="342969" indent="-342969">
              <a:lnSpc>
                <a:spcPct val="150000"/>
              </a:lnSpc>
              <a:buClr>
                <a:srgbClr val="00FF00"/>
              </a:buClr>
              <a:defRPr/>
            </a:pPr>
            <a:r>
              <a:rPr lang="zh-CN" altLang="en-US" b="1" dirty="0">
                <a:solidFill>
                  <a:srgbClr val="C00000"/>
                </a:solidFill>
                <a:latin typeface="+mn-ea"/>
              </a:rPr>
              <a:t>例</a:t>
            </a:r>
            <a:r>
              <a:rPr lang="en-US" altLang="zh-CN" b="1" dirty="0">
                <a:solidFill>
                  <a:srgbClr val="C00000"/>
                </a:solidFill>
                <a:latin typeface="+mn-ea"/>
              </a:rPr>
              <a:t>5.42  </a:t>
            </a:r>
            <a:r>
              <a:rPr kumimoji="1" lang="zh-CN" altLang="en-US" b="1" dirty="0">
                <a:solidFill>
                  <a:srgbClr val="000000"/>
                </a:solidFill>
                <a:latin typeface="+mn-ea"/>
              </a:rPr>
              <a:t>设</a:t>
            </a:r>
            <a:r>
              <a:rPr kumimoji="1" lang="en-US" altLang="zh-CN" b="1" dirty="0">
                <a:solidFill>
                  <a:srgbClr val="000000"/>
                </a:solidFill>
                <a:latin typeface="+mn-ea"/>
              </a:rPr>
              <a:t>A</a:t>
            </a:r>
            <a:r>
              <a:rPr kumimoji="1" lang="en-US" altLang="zh-CN" b="1" baseline="-25000" dirty="0">
                <a:solidFill>
                  <a:srgbClr val="000000"/>
                </a:solidFill>
                <a:latin typeface="+mn-ea"/>
              </a:rPr>
              <a:t>n</a:t>
            </a:r>
            <a:r>
              <a:rPr kumimoji="1" lang="zh-CN" altLang="en-US" b="1" dirty="0">
                <a:solidFill>
                  <a:srgbClr val="000000"/>
                </a:solidFill>
                <a:latin typeface="+mn-ea"/>
              </a:rPr>
              <a:t>＝</a:t>
            </a:r>
            <a:r>
              <a:rPr kumimoji="1" lang="en-US" altLang="zh-CN" b="1" dirty="0">
                <a:solidFill>
                  <a:srgbClr val="000000"/>
                </a:solidFill>
                <a:latin typeface="+mn-ea"/>
              </a:rPr>
              <a:t>{a</a:t>
            </a:r>
            <a:r>
              <a:rPr kumimoji="1" lang="en-US" altLang="zh-CN" b="1" baseline="-25000" dirty="0">
                <a:solidFill>
                  <a:srgbClr val="000000"/>
                </a:solidFill>
                <a:latin typeface="+mn-ea"/>
              </a:rPr>
              <a:t>1</a:t>
            </a:r>
            <a:r>
              <a:rPr kumimoji="1" lang="en-US" altLang="zh-CN" b="1" dirty="0">
                <a:solidFill>
                  <a:srgbClr val="000000"/>
                </a:solidFill>
                <a:latin typeface="+mn-ea"/>
              </a:rPr>
              <a:t>,a</a:t>
            </a:r>
            <a:r>
              <a:rPr kumimoji="1" lang="en-US" altLang="zh-CN" b="1" baseline="-25000" dirty="0">
                <a:solidFill>
                  <a:srgbClr val="000000"/>
                </a:solidFill>
                <a:latin typeface="+mn-ea"/>
              </a:rPr>
              <a:t>2</a:t>
            </a:r>
            <a:r>
              <a:rPr kumimoji="1" lang="en-US" altLang="zh-CN" b="1" dirty="0">
                <a:solidFill>
                  <a:srgbClr val="000000"/>
                </a:solidFill>
                <a:latin typeface="+mn-ea"/>
              </a:rPr>
              <a:t>,…,a</a:t>
            </a:r>
            <a:r>
              <a:rPr kumimoji="1" lang="en-US" altLang="zh-CN" b="1" baseline="-25000" dirty="0">
                <a:solidFill>
                  <a:srgbClr val="000000"/>
                </a:solidFill>
                <a:latin typeface="+mn-ea"/>
              </a:rPr>
              <a:t>n</a:t>
            </a:r>
            <a:r>
              <a:rPr kumimoji="1" lang="en-US" altLang="zh-CN" b="1" dirty="0">
                <a:solidFill>
                  <a:srgbClr val="000000"/>
                </a:solidFill>
                <a:latin typeface="+mn-ea"/>
              </a:rPr>
              <a:t>}</a:t>
            </a:r>
            <a:r>
              <a:rPr kumimoji="1" lang="zh-CN" altLang="en-US" b="1" dirty="0">
                <a:solidFill>
                  <a:srgbClr val="000000"/>
                </a:solidFill>
                <a:latin typeface="+mn-ea"/>
              </a:rPr>
              <a:t>是</a:t>
            </a:r>
            <a:r>
              <a:rPr kumimoji="1" lang="en-US" altLang="zh-CN" b="1" dirty="0">
                <a:solidFill>
                  <a:srgbClr val="000000"/>
                </a:solidFill>
                <a:latin typeface="+mn-ea"/>
              </a:rPr>
              <a:t>n</a:t>
            </a:r>
            <a:r>
              <a:rPr kumimoji="1" lang="zh-CN" altLang="en-US" b="1" dirty="0">
                <a:solidFill>
                  <a:srgbClr val="000000"/>
                </a:solidFill>
                <a:latin typeface="+mn-ea"/>
              </a:rPr>
              <a:t>个元素的有限集，</a:t>
            </a:r>
            <a:r>
              <a:rPr kumimoji="1" lang="en-US" altLang="zh-CN" b="1" dirty="0">
                <a:solidFill>
                  <a:srgbClr val="000000"/>
                </a:solidFill>
                <a:latin typeface="+mn-ea"/>
              </a:rPr>
              <a:t>B</a:t>
            </a:r>
            <a:r>
              <a:rPr kumimoji="1" lang="en-US" altLang="zh-CN" b="1" baseline="-25000" dirty="0">
                <a:solidFill>
                  <a:srgbClr val="000000"/>
                </a:solidFill>
                <a:latin typeface="+mn-ea"/>
              </a:rPr>
              <a:t>n</a:t>
            </a:r>
            <a:r>
              <a:rPr kumimoji="1" lang="zh-CN" altLang="en-US" b="1" dirty="0">
                <a:solidFill>
                  <a:srgbClr val="000000"/>
                </a:solidFill>
                <a:latin typeface="+mn-ea"/>
              </a:rPr>
              <a:t>＝</a:t>
            </a:r>
            <a:r>
              <a:rPr kumimoji="1" lang="en-US" altLang="zh-CN" b="1" dirty="0">
                <a:solidFill>
                  <a:srgbClr val="000000"/>
                </a:solidFill>
                <a:latin typeface="+mn-ea"/>
              </a:rPr>
              <a:t>{b</a:t>
            </a:r>
            <a:r>
              <a:rPr kumimoji="1" lang="en-US" altLang="zh-CN" b="1" baseline="-25000" dirty="0">
                <a:solidFill>
                  <a:srgbClr val="000000"/>
                </a:solidFill>
                <a:latin typeface="+mn-ea"/>
              </a:rPr>
              <a:t>1 </a:t>
            </a:r>
            <a:r>
              <a:rPr kumimoji="1" lang="en-US" altLang="zh-CN" b="1" dirty="0">
                <a:solidFill>
                  <a:srgbClr val="000000"/>
                </a:solidFill>
                <a:latin typeface="+mn-ea"/>
              </a:rPr>
              <a:t>b</a:t>
            </a:r>
            <a:r>
              <a:rPr kumimoji="1" lang="en-US" altLang="zh-CN" b="1" baseline="-25000" dirty="0">
                <a:solidFill>
                  <a:srgbClr val="000000"/>
                </a:solidFill>
                <a:latin typeface="+mn-ea"/>
              </a:rPr>
              <a:t>2</a:t>
            </a:r>
            <a:r>
              <a:rPr kumimoji="1" lang="en-US" altLang="zh-CN" b="1" dirty="0">
                <a:solidFill>
                  <a:srgbClr val="000000"/>
                </a:solidFill>
                <a:latin typeface="+mn-ea"/>
              </a:rPr>
              <a:t>…</a:t>
            </a:r>
            <a:r>
              <a:rPr kumimoji="1" lang="en-US" altLang="zh-CN" b="1" dirty="0" err="1">
                <a:solidFill>
                  <a:srgbClr val="000000"/>
                </a:solidFill>
                <a:latin typeface="+mn-ea"/>
              </a:rPr>
              <a:t>b</a:t>
            </a:r>
            <a:r>
              <a:rPr kumimoji="1" lang="en-US" altLang="zh-CN" b="1" baseline="-25000" dirty="0" err="1">
                <a:solidFill>
                  <a:srgbClr val="000000"/>
                </a:solidFill>
                <a:latin typeface="+mn-ea"/>
              </a:rPr>
              <a:t>n</a:t>
            </a:r>
            <a:r>
              <a:rPr kumimoji="1" lang="en-US" altLang="zh-CN" b="1" dirty="0" err="1">
                <a:solidFill>
                  <a:srgbClr val="000000"/>
                </a:solidFill>
                <a:latin typeface="+mn-ea"/>
              </a:rPr>
              <a:t>|b</a:t>
            </a:r>
            <a:r>
              <a:rPr kumimoji="1" lang="en-US" altLang="zh-CN" b="1" baseline="-25000" dirty="0" err="1">
                <a:solidFill>
                  <a:srgbClr val="000000"/>
                </a:solidFill>
                <a:latin typeface="+mn-ea"/>
              </a:rPr>
              <a:t>i</a:t>
            </a:r>
            <a:r>
              <a:rPr kumimoji="1" lang="en-US" altLang="zh-CN" b="1" dirty="0">
                <a:solidFill>
                  <a:srgbClr val="000000"/>
                </a:solidFill>
                <a:latin typeface="+mn-ea"/>
              </a:rPr>
              <a:t>∈{0,1}}</a:t>
            </a:r>
            <a:r>
              <a:rPr kumimoji="1" lang="zh-CN" altLang="en-US" b="1" dirty="0">
                <a:solidFill>
                  <a:srgbClr val="000000"/>
                </a:solidFill>
                <a:latin typeface="+mn-ea"/>
              </a:rPr>
              <a:t>，</a:t>
            </a:r>
            <a:r>
              <a:rPr kumimoji="1" lang="zh-CN" altLang="en-US" b="1" dirty="0">
                <a:latin typeface="+mn-ea"/>
              </a:rPr>
              <a:t>试建立 </a:t>
            </a:r>
            <a:endParaRPr kumimoji="1" lang="en-US" altLang="zh-CN" b="1" dirty="0">
              <a:latin typeface="+mn-ea"/>
            </a:endParaRPr>
          </a:p>
          <a:p>
            <a:pPr marL="342969" indent="-342969">
              <a:lnSpc>
                <a:spcPct val="150000"/>
              </a:lnSpc>
              <a:buClr>
                <a:srgbClr val="00FF00"/>
              </a:buClr>
              <a:defRPr/>
            </a:pPr>
            <a:r>
              <a:rPr kumimoji="1" lang="en-US" altLang="en-US" b="1" dirty="0">
                <a:latin typeface="+mn-ea"/>
              </a:rPr>
              <a:t>             P</a:t>
            </a:r>
            <a:r>
              <a:rPr kumimoji="1" lang="en-US" altLang="en-US" b="1" noProof="1">
                <a:latin typeface="+mn-ea"/>
              </a:rPr>
              <a:t>(</a:t>
            </a:r>
            <a:r>
              <a:rPr kumimoji="1" lang="en-US" altLang="zh-CN" b="1" noProof="1">
                <a:latin typeface="+mn-ea"/>
              </a:rPr>
              <a:t>A</a:t>
            </a:r>
            <a:r>
              <a:rPr kumimoji="1" lang="en-US" altLang="zh-CN" b="1" baseline="-25000" dirty="0">
                <a:latin typeface="+mn-ea"/>
              </a:rPr>
              <a:t>n</a:t>
            </a:r>
            <a:r>
              <a:rPr kumimoji="1" lang="en-US" altLang="zh-CN" b="1" dirty="0">
                <a:latin typeface="+mn-ea"/>
              </a:rPr>
              <a:t>)</a:t>
            </a:r>
            <a:r>
              <a:rPr kumimoji="1" lang="zh-CN" altLang="en-US" b="1" dirty="0">
                <a:latin typeface="+mn-ea"/>
              </a:rPr>
              <a:t>到</a:t>
            </a:r>
            <a:r>
              <a:rPr kumimoji="1" lang="en-US" altLang="zh-CN" b="1" dirty="0">
                <a:latin typeface="+mn-ea"/>
              </a:rPr>
              <a:t>B</a:t>
            </a:r>
            <a:r>
              <a:rPr kumimoji="1" lang="en-US" altLang="zh-CN" b="1" baseline="-25000" dirty="0">
                <a:latin typeface="+mn-ea"/>
              </a:rPr>
              <a:t>n</a:t>
            </a:r>
            <a:r>
              <a:rPr kumimoji="1" lang="zh-CN" altLang="en-US" b="1" dirty="0">
                <a:latin typeface="+mn-ea"/>
              </a:rPr>
              <a:t>的一个双射。</a:t>
            </a:r>
          </a:p>
        </p:txBody>
      </p:sp>
      <p:sp>
        <p:nvSpPr>
          <p:cNvPr id="7" name="Rectangle 4">
            <a:extLst>
              <a:ext uri="{FF2B5EF4-FFF2-40B4-BE49-F238E27FC236}">
                <a16:creationId xmlns:a16="http://schemas.microsoft.com/office/drawing/2014/main" id="{C0E1AD6F-8A24-4624-837B-81A15B00B398}"/>
              </a:ext>
            </a:extLst>
          </p:cNvPr>
          <p:cNvSpPr>
            <a:spLocks noChangeArrowheads="1"/>
          </p:cNvSpPr>
          <p:nvPr/>
        </p:nvSpPr>
        <p:spPr bwMode="auto">
          <a:xfrm>
            <a:off x="536575" y="4818112"/>
            <a:ext cx="11353800" cy="1689052"/>
          </a:xfrm>
          <a:prstGeom prst="rect">
            <a:avLst/>
          </a:prstGeom>
          <a:solidFill>
            <a:schemeClr val="tx2"/>
          </a:solidFill>
          <a:ln>
            <a:noFill/>
          </a:ln>
        </p:spPr>
        <p:txBody>
          <a:bodyPr wrap="square" anchor="ctr">
            <a:spAutoFit/>
          </a:bodyPr>
          <a:lstStyle>
            <a:lvl1pPr indent="2667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50000"/>
              </a:lnSpc>
              <a:spcBef>
                <a:spcPct val="0"/>
              </a:spcBef>
              <a:buClrTx/>
              <a:buFontTx/>
              <a:buNone/>
            </a:pPr>
            <a:r>
              <a:rPr kumimoji="1" lang="zh-CN" altLang="en-US" sz="2400" dirty="0">
                <a:solidFill>
                  <a:schemeClr val="bg1"/>
                </a:solidFill>
                <a:latin typeface="+mn-ea"/>
                <a:ea typeface="+mn-ea"/>
                <a:cs typeface="Times New Roman" panose="02020603050405020304" pitchFamily="18" charset="0"/>
              </a:rPr>
              <a:t>例如</a:t>
            </a:r>
            <a:r>
              <a:rPr kumimoji="1" lang="en-US" altLang="zh-CN" sz="2400" dirty="0">
                <a:solidFill>
                  <a:schemeClr val="bg1"/>
                </a:solidFill>
                <a:latin typeface="+mn-ea"/>
                <a:ea typeface="+mn-ea"/>
                <a:cs typeface="Times New Roman" panose="02020603050405020304" pitchFamily="18" charset="0"/>
              </a:rPr>
              <a:t>A</a:t>
            </a:r>
            <a:r>
              <a:rPr kumimoji="1" lang="en-US" altLang="zh-CN" sz="2400" baseline="-30000" dirty="0">
                <a:solidFill>
                  <a:schemeClr val="bg1"/>
                </a:solidFill>
                <a:latin typeface="+mn-ea"/>
                <a:ea typeface="+mn-ea"/>
                <a:cs typeface="Times New Roman" panose="02020603050405020304" pitchFamily="18" charset="0"/>
              </a:rPr>
              <a:t>3</a:t>
            </a:r>
            <a:r>
              <a:rPr kumimoji="1" lang="en-US" altLang="zh-CN" sz="2400" dirty="0">
                <a:solidFill>
                  <a:schemeClr val="bg1"/>
                </a:solidFill>
                <a:latin typeface="+mn-ea"/>
                <a:ea typeface="+mn-ea"/>
                <a:cs typeface="Times New Roman" panose="02020603050405020304" pitchFamily="18" charset="0"/>
              </a:rPr>
              <a:t>={a</a:t>
            </a:r>
            <a:r>
              <a:rPr kumimoji="1" lang="en-US" altLang="zh-CN" sz="2400" baseline="-30000" dirty="0">
                <a:solidFill>
                  <a:schemeClr val="bg1"/>
                </a:solidFill>
                <a:latin typeface="+mn-ea"/>
                <a:ea typeface="+mn-ea"/>
                <a:cs typeface="Times New Roman" panose="02020603050405020304" pitchFamily="18" charset="0"/>
              </a:rPr>
              <a:t>1</a:t>
            </a:r>
            <a:r>
              <a:rPr kumimoji="1" lang="en-US" altLang="zh-CN" sz="2400" dirty="0">
                <a:solidFill>
                  <a:schemeClr val="bg1"/>
                </a:solidFill>
                <a:latin typeface="+mn-ea"/>
                <a:ea typeface="+mn-ea"/>
                <a:cs typeface="Times New Roman" panose="02020603050405020304" pitchFamily="18" charset="0"/>
              </a:rPr>
              <a:t>,a</a:t>
            </a:r>
            <a:r>
              <a:rPr kumimoji="1" lang="en-US" altLang="zh-CN" sz="2400" baseline="-30000" dirty="0">
                <a:solidFill>
                  <a:schemeClr val="bg1"/>
                </a:solidFill>
                <a:latin typeface="+mn-ea"/>
                <a:ea typeface="+mn-ea"/>
                <a:cs typeface="Times New Roman" panose="02020603050405020304" pitchFamily="18" charset="0"/>
              </a:rPr>
              <a:t>2</a:t>
            </a:r>
            <a:r>
              <a:rPr kumimoji="1" lang="en-US" altLang="zh-CN" sz="2400" dirty="0">
                <a:solidFill>
                  <a:schemeClr val="bg1"/>
                </a:solidFill>
                <a:latin typeface="+mn-ea"/>
                <a:ea typeface="+mn-ea"/>
                <a:cs typeface="Times New Roman" panose="02020603050405020304" pitchFamily="18" charset="0"/>
              </a:rPr>
              <a:t>,a</a:t>
            </a:r>
            <a:r>
              <a:rPr kumimoji="1" lang="en-US" altLang="zh-CN" sz="2400" baseline="-30000" dirty="0">
                <a:solidFill>
                  <a:schemeClr val="bg1"/>
                </a:solidFill>
                <a:latin typeface="+mn-ea"/>
                <a:ea typeface="+mn-ea"/>
                <a:cs typeface="Times New Roman" panose="02020603050405020304" pitchFamily="18" charset="0"/>
              </a:rPr>
              <a:t>3</a:t>
            </a:r>
            <a:r>
              <a:rPr kumimoji="1" lang="en-US" altLang="zh-CN" sz="2400" dirty="0">
                <a:solidFill>
                  <a:schemeClr val="bg1"/>
                </a:solidFill>
                <a:latin typeface="+mn-ea"/>
                <a:ea typeface="+mn-ea"/>
                <a:cs typeface="Times New Roman" panose="02020603050405020304" pitchFamily="18" charset="0"/>
              </a:rPr>
              <a:t>}</a:t>
            </a:r>
            <a:r>
              <a:rPr kumimoji="1" lang="zh-CN" altLang="en-US" sz="2400" dirty="0">
                <a:solidFill>
                  <a:schemeClr val="bg1"/>
                </a:solidFill>
                <a:latin typeface="+mn-ea"/>
                <a:ea typeface="+mn-ea"/>
                <a:cs typeface="Times New Roman" panose="02020603050405020304" pitchFamily="18" charset="0"/>
              </a:rPr>
              <a:t>，则有：</a:t>
            </a:r>
          </a:p>
          <a:p>
            <a:pPr algn="l" eaLnBrk="1" hangingPunct="1">
              <a:lnSpc>
                <a:spcPct val="150000"/>
              </a:lnSpc>
              <a:spcBef>
                <a:spcPct val="0"/>
              </a:spcBef>
              <a:buClrTx/>
              <a:buFontTx/>
              <a:buNone/>
            </a:pPr>
            <a:r>
              <a:rPr kumimoji="1" lang="ru-RU" altLang="zh-CN" sz="2400" dirty="0">
                <a:solidFill>
                  <a:schemeClr val="bg1"/>
                </a:solidFill>
                <a:latin typeface="+mn-ea"/>
                <a:ea typeface="+mn-ea"/>
                <a:cs typeface="Times New Roman" panose="02020603050405020304" pitchFamily="18" charset="0"/>
              </a:rPr>
              <a:t>Ф</a:t>
            </a:r>
            <a:r>
              <a:rPr kumimoji="1" lang="en-US" altLang="zh-CN" sz="2400" dirty="0">
                <a:solidFill>
                  <a:schemeClr val="bg1"/>
                </a:solidFill>
                <a:latin typeface="+mn-ea"/>
                <a:ea typeface="+mn-ea"/>
                <a:cs typeface="Times New Roman" panose="02020603050405020304" pitchFamily="18" charset="0"/>
              </a:rPr>
              <a:t>├→000,	   {a</a:t>
            </a:r>
            <a:r>
              <a:rPr kumimoji="1" lang="en-US" altLang="zh-CN" sz="2400" baseline="-25000" dirty="0">
                <a:solidFill>
                  <a:schemeClr val="bg1"/>
                </a:solidFill>
                <a:latin typeface="+mn-ea"/>
                <a:ea typeface="+mn-ea"/>
                <a:cs typeface="Times New Roman" panose="02020603050405020304" pitchFamily="18" charset="0"/>
              </a:rPr>
              <a:t>1</a:t>
            </a:r>
            <a:r>
              <a:rPr kumimoji="1" lang="en-US" altLang="zh-CN" sz="2400" dirty="0">
                <a:solidFill>
                  <a:schemeClr val="bg1"/>
                </a:solidFill>
                <a:latin typeface="+mn-ea"/>
                <a:ea typeface="+mn-ea"/>
                <a:cs typeface="Times New Roman" panose="02020603050405020304" pitchFamily="18" charset="0"/>
              </a:rPr>
              <a:t>}├→100,        {a</a:t>
            </a:r>
            <a:r>
              <a:rPr kumimoji="1" lang="en-US" altLang="zh-CN" sz="2400" baseline="-25000" dirty="0">
                <a:solidFill>
                  <a:schemeClr val="bg1"/>
                </a:solidFill>
                <a:latin typeface="+mn-ea"/>
                <a:ea typeface="+mn-ea"/>
                <a:cs typeface="Times New Roman" panose="02020603050405020304" pitchFamily="18" charset="0"/>
              </a:rPr>
              <a:t>2</a:t>
            </a:r>
            <a:r>
              <a:rPr kumimoji="1" lang="en-US" altLang="zh-CN" sz="2400" dirty="0">
                <a:solidFill>
                  <a:schemeClr val="bg1"/>
                </a:solidFill>
                <a:latin typeface="+mn-ea"/>
                <a:ea typeface="+mn-ea"/>
                <a:cs typeface="Times New Roman" panose="02020603050405020304" pitchFamily="18" charset="0"/>
              </a:rPr>
              <a:t>}├→010,            {a</a:t>
            </a:r>
            <a:r>
              <a:rPr kumimoji="1" lang="en-US" altLang="zh-CN" sz="2400" baseline="-25000" dirty="0">
                <a:solidFill>
                  <a:schemeClr val="bg1"/>
                </a:solidFill>
                <a:latin typeface="+mn-ea"/>
                <a:ea typeface="+mn-ea"/>
                <a:cs typeface="Times New Roman" panose="02020603050405020304" pitchFamily="18" charset="0"/>
              </a:rPr>
              <a:t>3</a:t>
            </a:r>
            <a:r>
              <a:rPr kumimoji="1" lang="en-US" altLang="zh-CN" sz="2400" dirty="0">
                <a:solidFill>
                  <a:schemeClr val="bg1"/>
                </a:solidFill>
                <a:latin typeface="+mn-ea"/>
                <a:ea typeface="+mn-ea"/>
                <a:cs typeface="Times New Roman" panose="02020603050405020304" pitchFamily="18" charset="0"/>
              </a:rPr>
              <a:t>}├→001,    </a:t>
            </a:r>
          </a:p>
          <a:p>
            <a:pPr algn="l" eaLnBrk="1" hangingPunct="1">
              <a:lnSpc>
                <a:spcPct val="150000"/>
              </a:lnSpc>
              <a:spcBef>
                <a:spcPct val="0"/>
              </a:spcBef>
              <a:buClrTx/>
              <a:buFontTx/>
              <a:buNone/>
            </a:pPr>
            <a:r>
              <a:rPr kumimoji="1" lang="en-US" altLang="zh-CN" sz="2400" dirty="0">
                <a:solidFill>
                  <a:schemeClr val="bg1"/>
                </a:solidFill>
                <a:latin typeface="+mn-ea"/>
                <a:ea typeface="+mn-ea"/>
                <a:cs typeface="Times New Roman" panose="02020603050405020304" pitchFamily="18" charset="0"/>
              </a:rPr>
              <a:t>{a</a:t>
            </a:r>
            <a:r>
              <a:rPr kumimoji="1" lang="en-US" altLang="zh-CN" sz="2400" baseline="-25000" dirty="0">
                <a:solidFill>
                  <a:schemeClr val="bg1"/>
                </a:solidFill>
                <a:latin typeface="+mn-ea"/>
                <a:ea typeface="+mn-ea"/>
                <a:cs typeface="Times New Roman" panose="02020603050405020304" pitchFamily="18" charset="0"/>
              </a:rPr>
              <a:t>1</a:t>
            </a:r>
            <a:r>
              <a:rPr kumimoji="1" lang="en-US" altLang="zh-CN" sz="2400" dirty="0">
                <a:solidFill>
                  <a:schemeClr val="bg1"/>
                </a:solidFill>
                <a:latin typeface="+mn-ea"/>
                <a:ea typeface="+mn-ea"/>
                <a:cs typeface="Times New Roman" panose="02020603050405020304" pitchFamily="18" charset="0"/>
              </a:rPr>
              <a:t>,a</a:t>
            </a:r>
            <a:r>
              <a:rPr kumimoji="1" lang="en-US" altLang="zh-CN" sz="2400" baseline="-25000" dirty="0">
                <a:solidFill>
                  <a:schemeClr val="bg1"/>
                </a:solidFill>
                <a:latin typeface="+mn-ea"/>
                <a:ea typeface="+mn-ea"/>
                <a:cs typeface="Times New Roman" panose="02020603050405020304" pitchFamily="18" charset="0"/>
              </a:rPr>
              <a:t>2</a:t>
            </a:r>
            <a:r>
              <a:rPr kumimoji="1" lang="en-US" altLang="zh-CN" sz="2400" dirty="0">
                <a:solidFill>
                  <a:schemeClr val="bg1"/>
                </a:solidFill>
                <a:latin typeface="+mn-ea"/>
                <a:ea typeface="+mn-ea"/>
                <a:cs typeface="Times New Roman" panose="02020603050405020304" pitchFamily="18" charset="0"/>
              </a:rPr>
              <a:t>}├→110,    {a</a:t>
            </a:r>
            <a:r>
              <a:rPr kumimoji="1" lang="en-US" altLang="zh-CN" sz="2400" baseline="-25000" dirty="0">
                <a:solidFill>
                  <a:schemeClr val="bg1"/>
                </a:solidFill>
                <a:latin typeface="+mn-ea"/>
                <a:ea typeface="+mn-ea"/>
                <a:cs typeface="Times New Roman" panose="02020603050405020304" pitchFamily="18" charset="0"/>
              </a:rPr>
              <a:t>1</a:t>
            </a:r>
            <a:r>
              <a:rPr kumimoji="1" lang="en-US" altLang="zh-CN" sz="2400" dirty="0">
                <a:solidFill>
                  <a:schemeClr val="bg1"/>
                </a:solidFill>
                <a:latin typeface="+mn-ea"/>
                <a:ea typeface="+mn-ea"/>
                <a:cs typeface="Times New Roman" panose="02020603050405020304" pitchFamily="18" charset="0"/>
              </a:rPr>
              <a:t>,a</a:t>
            </a:r>
            <a:r>
              <a:rPr kumimoji="1" lang="en-US" altLang="zh-CN" sz="2400" baseline="-25000" dirty="0">
                <a:solidFill>
                  <a:schemeClr val="bg1"/>
                </a:solidFill>
                <a:latin typeface="+mn-ea"/>
                <a:ea typeface="+mn-ea"/>
                <a:cs typeface="Times New Roman" panose="02020603050405020304" pitchFamily="18" charset="0"/>
              </a:rPr>
              <a:t>3</a:t>
            </a:r>
            <a:r>
              <a:rPr kumimoji="1" lang="en-US" altLang="zh-CN" sz="2400" dirty="0">
                <a:solidFill>
                  <a:schemeClr val="bg1"/>
                </a:solidFill>
                <a:latin typeface="+mn-ea"/>
                <a:ea typeface="+mn-ea"/>
                <a:cs typeface="Times New Roman" panose="02020603050405020304" pitchFamily="18" charset="0"/>
              </a:rPr>
              <a:t>}├→101,    {a</a:t>
            </a:r>
            <a:r>
              <a:rPr kumimoji="1" lang="en-US" altLang="zh-CN" sz="2400" baseline="-25000" dirty="0">
                <a:solidFill>
                  <a:schemeClr val="bg1"/>
                </a:solidFill>
                <a:latin typeface="+mn-ea"/>
                <a:ea typeface="+mn-ea"/>
                <a:cs typeface="Times New Roman" panose="02020603050405020304" pitchFamily="18" charset="0"/>
              </a:rPr>
              <a:t>2</a:t>
            </a:r>
            <a:r>
              <a:rPr kumimoji="1" lang="en-US" altLang="zh-CN" sz="2400" dirty="0">
                <a:solidFill>
                  <a:schemeClr val="bg1"/>
                </a:solidFill>
                <a:latin typeface="+mn-ea"/>
                <a:ea typeface="+mn-ea"/>
                <a:cs typeface="Times New Roman" panose="02020603050405020304" pitchFamily="18" charset="0"/>
              </a:rPr>
              <a:t>,a</a:t>
            </a:r>
            <a:r>
              <a:rPr kumimoji="1" lang="en-US" altLang="zh-CN" sz="2400" baseline="-25000" dirty="0">
                <a:solidFill>
                  <a:schemeClr val="bg1"/>
                </a:solidFill>
                <a:latin typeface="+mn-ea"/>
                <a:ea typeface="+mn-ea"/>
                <a:cs typeface="Times New Roman" panose="02020603050405020304" pitchFamily="18" charset="0"/>
              </a:rPr>
              <a:t>3</a:t>
            </a:r>
            <a:r>
              <a:rPr kumimoji="1" lang="en-US" altLang="zh-CN" sz="2400" dirty="0">
                <a:solidFill>
                  <a:schemeClr val="bg1"/>
                </a:solidFill>
                <a:latin typeface="+mn-ea"/>
                <a:ea typeface="+mn-ea"/>
                <a:cs typeface="Times New Roman" panose="02020603050405020304" pitchFamily="18" charset="0"/>
              </a:rPr>
              <a:t>}├→011,       {a</a:t>
            </a:r>
            <a:r>
              <a:rPr kumimoji="1" lang="en-US" altLang="zh-CN" sz="2400" baseline="-25000" dirty="0">
                <a:solidFill>
                  <a:schemeClr val="bg1"/>
                </a:solidFill>
                <a:latin typeface="+mn-ea"/>
                <a:ea typeface="+mn-ea"/>
                <a:cs typeface="Times New Roman" panose="02020603050405020304" pitchFamily="18" charset="0"/>
              </a:rPr>
              <a:t>1</a:t>
            </a:r>
            <a:r>
              <a:rPr kumimoji="1" lang="en-US" altLang="zh-CN" sz="2400" dirty="0">
                <a:solidFill>
                  <a:schemeClr val="bg1"/>
                </a:solidFill>
                <a:latin typeface="+mn-ea"/>
                <a:ea typeface="+mn-ea"/>
                <a:cs typeface="Times New Roman" panose="02020603050405020304" pitchFamily="18" charset="0"/>
              </a:rPr>
              <a:t>,a</a:t>
            </a:r>
            <a:r>
              <a:rPr kumimoji="1" lang="en-US" altLang="zh-CN" sz="2400" baseline="-25000" dirty="0">
                <a:solidFill>
                  <a:schemeClr val="bg1"/>
                </a:solidFill>
                <a:latin typeface="+mn-ea"/>
                <a:ea typeface="+mn-ea"/>
                <a:cs typeface="Times New Roman" panose="02020603050405020304" pitchFamily="18" charset="0"/>
              </a:rPr>
              <a:t>2</a:t>
            </a:r>
            <a:r>
              <a:rPr kumimoji="1" lang="en-US" altLang="zh-CN" sz="2400" dirty="0">
                <a:solidFill>
                  <a:schemeClr val="bg1"/>
                </a:solidFill>
                <a:latin typeface="+mn-ea"/>
                <a:ea typeface="+mn-ea"/>
                <a:cs typeface="Times New Roman" panose="02020603050405020304" pitchFamily="18" charset="0"/>
              </a:rPr>
              <a:t>,a</a:t>
            </a:r>
            <a:r>
              <a:rPr kumimoji="1" lang="en-US" altLang="zh-CN" sz="2400" baseline="-25000" dirty="0">
                <a:solidFill>
                  <a:schemeClr val="bg1"/>
                </a:solidFill>
                <a:latin typeface="+mn-ea"/>
                <a:ea typeface="+mn-ea"/>
                <a:cs typeface="Times New Roman" panose="02020603050405020304" pitchFamily="18" charset="0"/>
              </a:rPr>
              <a:t>3</a:t>
            </a:r>
            <a:r>
              <a:rPr kumimoji="1" lang="en-US" altLang="zh-CN" sz="2400" dirty="0">
                <a:solidFill>
                  <a:schemeClr val="bg1"/>
                </a:solidFill>
                <a:latin typeface="+mn-ea"/>
                <a:ea typeface="+mn-ea"/>
                <a:cs typeface="Times New Roman" panose="02020603050405020304" pitchFamily="18" charset="0"/>
              </a:rPr>
              <a:t>}├→111</a:t>
            </a:r>
            <a:r>
              <a:rPr kumimoji="1" lang="zh-CN" altLang="en-US" sz="2400" dirty="0">
                <a:solidFill>
                  <a:schemeClr val="bg1"/>
                </a:solidFill>
                <a:latin typeface="+mn-ea"/>
                <a:ea typeface="+mn-ea"/>
                <a:cs typeface="Times New Roman" panose="02020603050405020304" pitchFamily="18" charset="0"/>
              </a:rPr>
              <a:t>。</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98147">
                                            <p:txEl>
                                              <p:pRg st="0" end="0"/>
                                            </p:txEl>
                                          </p:spTgt>
                                        </p:tgtEl>
                                        <p:attrNameLst>
                                          <p:attrName>style.visibility</p:attrName>
                                        </p:attrNameLst>
                                      </p:cBhvr>
                                      <p:to>
                                        <p:strVal val="visible"/>
                                      </p:to>
                                    </p:set>
                                    <p:anim calcmode="lin" valueType="num">
                                      <p:cBhvr additive="base">
                                        <p:cTn id="7" dur="500" fill="hold"/>
                                        <p:tgtEl>
                                          <p:spTgt spid="1798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98147">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798147">
                                            <p:txEl>
                                              <p:pRg st="1" end="1"/>
                                            </p:txEl>
                                          </p:spTgt>
                                        </p:tgtEl>
                                        <p:attrNameLst>
                                          <p:attrName>style.visibility</p:attrName>
                                        </p:attrNameLst>
                                      </p:cBhvr>
                                      <p:to>
                                        <p:strVal val="visible"/>
                                      </p:to>
                                    </p:set>
                                    <p:anim calcmode="lin" valueType="num">
                                      <p:cBhvr additive="base">
                                        <p:cTn id="12" dur="500" fill="hold"/>
                                        <p:tgtEl>
                                          <p:spTgt spid="179814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798147">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798147">
                                            <p:txEl>
                                              <p:pRg st="2" end="2"/>
                                            </p:txEl>
                                          </p:spTgt>
                                        </p:tgtEl>
                                        <p:attrNameLst>
                                          <p:attrName>style.visibility</p:attrName>
                                        </p:attrNameLst>
                                      </p:cBhvr>
                                      <p:to>
                                        <p:strVal val="visible"/>
                                      </p:to>
                                    </p:set>
                                    <p:anim calcmode="lin" valueType="num">
                                      <p:cBhvr additive="base">
                                        <p:cTn id="17" dur="500" fill="hold"/>
                                        <p:tgtEl>
                                          <p:spTgt spid="179814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9814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98148"/>
                                        </p:tgtEl>
                                        <p:attrNameLst>
                                          <p:attrName>style.visibility</p:attrName>
                                        </p:attrNameLst>
                                      </p:cBhvr>
                                      <p:to>
                                        <p:strVal val="visible"/>
                                      </p:to>
                                    </p:set>
                                    <p:anim calcmode="lin" valueType="num">
                                      <p:cBhvr additive="base">
                                        <p:cTn id="21" dur="500" fill="hold"/>
                                        <p:tgtEl>
                                          <p:spTgt spid="1798148"/>
                                        </p:tgtEl>
                                        <p:attrNameLst>
                                          <p:attrName>ppt_x</p:attrName>
                                        </p:attrNameLst>
                                      </p:cBhvr>
                                      <p:tavLst>
                                        <p:tav tm="0">
                                          <p:val>
                                            <p:strVal val="#ppt_x"/>
                                          </p:val>
                                        </p:tav>
                                        <p:tav tm="100000">
                                          <p:val>
                                            <p:strVal val="#ppt_x"/>
                                          </p:val>
                                        </p:tav>
                                      </p:tavLst>
                                    </p:anim>
                                    <p:anim calcmode="lin" valueType="num">
                                      <p:cBhvr additive="base">
                                        <p:cTn id="22" dur="500" fill="hold"/>
                                        <p:tgtEl>
                                          <p:spTgt spid="1798148"/>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8147" grpId="0" build="p" autoUpdateAnimBg="0"/>
      <p:bldP spid="7" grpId="0" animBg="1"/>
    </p:bld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99170" name="Rectangle 2">
            <a:extLst>
              <a:ext uri="{FF2B5EF4-FFF2-40B4-BE49-F238E27FC236}">
                <a16:creationId xmlns:a16="http://schemas.microsoft.com/office/drawing/2014/main" id="{CC256502-CCAC-48E0-B855-FDAA82DF239A}"/>
              </a:ext>
            </a:extLst>
          </p:cNvPr>
          <p:cNvSpPr>
            <a:spLocks noGrp="1" noChangeArrowheads="1"/>
          </p:cNvSpPr>
          <p:nvPr>
            <p:ph type="body" idx="1"/>
          </p:nvPr>
        </p:nvSpPr>
        <p:spPr>
          <a:xfrm>
            <a:off x="384175" y="912572"/>
            <a:ext cx="11430000" cy="5916813"/>
          </a:xfrm>
        </p:spPr>
        <p:txBody>
          <a:bodyPr>
            <a:normAutofit lnSpcReduction="10000"/>
          </a:bodyPr>
          <a:lstStyle/>
          <a:p>
            <a:pPr marL="0" indent="0">
              <a:lnSpc>
                <a:spcPct val="200000"/>
              </a:lnSpc>
              <a:spcBef>
                <a:spcPct val="15000"/>
              </a:spcBef>
              <a:buNone/>
            </a:pPr>
            <a:r>
              <a:rPr lang="zh-CN" altLang="en-US" dirty="0">
                <a:solidFill>
                  <a:srgbClr val="C00000"/>
                </a:solidFill>
              </a:rPr>
              <a:t>（</a:t>
            </a:r>
            <a:r>
              <a:rPr lang="en-US" altLang="zh-CN" dirty="0">
                <a:solidFill>
                  <a:srgbClr val="C00000"/>
                </a:solidFill>
              </a:rPr>
              <a:t>2</a:t>
            </a:r>
            <a:r>
              <a:rPr lang="zh-CN" altLang="en-US" dirty="0">
                <a:solidFill>
                  <a:srgbClr val="C00000"/>
                </a:solidFill>
              </a:rPr>
              <a:t>）证明</a:t>
            </a:r>
            <a:r>
              <a:rPr lang="en-US" altLang="zh-CN" dirty="0">
                <a:solidFill>
                  <a:srgbClr val="C00000"/>
                </a:solidFill>
              </a:rPr>
              <a:t>f</a:t>
            </a:r>
            <a:r>
              <a:rPr lang="zh-CN" altLang="en-US" dirty="0">
                <a:solidFill>
                  <a:srgbClr val="C00000"/>
                </a:solidFill>
              </a:rPr>
              <a:t>是双射。</a:t>
            </a:r>
          </a:p>
          <a:p>
            <a:pPr marL="0" indent="0">
              <a:lnSpc>
                <a:spcPct val="200000"/>
              </a:lnSpc>
              <a:spcBef>
                <a:spcPct val="15000"/>
              </a:spcBef>
              <a:buNone/>
            </a:pPr>
            <a:r>
              <a:rPr lang="en-US" altLang="zh-CN" dirty="0"/>
              <a:t> </a:t>
            </a:r>
            <a:r>
              <a:rPr lang="en-US" altLang="zh-CN" dirty="0">
                <a:solidFill>
                  <a:srgbClr val="3333FF"/>
                </a:solidFill>
              </a:rPr>
              <a:t>  1) </a:t>
            </a:r>
            <a:r>
              <a:rPr lang="zh-CN" altLang="en-US" dirty="0">
                <a:solidFill>
                  <a:srgbClr val="0000FF"/>
                </a:solidFill>
              </a:rPr>
              <a:t>证</a:t>
            </a:r>
            <a:r>
              <a:rPr lang="en-US" altLang="zh-CN" dirty="0">
                <a:solidFill>
                  <a:srgbClr val="0000FF"/>
                </a:solidFill>
              </a:rPr>
              <a:t>f</a:t>
            </a:r>
            <a:r>
              <a:rPr lang="zh-CN" altLang="en-US" dirty="0">
                <a:solidFill>
                  <a:srgbClr val="0000FF"/>
                </a:solidFill>
              </a:rPr>
              <a:t>是映射。</a:t>
            </a:r>
            <a:r>
              <a:rPr lang="zh-CN" altLang="en-US" dirty="0"/>
              <a:t>因为</a:t>
            </a:r>
            <a:r>
              <a:rPr lang="en-US" altLang="zh-CN" dirty="0"/>
              <a:t>|P(A</a:t>
            </a:r>
            <a:r>
              <a:rPr lang="en-US" altLang="zh-CN" baseline="-25000" dirty="0"/>
              <a:t>n</a:t>
            </a:r>
            <a:r>
              <a:rPr lang="en-US" altLang="zh-CN" dirty="0"/>
              <a:t>)|=|B</a:t>
            </a:r>
            <a:r>
              <a:rPr lang="en-US" altLang="zh-CN" baseline="-25000" dirty="0"/>
              <a:t>n</a:t>
            </a:r>
            <a:r>
              <a:rPr lang="en-US" altLang="zh-CN" dirty="0"/>
              <a:t>|=2</a:t>
            </a:r>
            <a:r>
              <a:rPr lang="en-US" altLang="zh-CN" baseline="30000" dirty="0"/>
              <a:t>n</a:t>
            </a:r>
            <a:r>
              <a:rPr lang="zh-CN" altLang="en-US" dirty="0"/>
              <a:t>，且对 </a:t>
            </a:r>
            <a:r>
              <a:rPr lang="en-US" altLang="zh-CN" dirty="0" err="1"/>
              <a:t>s∈P</a:t>
            </a:r>
            <a:r>
              <a:rPr lang="en-US" altLang="zh-CN" dirty="0"/>
              <a:t>(A</a:t>
            </a:r>
            <a:r>
              <a:rPr lang="en-US" altLang="zh-CN" baseline="-25000" dirty="0"/>
              <a:t>n</a:t>
            </a:r>
            <a:r>
              <a:rPr lang="en-US" altLang="zh-CN" dirty="0"/>
              <a:t>)</a:t>
            </a:r>
            <a:r>
              <a:rPr lang="zh-CN" altLang="en-US" dirty="0"/>
              <a:t>，都有惟一的</a:t>
            </a:r>
            <a:r>
              <a:rPr lang="en-US" altLang="zh-CN" dirty="0"/>
              <a:t>b</a:t>
            </a:r>
            <a:r>
              <a:rPr lang="en-US" altLang="zh-CN" baseline="-25000" dirty="0"/>
              <a:t>1</a:t>
            </a:r>
            <a:r>
              <a:rPr lang="en-US" altLang="zh-CN" dirty="0"/>
              <a:t>b</a:t>
            </a:r>
            <a:r>
              <a:rPr lang="en-US" altLang="zh-CN" baseline="-25000" dirty="0"/>
              <a:t>2</a:t>
            </a:r>
            <a:r>
              <a:rPr lang="en-US" altLang="zh-CN" dirty="0"/>
              <a:t>…b</a:t>
            </a:r>
            <a:r>
              <a:rPr lang="en-US" altLang="zh-CN" baseline="-25000" dirty="0"/>
              <a:t>n</a:t>
            </a:r>
            <a:r>
              <a:rPr lang="zh-CN" altLang="zh-CN" dirty="0"/>
              <a:t>∈</a:t>
            </a:r>
            <a:r>
              <a:rPr lang="en-US" altLang="zh-CN" dirty="0"/>
              <a:t>B</a:t>
            </a:r>
            <a:r>
              <a:rPr lang="en-US" altLang="zh-CN" baseline="-25000" dirty="0"/>
              <a:t>n </a:t>
            </a:r>
            <a:r>
              <a:rPr lang="zh-CN" altLang="en-US" dirty="0"/>
              <a:t>，使得</a:t>
            </a:r>
            <a:r>
              <a:rPr lang="en-US" altLang="zh-CN" dirty="0"/>
              <a:t>f(S)</a:t>
            </a:r>
            <a:r>
              <a:rPr lang="zh-CN" altLang="en-US" dirty="0"/>
              <a:t>＝</a:t>
            </a:r>
            <a:r>
              <a:rPr lang="en-US" altLang="zh-CN" dirty="0"/>
              <a:t> b</a:t>
            </a:r>
            <a:r>
              <a:rPr lang="en-US" altLang="zh-CN" baseline="-25000" dirty="0"/>
              <a:t>1</a:t>
            </a:r>
            <a:r>
              <a:rPr lang="en-US" altLang="zh-CN" dirty="0"/>
              <a:t>b</a:t>
            </a:r>
            <a:r>
              <a:rPr lang="en-US" altLang="zh-CN" baseline="-25000" dirty="0"/>
              <a:t>2</a:t>
            </a:r>
            <a:r>
              <a:rPr lang="en-US" altLang="zh-CN" dirty="0"/>
              <a:t>…b</a:t>
            </a:r>
            <a:r>
              <a:rPr lang="en-US" altLang="zh-CN" baseline="-25000" dirty="0"/>
              <a:t>n </a:t>
            </a:r>
            <a:r>
              <a:rPr lang="zh-CN" altLang="en-US" dirty="0"/>
              <a:t>，所以</a:t>
            </a:r>
            <a:r>
              <a:rPr lang="en-US" altLang="zh-CN" dirty="0"/>
              <a:t>f</a:t>
            </a:r>
            <a:r>
              <a:rPr lang="zh-CN" altLang="en-US" dirty="0"/>
              <a:t>是函数。</a:t>
            </a:r>
            <a:r>
              <a:rPr lang="zh-CN" altLang="en-US" dirty="0">
                <a:solidFill>
                  <a:srgbClr val="3333FF"/>
                </a:solidFill>
              </a:rPr>
              <a:t>  </a:t>
            </a:r>
            <a:endParaRPr lang="en-US" altLang="zh-CN" dirty="0">
              <a:solidFill>
                <a:srgbClr val="3333FF"/>
              </a:solidFill>
            </a:endParaRPr>
          </a:p>
          <a:p>
            <a:pPr marL="0" indent="0">
              <a:lnSpc>
                <a:spcPct val="200000"/>
              </a:lnSpc>
              <a:spcBef>
                <a:spcPct val="15000"/>
              </a:spcBef>
              <a:buNone/>
            </a:pPr>
            <a:r>
              <a:rPr lang="zh-CN" altLang="en-US" dirty="0">
                <a:solidFill>
                  <a:srgbClr val="3333FF"/>
                </a:solidFill>
              </a:rPr>
              <a:t>  </a:t>
            </a:r>
            <a:r>
              <a:rPr lang="en-US" altLang="zh-CN" dirty="0">
                <a:solidFill>
                  <a:srgbClr val="3333FF"/>
                </a:solidFill>
              </a:rPr>
              <a:t>2) </a:t>
            </a:r>
            <a:r>
              <a:rPr lang="zh-CN" altLang="en-US" dirty="0">
                <a:solidFill>
                  <a:srgbClr val="0000FF"/>
                </a:solidFill>
              </a:rPr>
              <a:t>证</a:t>
            </a:r>
            <a:r>
              <a:rPr lang="en-US" altLang="zh-CN" dirty="0">
                <a:solidFill>
                  <a:srgbClr val="0000FF"/>
                </a:solidFill>
              </a:rPr>
              <a:t>f</a:t>
            </a:r>
            <a:r>
              <a:rPr lang="zh-CN" altLang="en-US" dirty="0">
                <a:solidFill>
                  <a:srgbClr val="0000FF"/>
                </a:solidFill>
              </a:rPr>
              <a:t>是单射</a:t>
            </a:r>
            <a:r>
              <a:rPr lang="zh-CN" altLang="en-US" dirty="0"/>
              <a:t>。</a:t>
            </a:r>
            <a:r>
              <a:rPr lang="zh-CN" altLang="en-US" dirty="0">
                <a:solidFill>
                  <a:srgbClr val="FF0000"/>
                </a:solidFill>
              </a:rPr>
              <a:t>任取</a:t>
            </a:r>
            <a:r>
              <a:rPr lang="en-US" altLang="zh-CN" dirty="0">
                <a:solidFill>
                  <a:srgbClr val="FF0000"/>
                </a:solidFill>
              </a:rPr>
              <a:t>S</a:t>
            </a:r>
            <a:r>
              <a:rPr lang="en-US" altLang="zh-CN" baseline="-25000" dirty="0">
                <a:solidFill>
                  <a:srgbClr val="FF0000"/>
                </a:solidFill>
              </a:rPr>
              <a:t>1</a:t>
            </a:r>
            <a:r>
              <a:rPr lang="en-US" altLang="zh-CN" dirty="0">
                <a:solidFill>
                  <a:srgbClr val="FF0000"/>
                </a:solidFill>
              </a:rPr>
              <a:t>,S</a:t>
            </a:r>
            <a:r>
              <a:rPr lang="en-US" altLang="zh-CN" baseline="-25000" dirty="0">
                <a:solidFill>
                  <a:srgbClr val="FF0000"/>
                </a:solidFill>
              </a:rPr>
              <a:t>2</a:t>
            </a:r>
            <a:r>
              <a:rPr lang="en-US" altLang="zh-CN" dirty="0">
                <a:solidFill>
                  <a:srgbClr val="FF0000"/>
                </a:solidFill>
              </a:rPr>
              <a:t>∈P</a:t>
            </a:r>
            <a:r>
              <a:rPr lang="en-US" altLang="zh-CN" noProof="1">
                <a:solidFill>
                  <a:srgbClr val="FF0000"/>
                </a:solidFill>
              </a:rPr>
              <a:t>(A</a:t>
            </a:r>
            <a:r>
              <a:rPr lang="en-US" altLang="zh-CN" baseline="-25000" dirty="0">
                <a:solidFill>
                  <a:srgbClr val="FF0000"/>
                </a:solidFill>
              </a:rPr>
              <a:t>n</a:t>
            </a:r>
            <a:r>
              <a:rPr lang="en-US" altLang="zh-CN" dirty="0">
                <a:solidFill>
                  <a:srgbClr val="FF0000"/>
                </a:solidFill>
              </a:rPr>
              <a:t>)</a:t>
            </a:r>
            <a:r>
              <a:rPr lang="zh-CN" altLang="en-US" dirty="0">
                <a:solidFill>
                  <a:srgbClr val="FF0000"/>
                </a:solidFill>
              </a:rPr>
              <a:t>，</a:t>
            </a:r>
            <a:r>
              <a:rPr lang="en-US" altLang="zh-CN" dirty="0">
                <a:solidFill>
                  <a:srgbClr val="FF0000"/>
                </a:solidFill>
              </a:rPr>
              <a:t>S</a:t>
            </a:r>
            <a:r>
              <a:rPr lang="en-US" altLang="zh-CN" baseline="-25000" dirty="0">
                <a:solidFill>
                  <a:srgbClr val="FF0000"/>
                </a:solidFill>
              </a:rPr>
              <a:t>1</a:t>
            </a:r>
            <a:r>
              <a:rPr lang="en-US" altLang="zh-CN" dirty="0">
                <a:solidFill>
                  <a:srgbClr val="FF0000"/>
                </a:solidFill>
              </a:rPr>
              <a:t>≠S</a:t>
            </a:r>
            <a:r>
              <a:rPr lang="en-US" altLang="zh-CN" baseline="-25000" dirty="0">
                <a:solidFill>
                  <a:srgbClr val="FF0000"/>
                </a:solidFill>
              </a:rPr>
              <a:t>2</a:t>
            </a:r>
            <a:r>
              <a:rPr lang="zh-CN" altLang="en-US" dirty="0">
                <a:solidFill>
                  <a:srgbClr val="FF0000"/>
                </a:solidFill>
              </a:rPr>
              <a:t>，</a:t>
            </a:r>
          </a:p>
          <a:p>
            <a:pPr marL="0" indent="0">
              <a:lnSpc>
                <a:spcPct val="200000"/>
              </a:lnSpc>
              <a:spcBef>
                <a:spcPct val="15000"/>
              </a:spcBef>
              <a:buNone/>
            </a:pPr>
            <a:r>
              <a:rPr lang="zh-CN" altLang="en-US" dirty="0"/>
              <a:t>则存在元素</a:t>
            </a:r>
            <a:r>
              <a:rPr lang="en-US" altLang="zh-CN" dirty="0" err="1"/>
              <a:t>a</a:t>
            </a:r>
            <a:r>
              <a:rPr lang="en-US" altLang="zh-CN" baseline="-25000" dirty="0" err="1"/>
              <a:t>j</a:t>
            </a:r>
            <a:r>
              <a:rPr lang="en-US" altLang="zh-CN" dirty="0" err="1"/>
              <a:t>∈A</a:t>
            </a:r>
            <a:r>
              <a:rPr lang="en-US" altLang="zh-CN" baseline="-25000" dirty="0" err="1"/>
              <a:t>n</a:t>
            </a:r>
            <a:r>
              <a:rPr lang="en-US" altLang="zh-CN" dirty="0"/>
              <a:t>(1≤j≤n)</a:t>
            </a:r>
            <a:r>
              <a:rPr lang="zh-CN" altLang="en-US" dirty="0"/>
              <a:t>，使得</a:t>
            </a:r>
            <a:r>
              <a:rPr lang="en-US" altLang="zh-CN" dirty="0"/>
              <a:t>a</a:t>
            </a:r>
            <a:r>
              <a:rPr lang="en-US" altLang="zh-CN" baseline="-25000" dirty="0"/>
              <a:t>j</a:t>
            </a:r>
            <a:r>
              <a:rPr lang="en-US" altLang="zh-CN" dirty="0"/>
              <a:t>∈S</a:t>
            </a:r>
            <a:r>
              <a:rPr lang="en-US" altLang="zh-CN" baseline="-25000" dirty="0"/>
              <a:t>1</a:t>
            </a:r>
            <a:r>
              <a:rPr lang="zh-CN" altLang="en-US" dirty="0"/>
              <a:t>，</a:t>
            </a:r>
            <a:r>
              <a:rPr lang="en-US" altLang="zh-CN" dirty="0"/>
              <a:t>a</a:t>
            </a:r>
            <a:r>
              <a:rPr lang="en-US" altLang="zh-CN" baseline="-25000" dirty="0"/>
              <a:t>j</a:t>
            </a:r>
            <a:r>
              <a:rPr lang="en-US" altLang="zh-CN" dirty="0">
                <a:sym typeface="Symbol" panose="05050102010706020507" pitchFamily="18" charset="2"/>
              </a:rPr>
              <a:t></a:t>
            </a:r>
            <a:r>
              <a:rPr lang="en-US" altLang="zh-CN" dirty="0"/>
              <a:t>S</a:t>
            </a:r>
            <a:r>
              <a:rPr lang="en-US" altLang="zh-CN" baseline="-25000" dirty="0"/>
              <a:t>2</a:t>
            </a:r>
            <a:r>
              <a:rPr lang="zh-CN" altLang="en-US" dirty="0"/>
              <a:t>或</a:t>
            </a:r>
            <a:r>
              <a:rPr lang="en-US" altLang="zh-CN" dirty="0"/>
              <a:t>a</a:t>
            </a:r>
            <a:r>
              <a:rPr lang="en-US" altLang="zh-CN" baseline="-25000" dirty="0"/>
              <a:t>j</a:t>
            </a:r>
            <a:r>
              <a:rPr lang="en-US" altLang="zh-CN" dirty="0"/>
              <a:t>∈S</a:t>
            </a:r>
            <a:r>
              <a:rPr lang="en-US" altLang="zh-CN" baseline="-25000" dirty="0"/>
              <a:t>2</a:t>
            </a:r>
            <a:r>
              <a:rPr lang="zh-CN" altLang="en-US" dirty="0"/>
              <a:t>，</a:t>
            </a:r>
            <a:r>
              <a:rPr lang="en-US" altLang="zh-CN" dirty="0"/>
              <a:t>a</a:t>
            </a:r>
            <a:r>
              <a:rPr lang="en-US" altLang="zh-CN" baseline="-25000" dirty="0"/>
              <a:t>j</a:t>
            </a:r>
            <a:r>
              <a:rPr lang="en-US" altLang="zh-CN" dirty="0">
                <a:sym typeface="Symbol" panose="05050102010706020507" pitchFamily="18" charset="2"/>
              </a:rPr>
              <a:t></a:t>
            </a:r>
            <a:r>
              <a:rPr lang="en-US" altLang="zh-CN" dirty="0"/>
              <a:t>S</a:t>
            </a:r>
            <a:r>
              <a:rPr lang="en-US" altLang="zh-CN" baseline="-25000" dirty="0"/>
              <a:t>1</a:t>
            </a:r>
            <a:r>
              <a:rPr lang="zh-CN" altLang="en-US" dirty="0"/>
              <a:t>。</a:t>
            </a:r>
          </a:p>
          <a:p>
            <a:pPr marL="0" indent="0">
              <a:lnSpc>
                <a:spcPct val="200000"/>
              </a:lnSpc>
              <a:spcBef>
                <a:spcPct val="15000"/>
              </a:spcBef>
              <a:buNone/>
            </a:pPr>
            <a:r>
              <a:rPr lang="zh-CN" altLang="en-US" dirty="0"/>
              <a:t>从而</a:t>
            </a:r>
            <a:r>
              <a:rPr lang="en-US" altLang="zh-CN" dirty="0"/>
              <a:t>f(S</a:t>
            </a:r>
            <a:r>
              <a:rPr lang="en-US" altLang="zh-CN" baseline="-25000" dirty="0"/>
              <a:t>1</a:t>
            </a:r>
            <a:r>
              <a:rPr lang="en-US" altLang="zh-CN" dirty="0"/>
              <a:t>)</a:t>
            </a:r>
            <a:r>
              <a:rPr lang="zh-CN" altLang="en-US" dirty="0"/>
              <a:t>＝</a:t>
            </a:r>
            <a:r>
              <a:rPr lang="en-US" altLang="zh-CN" dirty="0"/>
              <a:t>b</a:t>
            </a:r>
            <a:r>
              <a:rPr lang="en-US" altLang="zh-CN" baseline="-25000" dirty="0"/>
              <a:t>1</a:t>
            </a:r>
            <a:r>
              <a:rPr lang="en-US" altLang="zh-CN" dirty="0"/>
              <a:t>b</a:t>
            </a:r>
            <a:r>
              <a:rPr lang="en-US" altLang="zh-CN" baseline="-25000" dirty="0"/>
              <a:t>2</a:t>
            </a:r>
            <a:r>
              <a:rPr lang="en-US" altLang="zh-CN" dirty="0"/>
              <a:t>b</a:t>
            </a:r>
            <a:r>
              <a:rPr lang="en-US" altLang="zh-CN" baseline="-25000" dirty="0"/>
              <a:t>3</a:t>
            </a:r>
            <a:r>
              <a:rPr lang="en-US" altLang="zh-CN" dirty="0">
                <a:latin typeface="宋体" panose="02010600030101010101" pitchFamily="2" charset="-122"/>
              </a:rPr>
              <a:t>…</a:t>
            </a:r>
            <a:r>
              <a:rPr lang="en-US" altLang="zh-CN" dirty="0"/>
              <a:t>b</a:t>
            </a:r>
            <a:r>
              <a:rPr lang="en-US" altLang="zh-CN" baseline="-25000" dirty="0"/>
              <a:t>n</a:t>
            </a:r>
            <a:r>
              <a:rPr lang="zh-CN" altLang="en-US" dirty="0"/>
              <a:t>中必有</a:t>
            </a:r>
            <a:r>
              <a:rPr lang="en-US" altLang="zh-CN" dirty="0" err="1"/>
              <a:t>b</a:t>
            </a:r>
            <a:r>
              <a:rPr lang="en-US" altLang="zh-CN" baseline="-25000" dirty="0" err="1"/>
              <a:t>j</a:t>
            </a:r>
            <a:r>
              <a:rPr lang="zh-CN" altLang="en-US" dirty="0"/>
              <a:t>＝</a:t>
            </a:r>
            <a:r>
              <a:rPr lang="en-US" altLang="zh-CN" dirty="0"/>
              <a:t>1</a:t>
            </a:r>
            <a:r>
              <a:rPr lang="zh-CN" altLang="en-US" dirty="0"/>
              <a:t>，</a:t>
            </a:r>
            <a:r>
              <a:rPr lang="en-US" altLang="zh-CN" dirty="0"/>
              <a:t>f(S</a:t>
            </a:r>
            <a:r>
              <a:rPr lang="en-US" altLang="zh-CN" baseline="-25000" dirty="0"/>
              <a:t>2</a:t>
            </a:r>
            <a:r>
              <a:rPr lang="en-US" altLang="zh-CN" dirty="0"/>
              <a:t>)</a:t>
            </a:r>
            <a:r>
              <a:rPr lang="zh-CN" altLang="en-US" dirty="0"/>
              <a:t>＝</a:t>
            </a:r>
            <a:r>
              <a:rPr lang="en-US" altLang="zh-CN" dirty="0"/>
              <a:t>c</a:t>
            </a:r>
            <a:r>
              <a:rPr lang="en-US" altLang="zh-CN" baseline="-25000" dirty="0"/>
              <a:t>1</a:t>
            </a:r>
            <a:r>
              <a:rPr lang="en-US" altLang="zh-CN" dirty="0"/>
              <a:t>c</a:t>
            </a:r>
            <a:r>
              <a:rPr lang="en-US" altLang="zh-CN" baseline="-25000" dirty="0"/>
              <a:t>2</a:t>
            </a:r>
            <a:r>
              <a:rPr lang="en-US" altLang="zh-CN" dirty="0"/>
              <a:t>c</a:t>
            </a:r>
            <a:r>
              <a:rPr lang="en-US" altLang="zh-CN" baseline="-25000" dirty="0"/>
              <a:t>3</a:t>
            </a:r>
            <a:r>
              <a:rPr lang="en-US" altLang="zh-CN" dirty="0">
                <a:latin typeface="宋体" panose="02010600030101010101" pitchFamily="2" charset="-122"/>
              </a:rPr>
              <a:t>…</a:t>
            </a:r>
            <a:r>
              <a:rPr lang="en-US" altLang="zh-CN" dirty="0" err="1"/>
              <a:t>c</a:t>
            </a:r>
            <a:r>
              <a:rPr lang="en-US" altLang="zh-CN" baseline="-25000" dirty="0" err="1"/>
              <a:t>n</a:t>
            </a:r>
            <a:r>
              <a:rPr lang="zh-CN" altLang="en-US" dirty="0"/>
              <a:t>必有</a:t>
            </a:r>
            <a:r>
              <a:rPr lang="en-US" altLang="zh-CN" dirty="0" err="1"/>
              <a:t>c</a:t>
            </a:r>
            <a:r>
              <a:rPr lang="en-US" altLang="zh-CN" baseline="-25000" dirty="0" err="1"/>
              <a:t>j</a:t>
            </a:r>
            <a:r>
              <a:rPr lang="zh-CN" altLang="en-US" dirty="0"/>
              <a:t>＝</a:t>
            </a:r>
            <a:r>
              <a:rPr lang="en-US" altLang="zh-CN" dirty="0"/>
              <a:t>0</a:t>
            </a:r>
            <a:r>
              <a:rPr lang="zh-CN" altLang="en-US" dirty="0"/>
              <a:t>或</a:t>
            </a:r>
            <a:r>
              <a:rPr lang="en-US" altLang="zh-CN" dirty="0"/>
              <a:t>f(S</a:t>
            </a:r>
            <a:r>
              <a:rPr lang="en-US" altLang="zh-CN" baseline="-25000" dirty="0"/>
              <a:t>1</a:t>
            </a:r>
            <a:r>
              <a:rPr lang="en-US" altLang="zh-CN" dirty="0"/>
              <a:t>)</a:t>
            </a:r>
            <a:r>
              <a:rPr lang="zh-CN" altLang="en-US" dirty="0"/>
              <a:t>＝</a:t>
            </a:r>
            <a:r>
              <a:rPr lang="en-US" altLang="zh-CN" dirty="0"/>
              <a:t>b</a:t>
            </a:r>
            <a:r>
              <a:rPr lang="en-US" altLang="zh-CN" baseline="-25000" dirty="0"/>
              <a:t>1</a:t>
            </a:r>
            <a:r>
              <a:rPr lang="en-US" altLang="zh-CN" dirty="0"/>
              <a:t>b</a:t>
            </a:r>
            <a:r>
              <a:rPr lang="en-US" altLang="zh-CN" baseline="-25000" dirty="0"/>
              <a:t>2</a:t>
            </a:r>
            <a:r>
              <a:rPr lang="en-US" altLang="zh-CN" dirty="0"/>
              <a:t>b</a:t>
            </a:r>
            <a:r>
              <a:rPr lang="en-US" altLang="zh-CN" baseline="-25000" dirty="0"/>
              <a:t>3</a:t>
            </a:r>
            <a:r>
              <a:rPr lang="en-US" altLang="zh-CN" dirty="0">
                <a:latin typeface="宋体" panose="02010600030101010101" pitchFamily="2" charset="-122"/>
              </a:rPr>
              <a:t>…</a:t>
            </a:r>
            <a:r>
              <a:rPr lang="en-US" altLang="zh-CN" dirty="0"/>
              <a:t>b</a:t>
            </a:r>
            <a:r>
              <a:rPr lang="en-US" altLang="zh-CN" baseline="-25000" dirty="0"/>
              <a:t>n</a:t>
            </a:r>
            <a:r>
              <a:rPr lang="zh-CN" altLang="en-US" dirty="0"/>
              <a:t>中必有</a:t>
            </a:r>
            <a:r>
              <a:rPr lang="en-US" altLang="zh-CN" dirty="0" err="1"/>
              <a:t>b</a:t>
            </a:r>
            <a:r>
              <a:rPr lang="en-US" altLang="zh-CN" baseline="-25000" dirty="0" err="1"/>
              <a:t>j</a:t>
            </a:r>
            <a:r>
              <a:rPr lang="zh-CN" altLang="en-US" dirty="0"/>
              <a:t>＝</a:t>
            </a:r>
            <a:r>
              <a:rPr lang="en-US" altLang="zh-CN" dirty="0"/>
              <a:t>0</a:t>
            </a:r>
            <a:r>
              <a:rPr lang="zh-CN" altLang="en-US" dirty="0"/>
              <a:t>，</a:t>
            </a:r>
            <a:r>
              <a:rPr lang="en-US" altLang="zh-CN" dirty="0"/>
              <a:t>f(S</a:t>
            </a:r>
            <a:r>
              <a:rPr lang="en-US" altLang="zh-CN" baseline="-25000" dirty="0"/>
              <a:t>2</a:t>
            </a:r>
            <a:r>
              <a:rPr lang="en-US" altLang="zh-CN" dirty="0"/>
              <a:t>)</a:t>
            </a:r>
            <a:r>
              <a:rPr lang="zh-CN" altLang="en-US" dirty="0"/>
              <a:t>＝</a:t>
            </a:r>
            <a:r>
              <a:rPr lang="en-US" altLang="zh-CN" dirty="0"/>
              <a:t>c</a:t>
            </a:r>
            <a:r>
              <a:rPr lang="en-US" altLang="zh-CN" baseline="-25000" dirty="0"/>
              <a:t>1</a:t>
            </a:r>
            <a:r>
              <a:rPr lang="en-US" altLang="zh-CN" dirty="0"/>
              <a:t>c</a:t>
            </a:r>
            <a:r>
              <a:rPr lang="en-US" altLang="zh-CN" baseline="-25000" dirty="0"/>
              <a:t>2</a:t>
            </a:r>
            <a:r>
              <a:rPr lang="en-US" altLang="zh-CN" dirty="0"/>
              <a:t>c</a:t>
            </a:r>
            <a:r>
              <a:rPr lang="en-US" altLang="zh-CN" baseline="-25000" dirty="0"/>
              <a:t>3</a:t>
            </a:r>
            <a:r>
              <a:rPr lang="en-US" altLang="zh-CN" dirty="0">
                <a:latin typeface="宋体" panose="02010600030101010101" pitchFamily="2" charset="-122"/>
              </a:rPr>
              <a:t>…</a:t>
            </a:r>
            <a:r>
              <a:rPr lang="en-US" altLang="zh-CN" dirty="0" err="1"/>
              <a:t>c</a:t>
            </a:r>
            <a:r>
              <a:rPr lang="en-US" altLang="zh-CN" baseline="-25000" dirty="0" err="1"/>
              <a:t>n</a:t>
            </a:r>
            <a:r>
              <a:rPr lang="zh-CN" altLang="en-US" dirty="0"/>
              <a:t>必有</a:t>
            </a:r>
            <a:r>
              <a:rPr lang="en-US" altLang="zh-CN" dirty="0" err="1"/>
              <a:t>c</a:t>
            </a:r>
            <a:r>
              <a:rPr lang="en-US" altLang="zh-CN" baseline="-25000" dirty="0" err="1"/>
              <a:t>j</a:t>
            </a:r>
            <a:r>
              <a:rPr lang="zh-CN" altLang="en-US" dirty="0"/>
              <a:t>＝</a:t>
            </a:r>
            <a:r>
              <a:rPr lang="en-US" altLang="zh-CN" dirty="0"/>
              <a:t>1</a:t>
            </a:r>
            <a:r>
              <a:rPr lang="zh-CN" altLang="en-US" dirty="0"/>
              <a:t>。</a:t>
            </a:r>
            <a:endParaRPr lang="en-US" altLang="zh-CN" dirty="0"/>
          </a:p>
          <a:p>
            <a:pPr marL="0" indent="0">
              <a:lnSpc>
                <a:spcPct val="200000"/>
              </a:lnSpc>
              <a:spcBef>
                <a:spcPct val="15000"/>
              </a:spcBef>
              <a:buNone/>
            </a:pPr>
            <a:r>
              <a:rPr lang="zh-CN" altLang="en-US" dirty="0"/>
              <a:t>所以</a:t>
            </a:r>
            <a:r>
              <a:rPr lang="en-US" altLang="zh-CN" dirty="0">
                <a:solidFill>
                  <a:srgbClr val="FF0000"/>
                </a:solidFill>
              </a:rPr>
              <a:t>f(S</a:t>
            </a:r>
            <a:r>
              <a:rPr lang="en-US" altLang="zh-CN" baseline="-25000" dirty="0">
                <a:solidFill>
                  <a:srgbClr val="FF0000"/>
                </a:solidFill>
              </a:rPr>
              <a:t>1</a:t>
            </a:r>
            <a:r>
              <a:rPr lang="en-US" altLang="zh-CN" dirty="0">
                <a:solidFill>
                  <a:srgbClr val="FF0000"/>
                </a:solidFill>
              </a:rPr>
              <a:t>)≠f(S</a:t>
            </a:r>
            <a:r>
              <a:rPr lang="en-US" altLang="zh-CN" baseline="-25000" dirty="0">
                <a:solidFill>
                  <a:srgbClr val="FF0000"/>
                </a:solidFill>
              </a:rPr>
              <a:t>2</a:t>
            </a:r>
            <a:r>
              <a:rPr lang="en-US" altLang="zh-CN" dirty="0">
                <a:solidFill>
                  <a:srgbClr val="FF0000"/>
                </a:solidFill>
              </a:rPr>
              <a:t>)</a:t>
            </a:r>
            <a:r>
              <a:rPr lang="zh-CN" altLang="en-US" dirty="0"/>
              <a:t>，即</a:t>
            </a:r>
            <a:r>
              <a:rPr lang="en-US" altLang="zh-CN" dirty="0">
                <a:solidFill>
                  <a:srgbClr val="0000CC"/>
                </a:solidFill>
              </a:rPr>
              <a:t>f</a:t>
            </a:r>
            <a:r>
              <a:rPr lang="zh-CN" altLang="en-US" dirty="0">
                <a:solidFill>
                  <a:srgbClr val="0000CC"/>
                </a:solidFill>
              </a:rPr>
              <a:t>是单射</a:t>
            </a:r>
            <a:r>
              <a:rPr lang="zh-CN" altLang="en-US" dirty="0"/>
              <a:t>。</a:t>
            </a:r>
          </a:p>
        </p:txBody>
      </p:sp>
      <p:sp>
        <p:nvSpPr>
          <p:cNvPr id="38916" name="Rectangle 3">
            <a:extLst>
              <a:ext uri="{FF2B5EF4-FFF2-40B4-BE49-F238E27FC236}">
                <a16:creationId xmlns:a16="http://schemas.microsoft.com/office/drawing/2014/main" id="{54BEAD05-F789-489D-85AF-8F10D0308CED}"/>
              </a:ext>
            </a:extLst>
          </p:cNvPr>
          <p:cNvSpPr>
            <a:spLocks noGrp="1" noChangeArrowheads="1"/>
          </p:cNvSpPr>
          <p:nvPr>
            <p:ph type="title"/>
          </p:nvPr>
        </p:nvSpPr>
        <p:spPr/>
        <p:txBody>
          <a:bodyPr/>
          <a:lstStyle/>
          <a:p>
            <a:pPr eaLnBrk="1" hangingPunct="1"/>
            <a:r>
              <a:rPr lang="zh-CN" altLang="en-US" dirty="0"/>
              <a:t>例</a:t>
            </a:r>
            <a:r>
              <a:rPr lang="en-US" altLang="zh-CN" dirty="0"/>
              <a:t>5.42  (</a:t>
            </a:r>
            <a:r>
              <a:rPr lang="zh-CN" altLang="en-US" dirty="0"/>
              <a:t>续</a:t>
            </a:r>
            <a:r>
              <a:rPr lang="en-US" altLang="zh-CN" dirty="0"/>
              <a:t>)</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99170">
                                            <p:txEl>
                                              <p:pRg st="0" end="0"/>
                                            </p:txEl>
                                          </p:spTgt>
                                        </p:tgtEl>
                                        <p:attrNameLst>
                                          <p:attrName>style.visibility</p:attrName>
                                        </p:attrNameLst>
                                      </p:cBhvr>
                                      <p:to>
                                        <p:strVal val="visible"/>
                                      </p:to>
                                    </p:set>
                                    <p:animEffect transition="in" filter="box(in)">
                                      <p:cBhvr>
                                        <p:cTn id="7" dur="500"/>
                                        <p:tgtEl>
                                          <p:spTgt spid="179917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799170">
                                            <p:txEl>
                                              <p:pRg st="1" end="1"/>
                                            </p:txEl>
                                          </p:spTgt>
                                        </p:tgtEl>
                                        <p:attrNameLst>
                                          <p:attrName>style.visibility</p:attrName>
                                        </p:attrNameLst>
                                      </p:cBhvr>
                                      <p:to>
                                        <p:strVal val="visible"/>
                                      </p:to>
                                    </p:set>
                                    <p:animEffect transition="in" filter="box(in)">
                                      <p:cBhvr>
                                        <p:cTn id="12" dur="500"/>
                                        <p:tgtEl>
                                          <p:spTgt spid="17991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799170">
                                            <p:txEl>
                                              <p:pRg st="2" end="2"/>
                                            </p:txEl>
                                          </p:spTgt>
                                        </p:tgtEl>
                                        <p:attrNameLst>
                                          <p:attrName>style.visibility</p:attrName>
                                        </p:attrNameLst>
                                      </p:cBhvr>
                                      <p:to>
                                        <p:strVal val="visible"/>
                                      </p:to>
                                    </p:set>
                                    <p:animEffect transition="in" filter="box(in)">
                                      <p:cBhvr>
                                        <p:cTn id="17" dur="500"/>
                                        <p:tgtEl>
                                          <p:spTgt spid="179917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799170">
                                            <p:txEl>
                                              <p:pRg st="3" end="3"/>
                                            </p:txEl>
                                          </p:spTgt>
                                        </p:tgtEl>
                                        <p:attrNameLst>
                                          <p:attrName>style.visibility</p:attrName>
                                        </p:attrNameLst>
                                      </p:cBhvr>
                                      <p:to>
                                        <p:strVal val="visible"/>
                                      </p:to>
                                    </p:set>
                                    <p:animEffect transition="in" filter="box(in)">
                                      <p:cBhvr>
                                        <p:cTn id="22" dur="500"/>
                                        <p:tgtEl>
                                          <p:spTgt spid="179917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799170">
                                            <p:txEl>
                                              <p:pRg st="4" end="4"/>
                                            </p:txEl>
                                          </p:spTgt>
                                        </p:tgtEl>
                                        <p:attrNameLst>
                                          <p:attrName>style.visibility</p:attrName>
                                        </p:attrNameLst>
                                      </p:cBhvr>
                                      <p:to>
                                        <p:strVal val="visible"/>
                                      </p:to>
                                    </p:set>
                                    <p:animEffect transition="in" filter="box(in)">
                                      <p:cBhvr>
                                        <p:cTn id="27" dur="500"/>
                                        <p:tgtEl>
                                          <p:spTgt spid="179917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799170">
                                            <p:txEl>
                                              <p:pRg st="5" end="5"/>
                                            </p:txEl>
                                          </p:spTgt>
                                        </p:tgtEl>
                                        <p:attrNameLst>
                                          <p:attrName>style.visibility</p:attrName>
                                        </p:attrNameLst>
                                      </p:cBhvr>
                                      <p:to>
                                        <p:strVal val="visible"/>
                                      </p:to>
                                    </p:set>
                                    <p:animEffect transition="in" filter="box(in)">
                                      <p:cBhvr>
                                        <p:cTn id="32" dur="500"/>
                                        <p:tgtEl>
                                          <p:spTgt spid="179917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9170" grpId="0" build="p"/>
    </p:bld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9" name="Rectangle 2">
            <a:extLst>
              <a:ext uri="{FF2B5EF4-FFF2-40B4-BE49-F238E27FC236}">
                <a16:creationId xmlns:a16="http://schemas.microsoft.com/office/drawing/2014/main" id="{3795E5A4-B486-49DF-815A-8A82120589B8}"/>
              </a:ext>
            </a:extLst>
          </p:cNvPr>
          <p:cNvSpPr>
            <a:spLocks noGrp="1" noChangeArrowheads="1"/>
          </p:cNvSpPr>
          <p:nvPr>
            <p:ph type="title"/>
          </p:nvPr>
        </p:nvSpPr>
        <p:spPr/>
        <p:txBody>
          <a:bodyPr/>
          <a:lstStyle/>
          <a:p>
            <a:pPr eaLnBrk="1" hangingPunct="1"/>
            <a:r>
              <a:rPr lang="zh-CN" altLang="en-US" dirty="0"/>
              <a:t>例</a:t>
            </a:r>
            <a:r>
              <a:rPr lang="en-US" altLang="zh-CN" dirty="0"/>
              <a:t>5.42 </a:t>
            </a:r>
            <a:r>
              <a:rPr lang="en-US" altLang="zh-CN" dirty="0">
                <a:latin typeface="宋体" panose="02010600030101010101" pitchFamily="2" charset="-122"/>
              </a:rPr>
              <a:t>(</a:t>
            </a:r>
            <a:r>
              <a:rPr lang="zh-CN" altLang="en-US" dirty="0">
                <a:latin typeface="宋体" panose="02010600030101010101" pitchFamily="2" charset="-122"/>
              </a:rPr>
              <a:t>续</a:t>
            </a:r>
            <a:r>
              <a:rPr lang="en-US" altLang="zh-CN" dirty="0">
                <a:latin typeface="宋体" panose="02010600030101010101" pitchFamily="2" charset="-122"/>
              </a:rPr>
              <a:t>)</a:t>
            </a:r>
          </a:p>
        </p:txBody>
      </p:sp>
      <p:sp>
        <p:nvSpPr>
          <p:cNvPr id="1800195" name="Rectangle 3">
            <a:extLst>
              <a:ext uri="{FF2B5EF4-FFF2-40B4-BE49-F238E27FC236}">
                <a16:creationId xmlns:a16="http://schemas.microsoft.com/office/drawing/2014/main" id="{1D7B09C6-3FF2-47D6-AD82-1DBF30C3F881}"/>
              </a:ext>
            </a:extLst>
          </p:cNvPr>
          <p:cNvSpPr>
            <a:spLocks noChangeArrowheads="1"/>
          </p:cNvSpPr>
          <p:nvPr/>
        </p:nvSpPr>
        <p:spPr bwMode="auto">
          <a:xfrm>
            <a:off x="460375" y="1143794"/>
            <a:ext cx="11430000"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50000"/>
              </a:lnSpc>
              <a:spcBef>
                <a:spcPct val="0"/>
              </a:spcBef>
              <a:buClr>
                <a:srgbClr val="00FF00"/>
              </a:buClr>
              <a:buFont typeface="Wingdings" panose="05000000000000000000" pitchFamily="2" charset="2"/>
              <a:buNone/>
            </a:pPr>
            <a:r>
              <a:rPr kumimoji="1" lang="en-US" altLang="zh-CN" sz="2400" dirty="0">
                <a:solidFill>
                  <a:srgbClr val="3333FF"/>
                </a:solidFill>
                <a:latin typeface="+mn-ea"/>
                <a:ea typeface="+mn-ea"/>
              </a:rPr>
              <a:t>3) </a:t>
            </a:r>
            <a:r>
              <a:rPr kumimoji="1" lang="zh-CN" altLang="en-US" sz="2400" dirty="0">
                <a:solidFill>
                  <a:srgbClr val="3333FF"/>
                </a:solidFill>
                <a:latin typeface="+mn-ea"/>
                <a:ea typeface="+mn-ea"/>
              </a:rPr>
              <a:t>证</a:t>
            </a:r>
            <a:r>
              <a:rPr kumimoji="1" lang="en-US" altLang="zh-CN" sz="2400" dirty="0">
                <a:solidFill>
                  <a:srgbClr val="3333FF"/>
                </a:solidFill>
                <a:latin typeface="+mn-ea"/>
                <a:ea typeface="+mn-ea"/>
              </a:rPr>
              <a:t>f</a:t>
            </a:r>
            <a:r>
              <a:rPr kumimoji="1" lang="zh-CN" altLang="en-US" sz="2400" dirty="0">
                <a:solidFill>
                  <a:srgbClr val="3333FF"/>
                </a:solidFill>
                <a:latin typeface="+mn-ea"/>
                <a:ea typeface="+mn-ea"/>
              </a:rPr>
              <a:t>是满射。</a:t>
            </a:r>
            <a:endParaRPr kumimoji="1" lang="en-US" altLang="zh-CN" sz="2400" dirty="0">
              <a:solidFill>
                <a:srgbClr val="3333FF"/>
              </a:solidFill>
              <a:latin typeface="+mn-ea"/>
              <a:ea typeface="+mn-ea"/>
            </a:endParaRPr>
          </a:p>
          <a:p>
            <a:pPr algn="l" eaLnBrk="1" hangingPunct="1">
              <a:lnSpc>
                <a:spcPct val="150000"/>
              </a:lnSpc>
              <a:spcBef>
                <a:spcPct val="0"/>
              </a:spcBef>
              <a:buClr>
                <a:srgbClr val="00FF00"/>
              </a:buClr>
              <a:buFont typeface="Wingdings" panose="05000000000000000000" pitchFamily="2" charset="2"/>
              <a:buNone/>
            </a:pPr>
            <a:r>
              <a:rPr kumimoji="1" lang="zh-CN" altLang="en-US" sz="2400" dirty="0">
                <a:solidFill>
                  <a:schemeClr val="tx1"/>
                </a:solidFill>
                <a:latin typeface="+mn-ea"/>
                <a:ea typeface="+mn-ea"/>
              </a:rPr>
              <a:t>任取二进制数</a:t>
            </a:r>
            <a:r>
              <a:rPr kumimoji="1" lang="en-US" altLang="zh-CN" sz="2400" dirty="0">
                <a:solidFill>
                  <a:schemeClr val="tx1"/>
                </a:solidFill>
                <a:latin typeface="+mn-ea"/>
                <a:ea typeface="+mn-ea"/>
              </a:rPr>
              <a:t>b</a:t>
            </a:r>
            <a:r>
              <a:rPr kumimoji="1" lang="en-US" altLang="zh-CN" sz="2400" baseline="-25000" dirty="0">
                <a:solidFill>
                  <a:schemeClr val="tx1"/>
                </a:solidFill>
                <a:latin typeface="+mn-ea"/>
                <a:ea typeface="+mn-ea"/>
              </a:rPr>
              <a:t>1</a:t>
            </a:r>
            <a:r>
              <a:rPr kumimoji="1" lang="en-US" altLang="zh-CN" sz="2400" dirty="0">
                <a:solidFill>
                  <a:schemeClr val="tx1"/>
                </a:solidFill>
                <a:latin typeface="+mn-ea"/>
                <a:ea typeface="+mn-ea"/>
              </a:rPr>
              <a:t>b</a:t>
            </a:r>
            <a:r>
              <a:rPr kumimoji="1" lang="en-US" altLang="zh-CN" sz="2400" baseline="-25000" dirty="0">
                <a:solidFill>
                  <a:schemeClr val="tx1"/>
                </a:solidFill>
                <a:latin typeface="+mn-ea"/>
                <a:ea typeface="+mn-ea"/>
              </a:rPr>
              <a:t>2</a:t>
            </a:r>
            <a:r>
              <a:rPr kumimoji="1" lang="en-US" altLang="zh-CN" sz="2400" dirty="0">
                <a:solidFill>
                  <a:schemeClr val="tx1"/>
                </a:solidFill>
                <a:latin typeface="+mn-ea"/>
                <a:ea typeface="+mn-ea"/>
              </a:rPr>
              <a:t>b</a:t>
            </a:r>
            <a:r>
              <a:rPr kumimoji="1" lang="en-US" altLang="zh-CN" sz="2400" baseline="-25000" dirty="0">
                <a:solidFill>
                  <a:schemeClr val="tx1"/>
                </a:solidFill>
                <a:latin typeface="+mn-ea"/>
                <a:ea typeface="+mn-ea"/>
              </a:rPr>
              <a:t>3</a:t>
            </a:r>
            <a:r>
              <a:rPr kumimoji="1" lang="en-US" altLang="zh-CN" sz="2400" dirty="0">
                <a:solidFill>
                  <a:schemeClr val="tx1"/>
                </a:solidFill>
                <a:latin typeface="+mn-ea"/>
                <a:ea typeface="+mn-ea"/>
              </a:rPr>
              <a:t>…</a:t>
            </a:r>
            <a:r>
              <a:rPr kumimoji="1" lang="en-US" altLang="zh-CN" sz="2400" dirty="0" err="1">
                <a:solidFill>
                  <a:schemeClr val="tx1"/>
                </a:solidFill>
                <a:latin typeface="+mn-ea"/>
                <a:ea typeface="+mn-ea"/>
              </a:rPr>
              <a:t>b</a:t>
            </a:r>
            <a:r>
              <a:rPr kumimoji="1" lang="en-US" altLang="zh-CN" sz="2400" baseline="-25000" dirty="0" err="1">
                <a:solidFill>
                  <a:schemeClr val="tx1"/>
                </a:solidFill>
                <a:latin typeface="+mn-ea"/>
                <a:ea typeface="+mn-ea"/>
              </a:rPr>
              <a:t>n</a:t>
            </a:r>
            <a:r>
              <a:rPr kumimoji="1" lang="en-US" altLang="zh-CN" sz="2400" dirty="0" err="1">
                <a:solidFill>
                  <a:schemeClr val="tx1"/>
                </a:solidFill>
                <a:latin typeface="+mn-ea"/>
                <a:ea typeface="+mn-ea"/>
              </a:rPr>
              <a:t>∈B</a:t>
            </a:r>
            <a:r>
              <a:rPr kumimoji="1" lang="en-US" altLang="zh-CN" sz="2400" baseline="-25000" dirty="0" err="1">
                <a:solidFill>
                  <a:schemeClr val="tx1"/>
                </a:solidFill>
                <a:latin typeface="+mn-ea"/>
                <a:ea typeface="+mn-ea"/>
              </a:rPr>
              <a:t>n</a:t>
            </a:r>
            <a:r>
              <a:rPr kumimoji="1" lang="zh-CN" altLang="en-US" sz="2400" dirty="0">
                <a:solidFill>
                  <a:schemeClr val="tx1"/>
                </a:solidFill>
                <a:latin typeface="+mn-ea"/>
                <a:ea typeface="+mn-ea"/>
              </a:rPr>
              <a:t>，对每一个二进制数</a:t>
            </a:r>
            <a:r>
              <a:rPr kumimoji="1" lang="en-US" altLang="zh-CN" sz="2400" dirty="0">
                <a:solidFill>
                  <a:schemeClr val="tx1"/>
                </a:solidFill>
                <a:latin typeface="+mn-ea"/>
                <a:ea typeface="+mn-ea"/>
              </a:rPr>
              <a:t>b</a:t>
            </a:r>
            <a:r>
              <a:rPr kumimoji="1" lang="en-US" altLang="zh-CN" sz="2400" baseline="-25000" dirty="0">
                <a:solidFill>
                  <a:schemeClr val="tx1"/>
                </a:solidFill>
                <a:latin typeface="+mn-ea"/>
                <a:ea typeface="+mn-ea"/>
              </a:rPr>
              <a:t>1</a:t>
            </a:r>
            <a:r>
              <a:rPr kumimoji="1" lang="en-US" altLang="zh-CN" sz="2400" dirty="0">
                <a:solidFill>
                  <a:schemeClr val="tx1"/>
                </a:solidFill>
                <a:latin typeface="+mn-ea"/>
                <a:ea typeface="+mn-ea"/>
              </a:rPr>
              <a:t>b</a:t>
            </a:r>
            <a:r>
              <a:rPr kumimoji="1" lang="en-US" altLang="zh-CN" sz="2400" baseline="-25000" dirty="0">
                <a:solidFill>
                  <a:schemeClr val="tx1"/>
                </a:solidFill>
                <a:latin typeface="+mn-ea"/>
                <a:ea typeface="+mn-ea"/>
              </a:rPr>
              <a:t>2</a:t>
            </a:r>
            <a:r>
              <a:rPr kumimoji="1" lang="en-US" altLang="zh-CN" sz="2400" dirty="0">
                <a:solidFill>
                  <a:schemeClr val="tx1"/>
                </a:solidFill>
                <a:latin typeface="+mn-ea"/>
                <a:ea typeface="+mn-ea"/>
              </a:rPr>
              <a:t>b</a:t>
            </a:r>
            <a:r>
              <a:rPr kumimoji="1" lang="en-US" altLang="zh-CN" sz="2400" baseline="-25000" dirty="0">
                <a:solidFill>
                  <a:schemeClr val="tx1"/>
                </a:solidFill>
                <a:latin typeface="+mn-ea"/>
                <a:ea typeface="+mn-ea"/>
              </a:rPr>
              <a:t>3</a:t>
            </a:r>
            <a:r>
              <a:rPr kumimoji="1" lang="en-US" altLang="zh-CN" sz="2400" dirty="0">
                <a:solidFill>
                  <a:schemeClr val="tx1"/>
                </a:solidFill>
                <a:latin typeface="+mn-ea"/>
                <a:ea typeface="+mn-ea"/>
              </a:rPr>
              <a:t>…b</a:t>
            </a:r>
            <a:r>
              <a:rPr kumimoji="1" lang="en-US" altLang="zh-CN" sz="2400" baseline="-25000" dirty="0">
                <a:solidFill>
                  <a:schemeClr val="tx1"/>
                </a:solidFill>
                <a:latin typeface="+mn-ea"/>
                <a:ea typeface="+mn-ea"/>
              </a:rPr>
              <a:t>n</a:t>
            </a:r>
            <a:r>
              <a:rPr kumimoji="1" lang="zh-CN" altLang="en-US" sz="2400" dirty="0">
                <a:solidFill>
                  <a:schemeClr val="tx1"/>
                </a:solidFill>
                <a:latin typeface="+mn-ea"/>
                <a:ea typeface="+mn-ea"/>
              </a:rPr>
              <a:t>，建立对应的集合</a:t>
            </a:r>
            <a:r>
              <a:rPr kumimoji="1" lang="en-US" altLang="zh-CN" sz="2400" dirty="0">
                <a:solidFill>
                  <a:schemeClr val="tx1"/>
                </a:solidFill>
                <a:latin typeface="+mn-ea"/>
                <a:ea typeface="+mn-ea"/>
              </a:rPr>
              <a:t>S</a:t>
            </a:r>
            <a:r>
              <a:rPr kumimoji="1" lang="en-US" altLang="zh-CN" sz="2400" dirty="0">
                <a:solidFill>
                  <a:schemeClr val="tx1"/>
                </a:solidFill>
                <a:latin typeface="+mn-ea"/>
                <a:ea typeface="+mn-ea"/>
                <a:sym typeface="Symbol" panose="05050102010706020507" pitchFamily="18" charset="2"/>
              </a:rPr>
              <a:t></a:t>
            </a:r>
            <a:r>
              <a:rPr kumimoji="1" lang="en-US" altLang="zh-CN" sz="2400" noProof="1">
                <a:solidFill>
                  <a:schemeClr val="tx1"/>
                </a:solidFill>
                <a:latin typeface="+mn-ea"/>
                <a:ea typeface="+mn-ea"/>
              </a:rPr>
              <a:t>A</a:t>
            </a:r>
            <a:r>
              <a:rPr kumimoji="1" lang="en-US" altLang="zh-CN" sz="2400" baseline="-25000" dirty="0">
                <a:solidFill>
                  <a:schemeClr val="tx1"/>
                </a:solidFill>
                <a:latin typeface="+mn-ea"/>
                <a:ea typeface="+mn-ea"/>
              </a:rPr>
              <a:t>n</a:t>
            </a:r>
            <a:r>
              <a:rPr kumimoji="1" lang="zh-CN" altLang="en-US" sz="2400" dirty="0">
                <a:solidFill>
                  <a:schemeClr val="tx1"/>
                </a:solidFill>
                <a:latin typeface="+mn-ea"/>
                <a:ea typeface="+mn-ea"/>
              </a:rPr>
              <a:t>，</a:t>
            </a:r>
            <a:r>
              <a:rPr kumimoji="1" lang="en-US" altLang="zh-CN" sz="2400" dirty="0">
                <a:solidFill>
                  <a:schemeClr val="tx1"/>
                </a:solidFill>
                <a:latin typeface="+mn-ea"/>
                <a:ea typeface="+mn-ea"/>
              </a:rPr>
              <a:t>S</a:t>
            </a:r>
            <a:r>
              <a:rPr kumimoji="1" lang="zh-CN" altLang="en-US" sz="2400" dirty="0">
                <a:solidFill>
                  <a:schemeClr val="tx1"/>
                </a:solidFill>
                <a:latin typeface="+mn-ea"/>
                <a:ea typeface="+mn-ea"/>
              </a:rPr>
              <a:t>＝</a:t>
            </a:r>
            <a:r>
              <a:rPr kumimoji="1" lang="en-US" altLang="zh-CN" sz="2400" dirty="0">
                <a:solidFill>
                  <a:schemeClr val="tx1"/>
                </a:solidFill>
                <a:latin typeface="+mn-ea"/>
                <a:ea typeface="+mn-ea"/>
              </a:rPr>
              <a:t>{a</a:t>
            </a:r>
            <a:r>
              <a:rPr kumimoji="1" lang="en-US" altLang="zh-CN" sz="2400" baseline="-25000" dirty="0">
                <a:solidFill>
                  <a:schemeClr val="tx1"/>
                </a:solidFill>
                <a:latin typeface="+mn-ea"/>
                <a:ea typeface="+mn-ea"/>
              </a:rPr>
              <a:t>i</a:t>
            </a:r>
            <a:r>
              <a:rPr kumimoji="1" lang="en-US" altLang="zh-CN" sz="2400" dirty="0">
                <a:solidFill>
                  <a:schemeClr val="tx1"/>
                </a:solidFill>
                <a:latin typeface="+mn-ea"/>
                <a:ea typeface="+mn-ea"/>
              </a:rPr>
              <a:t>|</a:t>
            </a:r>
            <a:r>
              <a:rPr kumimoji="1" lang="zh-CN" altLang="en-US" sz="2400" dirty="0">
                <a:solidFill>
                  <a:schemeClr val="tx1"/>
                </a:solidFill>
                <a:latin typeface="+mn-ea"/>
                <a:ea typeface="+mn-ea"/>
              </a:rPr>
              <a:t>若</a:t>
            </a:r>
            <a:r>
              <a:rPr kumimoji="1" lang="en-US" altLang="zh-CN" sz="2400" dirty="0">
                <a:solidFill>
                  <a:schemeClr val="tx1"/>
                </a:solidFill>
                <a:latin typeface="+mn-ea"/>
                <a:ea typeface="+mn-ea"/>
              </a:rPr>
              <a:t>b</a:t>
            </a:r>
            <a:r>
              <a:rPr kumimoji="1" lang="en-US" altLang="zh-CN" sz="2400" baseline="-25000" dirty="0">
                <a:solidFill>
                  <a:schemeClr val="tx1"/>
                </a:solidFill>
                <a:latin typeface="+mn-ea"/>
                <a:ea typeface="+mn-ea"/>
              </a:rPr>
              <a:t>i</a:t>
            </a:r>
            <a:r>
              <a:rPr kumimoji="1" lang="zh-CN" altLang="en-US" sz="2400" dirty="0">
                <a:solidFill>
                  <a:schemeClr val="tx1"/>
                </a:solidFill>
                <a:latin typeface="+mn-ea"/>
                <a:ea typeface="+mn-ea"/>
              </a:rPr>
              <a:t>＝</a:t>
            </a:r>
            <a:r>
              <a:rPr kumimoji="1" lang="en-US" altLang="zh-CN" sz="2400" dirty="0">
                <a:solidFill>
                  <a:schemeClr val="tx1"/>
                </a:solidFill>
                <a:latin typeface="+mn-ea"/>
                <a:ea typeface="+mn-ea"/>
              </a:rPr>
              <a:t>1}(</a:t>
            </a:r>
            <a:r>
              <a:rPr kumimoji="1" lang="zh-CN" altLang="en-US" sz="2400" dirty="0">
                <a:solidFill>
                  <a:schemeClr val="tx1"/>
                </a:solidFill>
                <a:latin typeface="+mn-ea"/>
                <a:ea typeface="+mn-ea"/>
              </a:rPr>
              <a:t>即若</a:t>
            </a:r>
            <a:r>
              <a:rPr kumimoji="1" lang="en-US" altLang="zh-CN" sz="2400" dirty="0">
                <a:solidFill>
                  <a:schemeClr val="tx1"/>
                </a:solidFill>
                <a:latin typeface="+mn-ea"/>
                <a:ea typeface="+mn-ea"/>
              </a:rPr>
              <a:t>b</a:t>
            </a:r>
            <a:r>
              <a:rPr kumimoji="1" lang="en-US" altLang="zh-CN" sz="2400" baseline="-25000" dirty="0">
                <a:solidFill>
                  <a:schemeClr val="tx1"/>
                </a:solidFill>
                <a:latin typeface="+mn-ea"/>
                <a:ea typeface="+mn-ea"/>
              </a:rPr>
              <a:t>i</a:t>
            </a:r>
            <a:r>
              <a:rPr kumimoji="1" lang="zh-CN" altLang="en-US" sz="2400" dirty="0">
                <a:solidFill>
                  <a:schemeClr val="tx1"/>
                </a:solidFill>
                <a:latin typeface="+mn-ea"/>
                <a:ea typeface="+mn-ea"/>
              </a:rPr>
              <a:t>＝</a:t>
            </a:r>
            <a:r>
              <a:rPr kumimoji="1" lang="en-US" altLang="zh-CN" sz="2400" dirty="0">
                <a:solidFill>
                  <a:schemeClr val="tx1"/>
                </a:solidFill>
                <a:latin typeface="+mn-ea"/>
                <a:ea typeface="+mn-ea"/>
              </a:rPr>
              <a:t>1</a:t>
            </a:r>
            <a:r>
              <a:rPr kumimoji="1" lang="zh-CN" altLang="en-US" sz="2400" dirty="0">
                <a:solidFill>
                  <a:schemeClr val="tx1"/>
                </a:solidFill>
                <a:latin typeface="+mn-ea"/>
                <a:ea typeface="+mn-ea"/>
              </a:rPr>
              <a:t>，令</a:t>
            </a:r>
            <a:r>
              <a:rPr kumimoji="1" lang="en-US" altLang="zh-CN" sz="2400" dirty="0" err="1">
                <a:solidFill>
                  <a:schemeClr val="tx1"/>
                </a:solidFill>
                <a:latin typeface="+mn-ea"/>
                <a:ea typeface="+mn-ea"/>
              </a:rPr>
              <a:t>a</a:t>
            </a:r>
            <a:r>
              <a:rPr kumimoji="1" lang="en-US" altLang="zh-CN" sz="2400" baseline="-25000" dirty="0" err="1">
                <a:solidFill>
                  <a:schemeClr val="tx1"/>
                </a:solidFill>
                <a:latin typeface="+mn-ea"/>
                <a:ea typeface="+mn-ea"/>
              </a:rPr>
              <a:t>i</a:t>
            </a:r>
            <a:r>
              <a:rPr kumimoji="1" lang="en-US" altLang="zh-CN" sz="2400" dirty="0" err="1">
                <a:solidFill>
                  <a:schemeClr val="tx1"/>
                </a:solidFill>
                <a:latin typeface="+mn-ea"/>
                <a:ea typeface="+mn-ea"/>
              </a:rPr>
              <a:t>∈S</a:t>
            </a:r>
            <a:r>
              <a:rPr kumimoji="1" lang="zh-CN" altLang="en-US" sz="2400" dirty="0">
                <a:solidFill>
                  <a:schemeClr val="tx1"/>
                </a:solidFill>
                <a:latin typeface="+mn-ea"/>
                <a:ea typeface="+mn-ea"/>
              </a:rPr>
              <a:t>，否则</a:t>
            </a:r>
            <a:r>
              <a:rPr kumimoji="1" lang="en-US" altLang="zh-CN" sz="2400" dirty="0" err="1">
                <a:solidFill>
                  <a:schemeClr val="tx1"/>
                </a:solidFill>
                <a:latin typeface="+mn-ea"/>
                <a:ea typeface="+mn-ea"/>
              </a:rPr>
              <a:t>a</a:t>
            </a:r>
            <a:r>
              <a:rPr kumimoji="1" lang="en-US" altLang="zh-CN" sz="2400" baseline="-25000" dirty="0" err="1">
                <a:solidFill>
                  <a:schemeClr val="tx1"/>
                </a:solidFill>
                <a:latin typeface="+mn-ea"/>
                <a:ea typeface="+mn-ea"/>
              </a:rPr>
              <a:t>i</a:t>
            </a:r>
            <a:r>
              <a:rPr kumimoji="1" lang="en-US" altLang="zh-CN" sz="2400" dirty="0" err="1">
                <a:solidFill>
                  <a:schemeClr val="tx1"/>
                </a:solidFill>
                <a:latin typeface="+mn-ea"/>
                <a:ea typeface="+mn-ea"/>
                <a:sym typeface="Symbol" panose="05050102010706020507" pitchFamily="18" charset="2"/>
              </a:rPr>
              <a:t></a:t>
            </a:r>
            <a:r>
              <a:rPr kumimoji="1" lang="en-US" altLang="zh-CN" sz="2400" dirty="0" err="1">
                <a:solidFill>
                  <a:schemeClr val="tx1"/>
                </a:solidFill>
                <a:latin typeface="+mn-ea"/>
                <a:ea typeface="+mn-ea"/>
              </a:rPr>
              <a:t>S</a:t>
            </a:r>
            <a:r>
              <a:rPr kumimoji="1" lang="en-US" altLang="zh-CN" sz="2400" dirty="0">
                <a:solidFill>
                  <a:schemeClr val="tx1"/>
                </a:solidFill>
                <a:latin typeface="+mn-ea"/>
                <a:ea typeface="+mn-ea"/>
              </a:rPr>
              <a:t>)</a:t>
            </a:r>
            <a:r>
              <a:rPr kumimoji="1" lang="zh-CN" altLang="en-US" sz="2400" dirty="0">
                <a:solidFill>
                  <a:schemeClr val="tx1"/>
                </a:solidFill>
                <a:latin typeface="+mn-ea"/>
                <a:ea typeface="+mn-ea"/>
              </a:rPr>
              <a:t>，则</a:t>
            </a:r>
            <a:r>
              <a:rPr kumimoji="1" lang="en-US" altLang="zh-CN" sz="2400" dirty="0">
                <a:solidFill>
                  <a:schemeClr val="tx1"/>
                </a:solidFill>
                <a:latin typeface="+mn-ea"/>
                <a:ea typeface="+mn-ea"/>
              </a:rPr>
              <a:t>S∈P</a:t>
            </a:r>
            <a:r>
              <a:rPr kumimoji="1" lang="en-US" altLang="zh-CN" sz="2400" noProof="1">
                <a:solidFill>
                  <a:schemeClr val="tx1"/>
                </a:solidFill>
                <a:latin typeface="+mn-ea"/>
                <a:ea typeface="+mn-ea"/>
              </a:rPr>
              <a:t>(A</a:t>
            </a:r>
            <a:r>
              <a:rPr kumimoji="1" lang="en-US" altLang="zh-CN" sz="2400" baseline="-25000" dirty="0">
                <a:solidFill>
                  <a:schemeClr val="tx1"/>
                </a:solidFill>
                <a:latin typeface="+mn-ea"/>
                <a:ea typeface="+mn-ea"/>
              </a:rPr>
              <a:t>n</a:t>
            </a:r>
            <a:r>
              <a:rPr kumimoji="1" lang="en-US" altLang="zh-CN" sz="2400" dirty="0">
                <a:solidFill>
                  <a:schemeClr val="tx1"/>
                </a:solidFill>
                <a:latin typeface="+mn-ea"/>
                <a:ea typeface="+mn-ea"/>
              </a:rPr>
              <a:t>)</a:t>
            </a:r>
            <a:r>
              <a:rPr kumimoji="1" lang="zh-CN" altLang="en-US" sz="2400" dirty="0">
                <a:solidFill>
                  <a:schemeClr val="tx1"/>
                </a:solidFill>
                <a:latin typeface="+mn-ea"/>
                <a:ea typeface="+mn-ea"/>
              </a:rPr>
              <a:t>，从而</a:t>
            </a:r>
            <a:r>
              <a:rPr kumimoji="1" lang="en-US" altLang="zh-CN" sz="2400" dirty="0">
                <a:solidFill>
                  <a:schemeClr val="tx1"/>
                </a:solidFill>
                <a:latin typeface="+mn-ea"/>
                <a:ea typeface="+mn-ea"/>
              </a:rPr>
              <a:t>f(S)</a:t>
            </a:r>
            <a:r>
              <a:rPr kumimoji="1" lang="zh-CN" altLang="en-US" sz="2400" dirty="0">
                <a:solidFill>
                  <a:schemeClr val="tx1"/>
                </a:solidFill>
                <a:latin typeface="+mn-ea"/>
                <a:ea typeface="+mn-ea"/>
              </a:rPr>
              <a:t>＝</a:t>
            </a:r>
            <a:r>
              <a:rPr kumimoji="1" lang="en-US" altLang="zh-CN" sz="2400" dirty="0">
                <a:solidFill>
                  <a:schemeClr val="tx1"/>
                </a:solidFill>
                <a:latin typeface="+mn-ea"/>
                <a:ea typeface="+mn-ea"/>
              </a:rPr>
              <a:t>b</a:t>
            </a:r>
            <a:r>
              <a:rPr kumimoji="1" lang="en-US" altLang="zh-CN" sz="2400" baseline="-25000" dirty="0">
                <a:solidFill>
                  <a:schemeClr val="tx1"/>
                </a:solidFill>
                <a:latin typeface="+mn-ea"/>
                <a:ea typeface="+mn-ea"/>
              </a:rPr>
              <a:t>1</a:t>
            </a:r>
            <a:r>
              <a:rPr kumimoji="1" lang="en-US" altLang="zh-CN" sz="2400" dirty="0">
                <a:solidFill>
                  <a:schemeClr val="tx1"/>
                </a:solidFill>
                <a:latin typeface="+mn-ea"/>
                <a:ea typeface="+mn-ea"/>
              </a:rPr>
              <a:t>b</a:t>
            </a:r>
            <a:r>
              <a:rPr kumimoji="1" lang="en-US" altLang="zh-CN" sz="2400" baseline="-25000" dirty="0">
                <a:solidFill>
                  <a:schemeClr val="tx1"/>
                </a:solidFill>
                <a:latin typeface="+mn-ea"/>
                <a:ea typeface="+mn-ea"/>
              </a:rPr>
              <a:t>2</a:t>
            </a:r>
            <a:r>
              <a:rPr kumimoji="1" lang="en-US" altLang="zh-CN" sz="2400" dirty="0">
                <a:solidFill>
                  <a:schemeClr val="tx1"/>
                </a:solidFill>
                <a:latin typeface="+mn-ea"/>
                <a:ea typeface="+mn-ea"/>
              </a:rPr>
              <a:t>b</a:t>
            </a:r>
            <a:r>
              <a:rPr kumimoji="1" lang="en-US" altLang="zh-CN" sz="2400" baseline="-25000" dirty="0">
                <a:solidFill>
                  <a:schemeClr val="tx1"/>
                </a:solidFill>
                <a:latin typeface="+mn-ea"/>
                <a:ea typeface="+mn-ea"/>
              </a:rPr>
              <a:t>3</a:t>
            </a:r>
            <a:r>
              <a:rPr kumimoji="1" lang="en-US" altLang="zh-CN" sz="2400" dirty="0">
                <a:solidFill>
                  <a:schemeClr val="tx1"/>
                </a:solidFill>
                <a:latin typeface="+mn-ea"/>
                <a:ea typeface="+mn-ea"/>
              </a:rPr>
              <a:t>…b</a:t>
            </a:r>
            <a:r>
              <a:rPr kumimoji="1" lang="en-US" altLang="zh-CN" sz="2400" baseline="-25000" dirty="0">
                <a:solidFill>
                  <a:schemeClr val="tx1"/>
                </a:solidFill>
                <a:latin typeface="+mn-ea"/>
                <a:ea typeface="+mn-ea"/>
              </a:rPr>
              <a:t>n</a:t>
            </a:r>
            <a:r>
              <a:rPr kumimoji="1" lang="zh-CN" altLang="en-US" sz="2400" dirty="0">
                <a:solidFill>
                  <a:schemeClr val="tx1"/>
                </a:solidFill>
                <a:latin typeface="+mn-ea"/>
                <a:ea typeface="+mn-ea"/>
              </a:rPr>
              <a:t>，故</a:t>
            </a:r>
            <a:r>
              <a:rPr kumimoji="1" lang="en-US" altLang="zh-CN" sz="2400" dirty="0">
                <a:solidFill>
                  <a:schemeClr val="tx1"/>
                </a:solidFill>
                <a:latin typeface="+mn-ea"/>
                <a:ea typeface="+mn-ea"/>
              </a:rPr>
              <a:t>f</a:t>
            </a:r>
            <a:r>
              <a:rPr kumimoji="1" lang="zh-CN" altLang="en-US" sz="2400" dirty="0">
                <a:solidFill>
                  <a:schemeClr val="tx1"/>
                </a:solidFill>
                <a:latin typeface="+mn-ea"/>
                <a:ea typeface="+mn-ea"/>
              </a:rPr>
              <a:t>是满射。</a:t>
            </a:r>
          </a:p>
          <a:p>
            <a:pPr algn="l" eaLnBrk="1" hangingPunct="1">
              <a:lnSpc>
                <a:spcPct val="150000"/>
              </a:lnSpc>
              <a:spcBef>
                <a:spcPct val="0"/>
              </a:spcBef>
              <a:buClr>
                <a:srgbClr val="00FF00"/>
              </a:buClr>
              <a:buFont typeface="Wingdings" panose="05000000000000000000" pitchFamily="2" charset="2"/>
              <a:buNone/>
            </a:pPr>
            <a:r>
              <a:rPr kumimoji="1" lang="zh-CN" altLang="en-US" sz="2400" dirty="0">
                <a:solidFill>
                  <a:srgbClr val="0000FF"/>
                </a:solidFill>
                <a:latin typeface="+mn-ea"/>
                <a:ea typeface="+mn-ea"/>
              </a:rPr>
              <a:t>由</a:t>
            </a:r>
            <a:r>
              <a:rPr kumimoji="1" lang="en-US" altLang="zh-CN" sz="2400" dirty="0">
                <a:solidFill>
                  <a:srgbClr val="0000FF"/>
                </a:solidFill>
                <a:latin typeface="+mn-ea"/>
                <a:ea typeface="+mn-ea"/>
              </a:rPr>
              <a:t>1)</a:t>
            </a:r>
            <a:r>
              <a:rPr kumimoji="1" lang="zh-CN" altLang="en-US" sz="2400" dirty="0">
                <a:solidFill>
                  <a:srgbClr val="0000FF"/>
                </a:solidFill>
                <a:latin typeface="+mn-ea"/>
                <a:ea typeface="+mn-ea"/>
              </a:rPr>
              <a:t>、</a:t>
            </a:r>
            <a:r>
              <a:rPr kumimoji="1" lang="en-US" altLang="zh-CN" sz="2400" dirty="0">
                <a:solidFill>
                  <a:srgbClr val="0000FF"/>
                </a:solidFill>
                <a:latin typeface="+mn-ea"/>
                <a:ea typeface="+mn-ea"/>
              </a:rPr>
              <a:t>2)</a:t>
            </a:r>
            <a:r>
              <a:rPr kumimoji="1" lang="zh-CN" altLang="en-US" sz="2400" dirty="0">
                <a:solidFill>
                  <a:srgbClr val="0000FF"/>
                </a:solidFill>
                <a:latin typeface="+mn-ea"/>
                <a:ea typeface="+mn-ea"/>
              </a:rPr>
              <a:t>和</a:t>
            </a:r>
            <a:r>
              <a:rPr kumimoji="1" lang="en-US" altLang="zh-CN" sz="2400" dirty="0">
                <a:solidFill>
                  <a:srgbClr val="0000FF"/>
                </a:solidFill>
                <a:latin typeface="+mn-ea"/>
                <a:ea typeface="+mn-ea"/>
              </a:rPr>
              <a:t>3)</a:t>
            </a:r>
            <a:r>
              <a:rPr kumimoji="1" lang="zh-CN" altLang="en-US" sz="2400" dirty="0">
                <a:solidFill>
                  <a:srgbClr val="0000FF"/>
                </a:solidFill>
                <a:latin typeface="+mn-ea"/>
                <a:ea typeface="+mn-ea"/>
              </a:rPr>
              <a:t>知，</a:t>
            </a:r>
            <a:r>
              <a:rPr kumimoji="1" lang="en-US" altLang="zh-CN" sz="2400" dirty="0">
                <a:solidFill>
                  <a:srgbClr val="0000FF"/>
                </a:solidFill>
                <a:latin typeface="+mn-ea"/>
                <a:ea typeface="+mn-ea"/>
              </a:rPr>
              <a:t>f</a:t>
            </a:r>
            <a:r>
              <a:rPr kumimoji="1" lang="zh-CN" altLang="en-US" sz="2400" dirty="0">
                <a:solidFill>
                  <a:srgbClr val="0000FF"/>
                </a:solidFill>
                <a:latin typeface="+mn-ea"/>
                <a:ea typeface="+mn-ea"/>
              </a:rPr>
              <a:t>是双射。</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00195">
                                            <p:txEl>
                                              <p:pRg st="0" end="0"/>
                                            </p:txEl>
                                          </p:spTgt>
                                        </p:tgtEl>
                                        <p:attrNameLst>
                                          <p:attrName>style.visibility</p:attrName>
                                        </p:attrNameLst>
                                      </p:cBhvr>
                                      <p:to>
                                        <p:strVal val="visible"/>
                                      </p:to>
                                    </p:set>
                                    <p:anim calcmode="lin" valueType="num">
                                      <p:cBhvr additive="base">
                                        <p:cTn id="7" dur="500" fill="hold"/>
                                        <p:tgtEl>
                                          <p:spTgt spid="18001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001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00195">
                                            <p:txEl>
                                              <p:pRg st="1" end="1"/>
                                            </p:txEl>
                                          </p:spTgt>
                                        </p:tgtEl>
                                        <p:attrNameLst>
                                          <p:attrName>style.visibility</p:attrName>
                                        </p:attrNameLst>
                                      </p:cBhvr>
                                      <p:to>
                                        <p:strVal val="visible"/>
                                      </p:to>
                                    </p:set>
                                    <p:anim calcmode="lin" valueType="num">
                                      <p:cBhvr additive="base">
                                        <p:cTn id="13" dur="500" fill="hold"/>
                                        <p:tgtEl>
                                          <p:spTgt spid="18001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001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00195">
                                            <p:txEl>
                                              <p:pRg st="2" end="2"/>
                                            </p:txEl>
                                          </p:spTgt>
                                        </p:tgtEl>
                                        <p:attrNameLst>
                                          <p:attrName>style.visibility</p:attrName>
                                        </p:attrNameLst>
                                      </p:cBhvr>
                                      <p:to>
                                        <p:strVal val="visible"/>
                                      </p:to>
                                    </p:set>
                                    <p:anim calcmode="lin" valueType="num">
                                      <p:cBhvr additive="base">
                                        <p:cTn id="19" dur="500" fill="hold"/>
                                        <p:tgtEl>
                                          <p:spTgt spid="18001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0019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0195" grpId="0" build="p"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1218" name="Rectangle 2">
            <a:extLst>
              <a:ext uri="{FF2B5EF4-FFF2-40B4-BE49-F238E27FC236}">
                <a16:creationId xmlns:a16="http://schemas.microsoft.com/office/drawing/2014/main" id="{9CADCCCA-D46A-4294-9741-EF2E2A20693B}"/>
              </a:ext>
            </a:extLst>
          </p:cNvPr>
          <p:cNvSpPr>
            <a:spLocks noGrp="1" noChangeArrowheads="1"/>
          </p:cNvSpPr>
          <p:nvPr>
            <p:ph type="title"/>
          </p:nvPr>
        </p:nvSpPr>
        <p:spPr>
          <a:xfrm>
            <a:off x="814933" y="278686"/>
            <a:ext cx="8066367" cy="585924"/>
          </a:xfrm>
        </p:spPr>
        <p:txBody>
          <a:bodyPr/>
          <a:lstStyle/>
          <a:p>
            <a:pPr eaLnBrk="1" hangingPunct="1">
              <a:defRPr/>
            </a:pPr>
            <a:r>
              <a:rPr lang="zh-CN" altLang="en-US" dirty="0"/>
              <a:t>例</a:t>
            </a:r>
            <a:r>
              <a:rPr lang="en-US" altLang="zh-CN" dirty="0"/>
              <a:t>5.43</a:t>
            </a:r>
            <a:endParaRPr lang="zh-CN" altLang="en-US" dirty="0">
              <a:solidFill>
                <a:srgbClr val="0000CC"/>
              </a:solidFill>
              <a:effectLst>
                <a:outerShdw blurRad="38100" dist="38100" dir="2700000" algn="tl">
                  <a:srgbClr val="000000"/>
                </a:outerShdw>
              </a:effectLst>
            </a:endParaRPr>
          </a:p>
        </p:txBody>
      </p:sp>
      <p:sp>
        <p:nvSpPr>
          <p:cNvPr id="1801219" name="Rectangle 3">
            <a:extLst>
              <a:ext uri="{FF2B5EF4-FFF2-40B4-BE49-F238E27FC236}">
                <a16:creationId xmlns:a16="http://schemas.microsoft.com/office/drawing/2014/main" id="{03140FC1-F54F-40E9-B491-4221462D6153}"/>
              </a:ext>
            </a:extLst>
          </p:cNvPr>
          <p:cNvSpPr>
            <a:spLocks noGrp="1" noChangeArrowheads="1"/>
          </p:cNvSpPr>
          <p:nvPr>
            <p:ph type="body" idx="1"/>
          </p:nvPr>
        </p:nvSpPr>
        <p:spPr>
          <a:xfrm>
            <a:off x="278052" y="1005098"/>
            <a:ext cx="11459923" cy="2424696"/>
          </a:xfrm>
        </p:spPr>
        <p:txBody>
          <a:bodyPr/>
          <a:lstStyle/>
          <a:p>
            <a:pPr marL="0" indent="0">
              <a:lnSpc>
                <a:spcPct val="150000"/>
              </a:lnSpc>
              <a:buNone/>
            </a:pPr>
            <a:r>
              <a:rPr lang="zh-CN" altLang="zh-CN" dirty="0">
                <a:solidFill>
                  <a:srgbClr val="C00000"/>
                </a:solidFill>
              </a:rPr>
              <a:t>例</a:t>
            </a:r>
            <a:r>
              <a:rPr lang="en-US" altLang="zh-CN" dirty="0">
                <a:solidFill>
                  <a:srgbClr val="C00000"/>
                </a:solidFill>
              </a:rPr>
              <a:t>5.43  Hash</a:t>
            </a:r>
            <a:r>
              <a:rPr lang="zh-CN" altLang="zh-CN" dirty="0">
                <a:solidFill>
                  <a:srgbClr val="C00000"/>
                </a:solidFill>
              </a:rPr>
              <a:t>函数</a:t>
            </a:r>
            <a:r>
              <a:rPr lang="en-US" altLang="zh-CN" dirty="0">
                <a:solidFill>
                  <a:srgbClr val="C00000"/>
                </a:solidFill>
              </a:rPr>
              <a:t>  </a:t>
            </a:r>
            <a:r>
              <a:rPr lang="zh-CN" altLang="en-US" dirty="0"/>
              <a:t>假设在计算机内存中有编号从</a:t>
            </a:r>
            <a:r>
              <a:rPr lang="en-US" altLang="zh-CN" dirty="0"/>
              <a:t>0</a:t>
            </a:r>
            <a:r>
              <a:rPr lang="zh-CN" altLang="en-US" dirty="0"/>
              <a:t>到</a:t>
            </a:r>
            <a:r>
              <a:rPr lang="en-US" altLang="zh-CN" dirty="0"/>
              <a:t>10</a:t>
            </a:r>
            <a:r>
              <a:rPr lang="zh-CN" altLang="en-US" dirty="0"/>
              <a:t>的存储单元，如图</a:t>
            </a:r>
            <a:r>
              <a:rPr lang="en-US" altLang="zh-CN" dirty="0"/>
              <a:t>5.18</a:t>
            </a:r>
            <a:r>
              <a:rPr lang="zh-CN" altLang="en-US" dirty="0"/>
              <a:t>所示。图</a:t>
            </a:r>
            <a:r>
              <a:rPr lang="en-US" altLang="zh-CN" dirty="0"/>
              <a:t>5.18</a:t>
            </a:r>
            <a:r>
              <a:rPr lang="zh-CN" altLang="en-US" dirty="0"/>
              <a:t>表示了在初始时刻全为空的单元中，按次序</a:t>
            </a:r>
            <a:r>
              <a:rPr lang="en-US" altLang="zh-CN" dirty="0"/>
              <a:t>15</a:t>
            </a:r>
            <a:r>
              <a:rPr lang="zh-CN" altLang="en-US" dirty="0"/>
              <a:t>、</a:t>
            </a:r>
            <a:r>
              <a:rPr lang="en-US" altLang="zh-CN" dirty="0"/>
              <a:t>558</a:t>
            </a:r>
            <a:r>
              <a:rPr lang="zh-CN" altLang="en-US" dirty="0"/>
              <a:t>、</a:t>
            </a:r>
            <a:r>
              <a:rPr lang="en-US" altLang="zh-CN" dirty="0"/>
              <a:t>32</a:t>
            </a:r>
            <a:r>
              <a:rPr lang="zh-CN" altLang="en-US" dirty="0"/>
              <a:t>、</a:t>
            </a:r>
            <a:r>
              <a:rPr lang="en-US" altLang="zh-CN" dirty="0"/>
              <a:t>132</a:t>
            </a:r>
            <a:r>
              <a:rPr lang="zh-CN" altLang="en-US" dirty="0"/>
              <a:t>、</a:t>
            </a:r>
            <a:r>
              <a:rPr lang="en-US" altLang="zh-CN" dirty="0"/>
              <a:t>102</a:t>
            </a:r>
            <a:r>
              <a:rPr lang="zh-CN" altLang="en-US" dirty="0"/>
              <a:t>和</a:t>
            </a:r>
            <a:r>
              <a:rPr lang="en-US" altLang="zh-CN" dirty="0"/>
              <a:t>5</a:t>
            </a:r>
            <a:r>
              <a:rPr lang="zh-CN" altLang="en-US" dirty="0"/>
              <a:t>存入后的情形。现希望能在这些存储单元中存储任意的非负整数并能进行检索，</a:t>
            </a:r>
            <a:r>
              <a:rPr lang="zh-CN" altLang="en-US" dirty="0">
                <a:solidFill>
                  <a:srgbClr val="0000CC"/>
                </a:solidFill>
              </a:rPr>
              <a:t>试用</a:t>
            </a:r>
            <a:r>
              <a:rPr lang="en-US" altLang="zh-CN" dirty="0">
                <a:solidFill>
                  <a:srgbClr val="0000CC"/>
                </a:solidFill>
              </a:rPr>
              <a:t>Hash</a:t>
            </a:r>
            <a:r>
              <a:rPr lang="zh-CN" altLang="en-US" dirty="0">
                <a:solidFill>
                  <a:srgbClr val="0000CC"/>
                </a:solidFill>
              </a:rPr>
              <a:t>函数方法完成</a:t>
            </a:r>
            <a:r>
              <a:rPr lang="en-US" altLang="zh-CN" dirty="0">
                <a:solidFill>
                  <a:srgbClr val="0000CC"/>
                </a:solidFill>
              </a:rPr>
              <a:t>259</a:t>
            </a:r>
            <a:r>
              <a:rPr lang="zh-CN" altLang="en-US" dirty="0">
                <a:solidFill>
                  <a:srgbClr val="0000CC"/>
                </a:solidFill>
              </a:rPr>
              <a:t>的存储和</a:t>
            </a:r>
            <a:r>
              <a:rPr lang="en-US" altLang="zh-CN" dirty="0">
                <a:solidFill>
                  <a:srgbClr val="0000CC"/>
                </a:solidFill>
              </a:rPr>
              <a:t>558</a:t>
            </a:r>
            <a:r>
              <a:rPr lang="zh-CN" altLang="en-US" dirty="0">
                <a:solidFill>
                  <a:srgbClr val="0000CC"/>
                </a:solidFill>
              </a:rPr>
              <a:t>的检索。</a:t>
            </a:r>
          </a:p>
        </p:txBody>
      </p:sp>
      <p:grpSp>
        <p:nvGrpSpPr>
          <p:cNvPr id="2" name="Group 4">
            <a:extLst>
              <a:ext uri="{FF2B5EF4-FFF2-40B4-BE49-F238E27FC236}">
                <a16:creationId xmlns:a16="http://schemas.microsoft.com/office/drawing/2014/main" id="{89A9FCBF-BDFA-427B-BF21-6FFF7A6FC3F2}"/>
              </a:ext>
            </a:extLst>
          </p:cNvPr>
          <p:cNvGrpSpPr>
            <a:grpSpLocks/>
          </p:cNvGrpSpPr>
          <p:nvPr/>
        </p:nvGrpSpPr>
        <p:grpSpPr bwMode="auto">
          <a:xfrm>
            <a:off x="2441575" y="4039394"/>
            <a:ext cx="7685279" cy="1265530"/>
            <a:chOff x="720" y="9552"/>
            <a:chExt cx="10080" cy="1872"/>
          </a:xfrm>
        </p:grpSpPr>
        <p:sp>
          <p:nvSpPr>
            <p:cNvPr id="40967" name="Text Box 5">
              <a:extLst>
                <a:ext uri="{FF2B5EF4-FFF2-40B4-BE49-F238E27FC236}">
                  <a16:creationId xmlns:a16="http://schemas.microsoft.com/office/drawing/2014/main" id="{859BE6C1-7B08-4ACE-B89F-A0132B789074}"/>
                </a:ext>
              </a:extLst>
            </p:cNvPr>
            <p:cNvSpPr txBox="1">
              <a:spLocks noChangeArrowheads="1"/>
            </p:cNvSpPr>
            <p:nvPr/>
          </p:nvSpPr>
          <p:spPr bwMode="auto">
            <a:xfrm>
              <a:off x="720" y="9552"/>
              <a:ext cx="840" cy="699"/>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400">
                  <a:solidFill>
                    <a:schemeClr val="tx1"/>
                  </a:solidFill>
                  <a:latin typeface="Times New Roman" panose="02020603050405020304" pitchFamily="18" charset="0"/>
                  <a:ea typeface="宋体" panose="02010600030101010101" pitchFamily="2" charset="-122"/>
                </a:rPr>
                <a:t>132</a:t>
              </a:r>
            </a:p>
          </p:txBody>
        </p:sp>
        <p:sp>
          <p:nvSpPr>
            <p:cNvPr id="40968" name="Text Box 6">
              <a:extLst>
                <a:ext uri="{FF2B5EF4-FFF2-40B4-BE49-F238E27FC236}">
                  <a16:creationId xmlns:a16="http://schemas.microsoft.com/office/drawing/2014/main" id="{27F11144-681F-434C-8C50-851B5C3FFD6B}"/>
                </a:ext>
              </a:extLst>
            </p:cNvPr>
            <p:cNvSpPr txBox="1">
              <a:spLocks noChangeArrowheads="1"/>
            </p:cNvSpPr>
            <p:nvPr/>
          </p:nvSpPr>
          <p:spPr bwMode="auto">
            <a:xfrm>
              <a:off x="720" y="10260"/>
              <a:ext cx="10080" cy="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dirty="0">
                  <a:solidFill>
                    <a:schemeClr val="tx1"/>
                  </a:solidFill>
                  <a:latin typeface="Times New Roman" panose="02020603050405020304" pitchFamily="18" charset="0"/>
                  <a:ea typeface="宋体" panose="02010600030101010101" pitchFamily="2" charset="-122"/>
                </a:rPr>
                <a:t>   0      1      2      3       4      5      6       7      8      9      10      0</a:t>
              </a:r>
            </a:p>
            <a:p>
              <a:pPr eaLnBrk="1" hangingPunct="1">
                <a:lnSpc>
                  <a:spcPct val="100000"/>
                </a:lnSpc>
                <a:spcBef>
                  <a:spcPct val="0"/>
                </a:spcBef>
                <a:buClrTx/>
                <a:buFontTx/>
                <a:buNone/>
              </a:pPr>
              <a:r>
                <a:rPr lang="zh-CN" altLang="en-US" sz="2400" dirty="0">
                  <a:solidFill>
                    <a:schemeClr val="tx1"/>
                  </a:solidFill>
                  <a:latin typeface="Times New Roman" panose="02020603050405020304" pitchFamily="18" charset="0"/>
                  <a:ea typeface="宋体" panose="02010600030101010101" pitchFamily="2" charset="-122"/>
                </a:rPr>
                <a:t>                                                     图</a:t>
              </a:r>
              <a:r>
                <a:rPr lang="en-US" altLang="zh-CN" sz="2400" dirty="0">
                  <a:solidFill>
                    <a:schemeClr val="tx1"/>
                  </a:solidFill>
                  <a:latin typeface="Times New Roman" panose="02020603050405020304" pitchFamily="18" charset="0"/>
                  <a:ea typeface="宋体" panose="02010600030101010101" pitchFamily="2" charset="-122"/>
                </a:rPr>
                <a:t>5.18</a:t>
              </a:r>
              <a:endParaRPr lang="en-US" altLang="zh-CN" sz="2400" dirty="0">
                <a:solidFill>
                  <a:schemeClr val="tx1"/>
                </a:solidFill>
              </a:endParaRPr>
            </a:p>
          </p:txBody>
        </p:sp>
        <p:sp>
          <p:nvSpPr>
            <p:cNvPr id="40969" name="Text Box 7">
              <a:extLst>
                <a:ext uri="{FF2B5EF4-FFF2-40B4-BE49-F238E27FC236}">
                  <a16:creationId xmlns:a16="http://schemas.microsoft.com/office/drawing/2014/main" id="{E53047D2-91BF-4E2E-B22C-DCDC500CD17A}"/>
                </a:ext>
              </a:extLst>
            </p:cNvPr>
            <p:cNvSpPr txBox="1">
              <a:spLocks noChangeArrowheads="1"/>
            </p:cNvSpPr>
            <p:nvPr/>
          </p:nvSpPr>
          <p:spPr bwMode="auto">
            <a:xfrm>
              <a:off x="1560" y="9552"/>
              <a:ext cx="840" cy="699"/>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400">
                <a:solidFill>
                  <a:schemeClr val="tx1"/>
                </a:solidFill>
              </a:endParaRPr>
            </a:p>
          </p:txBody>
        </p:sp>
        <p:sp>
          <p:nvSpPr>
            <p:cNvPr id="40970" name="Text Box 8">
              <a:extLst>
                <a:ext uri="{FF2B5EF4-FFF2-40B4-BE49-F238E27FC236}">
                  <a16:creationId xmlns:a16="http://schemas.microsoft.com/office/drawing/2014/main" id="{4FA76B9C-D11A-423C-9861-C737A01CF5A4}"/>
                </a:ext>
              </a:extLst>
            </p:cNvPr>
            <p:cNvSpPr txBox="1">
              <a:spLocks noChangeArrowheads="1"/>
            </p:cNvSpPr>
            <p:nvPr/>
          </p:nvSpPr>
          <p:spPr bwMode="auto">
            <a:xfrm>
              <a:off x="2400" y="9552"/>
              <a:ext cx="840" cy="699"/>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400">
                <a:solidFill>
                  <a:schemeClr val="tx1"/>
                </a:solidFill>
              </a:endParaRPr>
            </a:p>
          </p:txBody>
        </p:sp>
        <p:sp>
          <p:nvSpPr>
            <p:cNvPr id="40971" name="Text Box 9">
              <a:extLst>
                <a:ext uri="{FF2B5EF4-FFF2-40B4-BE49-F238E27FC236}">
                  <a16:creationId xmlns:a16="http://schemas.microsoft.com/office/drawing/2014/main" id="{630190C4-4EC1-409A-9FAE-B907449F791F}"/>
                </a:ext>
              </a:extLst>
            </p:cNvPr>
            <p:cNvSpPr txBox="1">
              <a:spLocks noChangeArrowheads="1"/>
            </p:cNvSpPr>
            <p:nvPr/>
          </p:nvSpPr>
          <p:spPr bwMode="auto">
            <a:xfrm>
              <a:off x="3240" y="9552"/>
              <a:ext cx="840" cy="699"/>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400">
                  <a:solidFill>
                    <a:schemeClr val="tx1"/>
                  </a:solidFill>
                  <a:latin typeface="Times New Roman" panose="02020603050405020304" pitchFamily="18" charset="0"/>
                  <a:ea typeface="宋体" panose="02010600030101010101" pitchFamily="2" charset="-122"/>
                </a:rPr>
                <a:t>102</a:t>
              </a:r>
              <a:endParaRPr lang="en-US" altLang="zh-CN" sz="2400">
                <a:solidFill>
                  <a:schemeClr val="tx1"/>
                </a:solidFill>
              </a:endParaRPr>
            </a:p>
          </p:txBody>
        </p:sp>
        <p:sp>
          <p:nvSpPr>
            <p:cNvPr id="40972" name="Text Box 10">
              <a:extLst>
                <a:ext uri="{FF2B5EF4-FFF2-40B4-BE49-F238E27FC236}">
                  <a16:creationId xmlns:a16="http://schemas.microsoft.com/office/drawing/2014/main" id="{E3282AD2-3620-4272-AE83-F9F61F2D02D0}"/>
                </a:ext>
              </a:extLst>
            </p:cNvPr>
            <p:cNvSpPr txBox="1">
              <a:spLocks noChangeArrowheads="1"/>
            </p:cNvSpPr>
            <p:nvPr/>
          </p:nvSpPr>
          <p:spPr bwMode="auto">
            <a:xfrm>
              <a:off x="4080" y="9552"/>
              <a:ext cx="840" cy="699"/>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400">
                  <a:solidFill>
                    <a:schemeClr val="tx1"/>
                  </a:solidFill>
                  <a:latin typeface="Times New Roman" panose="02020603050405020304" pitchFamily="18" charset="0"/>
                  <a:ea typeface="宋体" panose="02010600030101010101" pitchFamily="2" charset="-122"/>
                </a:rPr>
                <a:t>15</a:t>
              </a:r>
              <a:endParaRPr lang="en-US" altLang="zh-CN" sz="2400">
                <a:solidFill>
                  <a:schemeClr val="tx1"/>
                </a:solidFill>
              </a:endParaRPr>
            </a:p>
          </p:txBody>
        </p:sp>
        <p:sp>
          <p:nvSpPr>
            <p:cNvPr id="40973" name="Text Box 11">
              <a:extLst>
                <a:ext uri="{FF2B5EF4-FFF2-40B4-BE49-F238E27FC236}">
                  <a16:creationId xmlns:a16="http://schemas.microsoft.com/office/drawing/2014/main" id="{F3934BFF-AFAD-4141-82CA-3DA87E8A68CB}"/>
                </a:ext>
              </a:extLst>
            </p:cNvPr>
            <p:cNvSpPr txBox="1">
              <a:spLocks noChangeArrowheads="1"/>
            </p:cNvSpPr>
            <p:nvPr/>
          </p:nvSpPr>
          <p:spPr bwMode="auto">
            <a:xfrm>
              <a:off x="4920" y="9552"/>
              <a:ext cx="840" cy="699"/>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400" dirty="0">
                  <a:solidFill>
                    <a:schemeClr val="tx1"/>
                  </a:solidFill>
                  <a:latin typeface="Times New Roman" panose="02020603050405020304" pitchFamily="18" charset="0"/>
                  <a:ea typeface="宋体" panose="02010600030101010101" pitchFamily="2" charset="-122"/>
                </a:rPr>
                <a:t>5</a:t>
              </a:r>
              <a:endParaRPr lang="en-US" altLang="zh-CN" sz="2400" dirty="0">
                <a:solidFill>
                  <a:schemeClr val="tx1"/>
                </a:solidFill>
              </a:endParaRPr>
            </a:p>
          </p:txBody>
        </p:sp>
        <p:sp>
          <p:nvSpPr>
            <p:cNvPr id="40974" name="Text Box 13">
              <a:extLst>
                <a:ext uri="{FF2B5EF4-FFF2-40B4-BE49-F238E27FC236}">
                  <a16:creationId xmlns:a16="http://schemas.microsoft.com/office/drawing/2014/main" id="{8B995F8A-70C1-4D4A-A398-C56708F960C3}"/>
                </a:ext>
              </a:extLst>
            </p:cNvPr>
            <p:cNvSpPr txBox="1">
              <a:spLocks noChangeArrowheads="1"/>
            </p:cNvSpPr>
            <p:nvPr/>
          </p:nvSpPr>
          <p:spPr bwMode="auto">
            <a:xfrm>
              <a:off x="6600" y="9552"/>
              <a:ext cx="840" cy="699"/>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400">
                <a:solidFill>
                  <a:schemeClr val="tx1"/>
                </a:solidFill>
              </a:endParaRPr>
            </a:p>
          </p:txBody>
        </p:sp>
        <p:sp>
          <p:nvSpPr>
            <p:cNvPr id="40975" name="Text Box 14">
              <a:extLst>
                <a:ext uri="{FF2B5EF4-FFF2-40B4-BE49-F238E27FC236}">
                  <a16:creationId xmlns:a16="http://schemas.microsoft.com/office/drawing/2014/main" id="{694FFA44-45AD-4314-A82A-6ED2ACC79981}"/>
                </a:ext>
              </a:extLst>
            </p:cNvPr>
            <p:cNvSpPr txBox="1">
              <a:spLocks noChangeArrowheads="1"/>
            </p:cNvSpPr>
            <p:nvPr/>
          </p:nvSpPr>
          <p:spPr bwMode="auto">
            <a:xfrm>
              <a:off x="7440" y="9552"/>
              <a:ext cx="840" cy="699"/>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400">
                  <a:solidFill>
                    <a:schemeClr val="tx1"/>
                  </a:solidFill>
                  <a:latin typeface="Times New Roman" panose="02020603050405020304" pitchFamily="18" charset="0"/>
                  <a:ea typeface="宋体" panose="02010600030101010101" pitchFamily="2" charset="-122"/>
                </a:rPr>
                <a:t>558</a:t>
              </a:r>
              <a:endParaRPr lang="en-US" altLang="zh-CN" sz="2400">
                <a:solidFill>
                  <a:schemeClr val="tx1"/>
                </a:solidFill>
              </a:endParaRPr>
            </a:p>
          </p:txBody>
        </p:sp>
        <p:sp>
          <p:nvSpPr>
            <p:cNvPr id="40976" name="Text Box 15">
              <a:extLst>
                <a:ext uri="{FF2B5EF4-FFF2-40B4-BE49-F238E27FC236}">
                  <a16:creationId xmlns:a16="http://schemas.microsoft.com/office/drawing/2014/main" id="{326F02EF-8365-4ECE-9650-12364317E7B0}"/>
                </a:ext>
              </a:extLst>
            </p:cNvPr>
            <p:cNvSpPr txBox="1">
              <a:spLocks noChangeArrowheads="1"/>
            </p:cNvSpPr>
            <p:nvPr/>
          </p:nvSpPr>
          <p:spPr bwMode="auto">
            <a:xfrm>
              <a:off x="8280" y="9552"/>
              <a:ext cx="840" cy="699"/>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400">
                <a:solidFill>
                  <a:schemeClr val="tx1"/>
                </a:solidFill>
              </a:endParaRPr>
            </a:p>
          </p:txBody>
        </p:sp>
        <p:sp>
          <p:nvSpPr>
            <p:cNvPr id="40977" name="Text Box 16">
              <a:extLst>
                <a:ext uri="{FF2B5EF4-FFF2-40B4-BE49-F238E27FC236}">
                  <a16:creationId xmlns:a16="http://schemas.microsoft.com/office/drawing/2014/main" id="{DD372312-7ED2-4F1D-8435-68497AB3FEEC}"/>
                </a:ext>
              </a:extLst>
            </p:cNvPr>
            <p:cNvSpPr txBox="1">
              <a:spLocks noChangeArrowheads="1"/>
            </p:cNvSpPr>
            <p:nvPr/>
          </p:nvSpPr>
          <p:spPr bwMode="auto">
            <a:xfrm>
              <a:off x="9120" y="9552"/>
              <a:ext cx="840" cy="699"/>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400">
                  <a:solidFill>
                    <a:schemeClr val="tx1"/>
                  </a:solidFill>
                  <a:latin typeface="Times New Roman" panose="02020603050405020304" pitchFamily="18" charset="0"/>
                  <a:ea typeface="宋体" panose="02010600030101010101" pitchFamily="2" charset="-122"/>
                </a:rPr>
                <a:t>32</a:t>
              </a:r>
              <a:endParaRPr lang="en-US" altLang="zh-CN" sz="2400">
                <a:solidFill>
                  <a:schemeClr val="tx1"/>
                </a:solidFill>
              </a:endParaRPr>
            </a:p>
          </p:txBody>
        </p:sp>
        <p:sp>
          <p:nvSpPr>
            <p:cNvPr id="40978" name="Text Box 17">
              <a:extLst>
                <a:ext uri="{FF2B5EF4-FFF2-40B4-BE49-F238E27FC236}">
                  <a16:creationId xmlns:a16="http://schemas.microsoft.com/office/drawing/2014/main" id="{E2852BBE-A7C3-4BAF-A593-0EE8F6B92FA2}"/>
                </a:ext>
              </a:extLst>
            </p:cNvPr>
            <p:cNvSpPr txBox="1">
              <a:spLocks noChangeArrowheads="1"/>
            </p:cNvSpPr>
            <p:nvPr/>
          </p:nvSpPr>
          <p:spPr bwMode="auto">
            <a:xfrm>
              <a:off x="9960" y="9552"/>
              <a:ext cx="840" cy="699"/>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400">
                <a:solidFill>
                  <a:schemeClr val="tx1"/>
                </a:solidFill>
              </a:endParaRPr>
            </a:p>
          </p:txBody>
        </p:sp>
      </p:grpSp>
      <p:sp>
        <p:nvSpPr>
          <p:cNvPr id="40966" name="Text Box 13">
            <a:extLst>
              <a:ext uri="{FF2B5EF4-FFF2-40B4-BE49-F238E27FC236}">
                <a16:creationId xmlns:a16="http://schemas.microsoft.com/office/drawing/2014/main" id="{7619446F-08A9-42DE-AE82-6D9FBEBE4E44}"/>
              </a:ext>
            </a:extLst>
          </p:cNvPr>
          <p:cNvSpPr txBox="1">
            <a:spLocks noChangeArrowheads="1"/>
          </p:cNvSpPr>
          <p:nvPr/>
        </p:nvSpPr>
        <p:spPr bwMode="auto">
          <a:xfrm>
            <a:off x="6284216" y="4039394"/>
            <a:ext cx="639911" cy="473185"/>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400">
              <a:solidFill>
                <a:schemeClr val="tx1"/>
              </a:solidFill>
            </a:endParaRPr>
          </a:p>
        </p:txBody>
      </p:sp>
      <p:pic>
        <p:nvPicPr>
          <p:cNvPr id="3" name="图片 2">
            <a:extLst>
              <a:ext uri="{FF2B5EF4-FFF2-40B4-BE49-F238E27FC236}">
                <a16:creationId xmlns:a16="http://schemas.microsoft.com/office/drawing/2014/main" id="{CEB0BAF4-6183-4079-94CA-C641526EA29D}"/>
              </a:ext>
            </a:extLst>
          </p:cNvPr>
          <p:cNvPicPr>
            <a:picLocks noChangeAspect="1"/>
          </p:cNvPicPr>
          <p:nvPr/>
        </p:nvPicPr>
        <p:blipFill>
          <a:blip r:embed="rId2"/>
          <a:stretch>
            <a:fillRect/>
          </a:stretch>
        </p:blipFill>
        <p:spPr>
          <a:xfrm>
            <a:off x="5951135" y="4976377"/>
            <a:ext cx="1896358" cy="390427"/>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F26DE0E3-FF6D-43B1-94D5-9BCECDA9E911}"/>
              </a:ext>
            </a:extLst>
          </p:cNvPr>
          <p:cNvGrpSpPr>
            <a:grpSpLocks/>
          </p:cNvGrpSpPr>
          <p:nvPr/>
        </p:nvGrpSpPr>
        <p:grpSpPr bwMode="auto">
          <a:xfrm>
            <a:off x="367793" y="1948844"/>
            <a:ext cx="7685279" cy="1265531"/>
            <a:chOff x="611188" y="1951061"/>
            <a:chExt cx="7683504" cy="1265236"/>
          </a:xfrm>
        </p:grpSpPr>
        <p:grpSp>
          <p:nvGrpSpPr>
            <p:cNvPr id="41995" name="组合 3">
              <a:extLst>
                <a:ext uri="{FF2B5EF4-FFF2-40B4-BE49-F238E27FC236}">
                  <a16:creationId xmlns:a16="http://schemas.microsoft.com/office/drawing/2014/main" id="{25A4C9E6-9E11-4251-92AE-BDAEAC345D01}"/>
                </a:ext>
              </a:extLst>
            </p:cNvPr>
            <p:cNvGrpSpPr>
              <a:grpSpLocks/>
            </p:cNvGrpSpPr>
            <p:nvPr/>
          </p:nvGrpSpPr>
          <p:grpSpPr bwMode="auto">
            <a:xfrm>
              <a:off x="611188" y="1951061"/>
              <a:ext cx="7683504" cy="1265236"/>
              <a:chOff x="801688" y="4238533"/>
              <a:chExt cx="7683504" cy="1265236"/>
            </a:xfrm>
          </p:grpSpPr>
          <p:sp>
            <p:nvSpPr>
              <p:cNvPr id="41997" name="Text Box 5">
                <a:extLst>
                  <a:ext uri="{FF2B5EF4-FFF2-40B4-BE49-F238E27FC236}">
                    <a16:creationId xmlns:a16="http://schemas.microsoft.com/office/drawing/2014/main" id="{05AE39E4-8179-4B70-87F8-F6D341FB93E8}"/>
                  </a:ext>
                </a:extLst>
              </p:cNvPr>
              <p:cNvSpPr txBox="1">
                <a:spLocks noChangeArrowheads="1"/>
              </p:cNvSpPr>
              <p:nvPr/>
            </p:nvSpPr>
            <p:spPr bwMode="auto">
              <a:xfrm>
                <a:off x="801688" y="4238533"/>
                <a:ext cx="640292" cy="472436"/>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latin typeface="Times New Roman" panose="02020603050405020304" pitchFamily="18" charset="0"/>
                    <a:ea typeface="宋体" panose="02010600030101010101" pitchFamily="2" charset="-122"/>
                  </a:rPr>
                  <a:t>132</a:t>
                </a:r>
              </a:p>
            </p:txBody>
          </p:sp>
          <p:sp>
            <p:nvSpPr>
              <p:cNvPr id="41998" name="Text Box 6">
                <a:extLst>
                  <a:ext uri="{FF2B5EF4-FFF2-40B4-BE49-F238E27FC236}">
                    <a16:creationId xmlns:a16="http://schemas.microsoft.com/office/drawing/2014/main" id="{9C69A997-61C1-47F7-943F-E657C0A5F2A9}"/>
                  </a:ext>
                </a:extLst>
              </p:cNvPr>
              <p:cNvSpPr txBox="1">
                <a:spLocks noChangeArrowheads="1"/>
              </p:cNvSpPr>
              <p:nvPr/>
            </p:nvSpPr>
            <p:spPr bwMode="auto">
              <a:xfrm>
                <a:off x="801688" y="4717052"/>
                <a:ext cx="7683504" cy="786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000" dirty="0">
                    <a:solidFill>
                      <a:srgbClr val="FF0000"/>
                    </a:solidFill>
                    <a:latin typeface="Times New Roman" panose="02020603050405020304" pitchFamily="18" charset="0"/>
                    <a:ea typeface="宋体" panose="02010600030101010101" pitchFamily="2" charset="-122"/>
                  </a:rPr>
                  <a:t>   0        1        2        3        4        5        6        7         8        9       10      0</a:t>
                </a:r>
              </a:p>
              <a:p>
                <a:pPr eaLnBrk="1" hangingPunct="1">
                  <a:lnSpc>
                    <a:spcPct val="100000"/>
                  </a:lnSpc>
                  <a:spcBef>
                    <a:spcPct val="0"/>
                  </a:spcBef>
                  <a:buClrTx/>
                  <a:buFontTx/>
                  <a:buNone/>
                </a:pPr>
                <a:r>
                  <a:rPr lang="zh-CN" altLang="en-US" sz="2000" dirty="0">
                    <a:solidFill>
                      <a:srgbClr val="FF0000"/>
                    </a:solidFill>
                    <a:latin typeface="Times New Roman" panose="02020603050405020304" pitchFamily="18" charset="0"/>
                    <a:ea typeface="宋体" panose="02010600030101010101" pitchFamily="2" charset="-122"/>
                  </a:rPr>
                  <a:t>                                                     </a:t>
                </a:r>
                <a:endParaRPr lang="en-US" altLang="zh-CN" sz="2801" dirty="0">
                  <a:solidFill>
                    <a:srgbClr val="FF0000"/>
                  </a:solidFill>
                </a:endParaRPr>
              </a:p>
            </p:txBody>
          </p:sp>
          <p:sp>
            <p:nvSpPr>
              <p:cNvPr id="41999" name="Text Box 7">
                <a:extLst>
                  <a:ext uri="{FF2B5EF4-FFF2-40B4-BE49-F238E27FC236}">
                    <a16:creationId xmlns:a16="http://schemas.microsoft.com/office/drawing/2014/main" id="{04C4CA36-DD3B-48F2-AD49-3B734854F1EB}"/>
                  </a:ext>
                </a:extLst>
              </p:cNvPr>
              <p:cNvSpPr txBox="1">
                <a:spLocks noChangeArrowheads="1"/>
              </p:cNvSpPr>
              <p:nvPr/>
            </p:nvSpPr>
            <p:spPr bwMode="auto">
              <a:xfrm>
                <a:off x="1441980" y="4238533"/>
                <a:ext cx="640292" cy="472436"/>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801">
                  <a:solidFill>
                    <a:srgbClr val="FF0000"/>
                  </a:solidFill>
                </a:endParaRPr>
              </a:p>
            </p:txBody>
          </p:sp>
          <p:sp>
            <p:nvSpPr>
              <p:cNvPr id="42000" name="Text Box 8">
                <a:extLst>
                  <a:ext uri="{FF2B5EF4-FFF2-40B4-BE49-F238E27FC236}">
                    <a16:creationId xmlns:a16="http://schemas.microsoft.com/office/drawing/2014/main" id="{50E92F81-3539-4441-9331-995298AFCEF2}"/>
                  </a:ext>
                </a:extLst>
              </p:cNvPr>
              <p:cNvSpPr txBox="1">
                <a:spLocks noChangeArrowheads="1"/>
              </p:cNvSpPr>
              <p:nvPr/>
            </p:nvSpPr>
            <p:spPr bwMode="auto">
              <a:xfrm>
                <a:off x="2082272" y="4238533"/>
                <a:ext cx="640292" cy="472436"/>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801">
                  <a:solidFill>
                    <a:srgbClr val="FF0000"/>
                  </a:solidFill>
                </a:endParaRPr>
              </a:p>
            </p:txBody>
          </p:sp>
          <p:sp>
            <p:nvSpPr>
              <p:cNvPr id="42001" name="Text Box 9">
                <a:extLst>
                  <a:ext uri="{FF2B5EF4-FFF2-40B4-BE49-F238E27FC236}">
                    <a16:creationId xmlns:a16="http://schemas.microsoft.com/office/drawing/2014/main" id="{E2289996-0309-4D30-AC22-B29742B97A37}"/>
                  </a:ext>
                </a:extLst>
              </p:cNvPr>
              <p:cNvSpPr txBox="1">
                <a:spLocks noChangeArrowheads="1"/>
              </p:cNvSpPr>
              <p:nvPr/>
            </p:nvSpPr>
            <p:spPr bwMode="auto">
              <a:xfrm>
                <a:off x="2722564" y="4238533"/>
                <a:ext cx="640292" cy="472436"/>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latin typeface="Times New Roman" panose="02020603050405020304" pitchFamily="18" charset="0"/>
                    <a:ea typeface="宋体" panose="02010600030101010101" pitchFamily="2" charset="-122"/>
                  </a:rPr>
                  <a:t>102</a:t>
                </a:r>
                <a:endParaRPr lang="en-US" altLang="zh-CN" sz="2000">
                  <a:solidFill>
                    <a:srgbClr val="FF0000"/>
                  </a:solidFill>
                </a:endParaRPr>
              </a:p>
            </p:txBody>
          </p:sp>
          <p:sp>
            <p:nvSpPr>
              <p:cNvPr id="42002" name="Text Box 10">
                <a:extLst>
                  <a:ext uri="{FF2B5EF4-FFF2-40B4-BE49-F238E27FC236}">
                    <a16:creationId xmlns:a16="http://schemas.microsoft.com/office/drawing/2014/main" id="{4DF61CFE-0C24-4949-90A7-0DA998184EF9}"/>
                  </a:ext>
                </a:extLst>
              </p:cNvPr>
              <p:cNvSpPr txBox="1">
                <a:spLocks noChangeArrowheads="1"/>
              </p:cNvSpPr>
              <p:nvPr/>
            </p:nvSpPr>
            <p:spPr bwMode="auto">
              <a:xfrm>
                <a:off x="3362856" y="4238533"/>
                <a:ext cx="640292" cy="472436"/>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latin typeface="Times New Roman" panose="02020603050405020304" pitchFamily="18" charset="0"/>
                    <a:ea typeface="宋体" panose="02010600030101010101" pitchFamily="2" charset="-122"/>
                  </a:rPr>
                  <a:t>15</a:t>
                </a:r>
                <a:endParaRPr lang="en-US" altLang="zh-CN" sz="2801">
                  <a:solidFill>
                    <a:srgbClr val="FF0000"/>
                  </a:solidFill>
                </a:endParaRPr>
              </a:p>
            </p:txBody>
          </p:sp>
          <p:sp>
            <p:nvSpPr>
              <p:cNvPr id="42003" name="Text Box 11">
                <a:extLst>
                  <a:ext uri="{FF2B5EF4-FFF2-40B4-BE49-F238E27FC236}">
                    <a16:creationId xmlns:a16="http://schemas.microsoft.com/office/drawing/2014/main" id="{34AA63B5-05BB-453F-BDA5-7A363C2A5223}"/>
                  </a:ext>
                </a:extLst>
              </p:cNvPr>
              <p:cNvSpPr txBox="1">
                <a:spLocks noChangeArrowheads="1"/>
              </p:cNvSpPr>
              <p:nvPr/>
            </p:nvSpPr>
            <p:spPr bwMode="auto">
              <a:xfrm>
                <a:off x="4003148" y="4238533"/>
                <a:ext cx="640292" cy="472436"/>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latin typeface="Times New Roman" panose="02020603050405020304" pitchFamily="18" charset="0"/>
                    <a:ea typeface="宋体" panose="02010600030101010101" pitchFamily="2" charset="-122"/>
                  </a:rPr>
                  <a:t>5</a:t>
                </a:r>
                <a:endParaRPr lang="en-US" altLang="zh-CN" sz="2801">
                  <a:solidFill>
                    <a:srgbClr val="FF0000"/>
                  </a:solidFill>
                </a:endParaRPr>
              </a:p>
            </p:txBody>
          </p:sp>
          <p:sp>
            <p:nvSpPr>
              <p:cNvPr id="42004" name="Text Box 13">
                <a:extLst>
                  <a:ext uri="{FF2B5EF4-FFF2-40B4-BE49-F238E27FC236}">
                    <a16:creationId xmlns:a16="http://schemas.microsoft.com/office/drawing/2014/main" id="{7F308350-57BB-41F9-9E0F-493E7BEB45D2}"/>
                  </a:ext>
                </a:extLst>
              </p:cNvPr>
              <p:cNvSpPr txBox="1">
                <a:spLocks noChangeArrowheads="1"/>
              </p:cNvSpPr>
              <p:nvPr/>
            </p:nvSpPr>
            <p:spPr bwMode="auto">
              <a:xfrm>
                <a:off x="5283732" y="4238533"/>
                <a:ext cx="640292" cy="472436"/>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801">
                  <a:solidFill>
                    <a:srgbClr val="FF0000"/>
                  </a:solidFill>
                </a:endParaRPr>
              </a:p>
            </p:txBody>
          </p:sp>
          <p:sp>
            <p:nvSpPr>
              <p:cNvPr id="42005" name="Text Box 14">
                <a:extLst>
                  <a:ext uri="{FF2B5EF4-FFF2-40B4-BE49-F238E27FC236}">
                    <a16:creationId xmlns:a16="http://schemas.microsoft.com/office/drawing/2014/main" id="{AA616A3C-1948-4FAE-BF22-F9A2C8423953}"/>
                  </a:ext>
                </a:extLst>
              </p:cNvPr>
              <p:cNvSpPr txBox="1">
                <a:spLocks noChangeArrowheads="1"/>
              </p:cNvSpPr>
              <p:nvPr/>
            </p:nvSpPr>
            <p:spPr bwMode="auto">
              <a:xfrm>
                <a:off x="5924024" y="4238533"/>
                <a:ext cx="640292" cy="472436"/>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latin typeface="Times New Roman" panose="02020603050405020304" pitchFamily="18" charset="0"/>
                    <a:ea typeface="宋体" panose="02010600030101010101" pitchFamily="2" charset="-122"/>
                  </a:rPr>
                  <a:t>558</a:t>
                </a:r>
                <a:endParaRPr lang="en-US" altLang="zh-CN" sz="2000">
                  <a:solidFill>
                    <a:srgbClr val="FF0000"/>
                  </a:solidFill>
                </a:endParaRPr>
              </a:p>
            </p:txBody>
          </p:sp>
          <p:sp>
            <p:nvSpPr>
              <p:cNvPr id="42006" name="Text Box 15">
                <a:extLst>
                  <a:ext uri="{FF2B5EF4-FFF2-40B4-BE49-F238E27FC236}">
                    <a16:creationId xmlns:a16="http://schemas.microsoft.com/office/drawing/2014/main" id="{2E43AD19-873E-4BA6-BEFB-835C073066D6}"/>
                  </a:ext>
                </a:extLst>
              </p:cNvPr>
              <p:cNvSpPr txBox="1">
                <a:spLocks noChangeArrowheads="1"/>
              </p:cNvSpPr>
              <p:nvPr/>
            </p:nvSpPr>
            <p:spPr bwMode="auto">
              <a:xfrm>
                <a:off x="6564316" y="4238533"/>
                <a:ext cx="640292" cy="472436"/>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801">
                  <a:solidFill>
                    <a:srgbClr val="FF0000"/>
                  </a:solidFill>
                </a:endParaRPr>
              </a:p>
            </p:txBody>
          </p:sp>
          <p:sp>
            <p:nvSpPr>
              <p:cNvPr id="42007" name="Text Box 16">
                <a:extLst>
                  <a:ext uri="{FF2B5EF4-FFF2-40B4-BE49-F238E27FC236}">
                    <a16:creationId xmlns:a16="http://schemas.microsoft.com/office/drawing/2014/main" id="{31E5208F-D187-4C73-BA37-210633E56883}"/>
                  </a:ext>
                </a:extLst>
              </p:cNvPr>
              <p:cNvSpPr txBox="1">
                <a:spLocks noChangeArrowheads="1"/>
              </p:cNvSpPr>
              <p:nvPr/>
            </p:nvSpPr>
            <p:spPr bwMode="auto">
              <a:xfrm>
                <a:off x="7204608" y="4238533"/>
                <a:ext cx="640292" cy="472436"/>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latin typeface="Times New Roman" panose="02020603050405020304" pitchFamily="18" charset="0"/>
                    <a:ea typeface="宋体" panose="02010600030101010101" pitchFamily="2" charset="-122"/>
                  </a:rPr>
                  <a:t>32</a:t>
                </a:r>
                <a:endParaRPr lang="en-US" altLang="zh-CN" sz="2801">
                  <a:solidFill>
                    <a:srgbClr val="FF0000"/>
                  </a:solidFill>
                </a:endParaRPr>
              </a:p>
            </p:txBody>
          </p:sp>
          <p:sp>
            <p:nvSpPr>
              <p:cNvPr id="42008" name="Text Box 17">
                <a:extLst>
                  <a:ext uri="{FF2B5EF4-FFF2-40B4-BE49-F238E27FC236}">
                    <a16:creationId xmlns:a16="http://schemas.microsoft.com/office/drawing/2014/main" id="{B1E00825-A1DA-49AF-93C1-D699A3357DF4}"/>
                  </a:ext>
                </a:extLst>
              </p:cNvPr>
              <p:cNvSpPr txBox="1">
                <a:spLocks noChangeArrowheads="1"/>
              </p:cNvSpPr>
              <p:nvPr/>
            </p:nvSpPr>
            <p:spPr bwMode="auto">
              <a:xfrm>
                <a:off x="7844900" y="4238533"/>
                <a:ext cx="640292" cy="472436"/>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801">
                  <a:solidFill>
                    <a:srgbClr val="FF0000"/>
                  </a:solidFill>
                </a:endParaRPr>
              </a:p>
            </p:txBody>
          </p:sp>
        </p:grpSp>
        <p:sp>
          <p:nvSpPr>
            <p:cNvPr id="41996" name="Text Box 13">
              <a:extLst>
                <a:ext uri="{FF2B5EF4-FFF2-40B4-BE49-F238E27FC236}">
                  <a16:creationId xmlns:a16="http://schemas.microsoft.com/office/drawing/2014/main" id="{FC8A045C-8039-4731-AB58-5774C1F685DD}"/>
                </a:ext>
              </a:extLst>
            </p:cNvPr>
            <p:cNvSpPr txBox="1">
              <a:spLocks noChangeArrowheads="1"/>
            </p:cNvSpPr>
            <p:nvPr/>
          </p:nvSpPr>
          <p:spPr bwMode="auto">
            <a:xfrm>
              <a:off x="4446922" y="1951061"/>
              <a:ext cx="640292" cy="472436"/>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801">
                <a:solidFill>
                  <a:srgbClr val="FF0000"/>
                </a:solidFill>
              </a:endParaRPr>
            </a:p>
          </p:txBody>
        </p:sp>
      </p:grpSp>
      <p:sp>
        <p:nvSpPr>
          <p:cNvPr id="41988" name="Rectangle 2">
            <a:extLst>
              <a:ext uri="{FF2B5EF4-FFF2-40B4-BE49-F238E27FC236}">
                <a16:creationId xmlns:a16="http://schemas.microsoft.com/office/drawing/2014/main" id="{A6D0311D-ACA5-4438-BE29-97D27AF77DF2}"/>
              </a:ext>
            </a:extLst>
          </p:cNvPr>
          <p:cNvSpPr>
            <a:spLocks noGrp="1" noChangeArrowheads="1"/>
          </p:cNvSpPr>
          <p:nvPr>
            <p:ph type="title"/>
          </p:nvPr>
        </p:nvSpPr>
        <p:spPr/>
        <p:txBody>
          <a:bodyPr/>
          <a:lstStyle/>
          <a:p>
            <a:pPr eaLnBrk="1" hangingPunct="1"/>
            <a:r>
              <a:rPr lang="zh-CN" altLang="en-US" dirty="0"/>
              <a:t>例</a:t>
            </a:r>
            <a:r>
              <a:rPr lang="en-US" altLang="zh-CN" dirty="0"/>
              <a:t>5.43</a:t>
            </a:r>
            <a:r>
              <a:rPr lang="zh-CN" altLang="en-US" dirty="0"/>
              <a:t>（续）</a:t>
            </a:r>
          </a:p>
        </p:txBody>
      </p:sp>
      <p:sp>
        <p:nvSpPr>
          <p:cNvPr id="1802243" name="Rectangle 3">
            <a:extLst>
              <a:ext uri="{FF2B5EF4-FFF2-40B4-BE49-F238E27FC236}">
                <a16:creationId xmlns:a16="http://schemas.microsoft.com/office/drawing/2014/main" id="{43888762-8A60-4AEB-BFA1-A34BD4AB1A86}"/>
              </a:ext>
            </a:extLst>
          </p:cNvPr>
          <p:cNvSpPr>
            <a:spLocks noGrp="1" noChangeArrowheads="1"/>
          </p:cNvSpPr>
          <p:nvPr>
            <p:ph type="body" idx="1"/>
          </p:nvPr>
        </p:nvSpPr>
        <p:spPr>
          <a:xfrm>
            <a:off x="224885" y="1139032"/>
            <a:ext cx="8498267" cy="539875"/>
          </a:xfrm>
        </p:spPr>
        <p:txBody>
          <a:bodyPr/>
          <a:lstStyle/>
          <a:p>
            <a:pPr marL="0" indent="0">
              <a:buNone/>
            </a:pPr>
            <a:r>
              <a:rPr lang="zh-CN" altLang="en-US" dirty="0"/>
              <a:t>因为</a:t>
            </a:r>
            <a:r>
              <a:rPr lang="en-US" altLang="zh-CN" dirty="0"/>
              <a:t>h(259)=259 mod11=6</a:t>
            </a:r>
            <a:r>
              <a:rPr lang="zh-CN" altLang="en-US" dirty="0"/>
              <a:t>，所以</a:t>
            </a:r>
            <a:r>
              <a:rPr lang="en-US" altLang="zh-CN" dirty="0"/>
              <a:t>259</a:t>
            </a:r>
            <a:r>
              <a:rPr lang="zh-CN" altLang="en-US" dirty="0"/>
              <a:t>应该存放在位置</a:t>
            </a:r>
            <a:r>
              <a:rPr lang="en-US" altLang="zh-CN" dirty="0"/>
              <a:t>6</a:t>
            </a:r>
            <a:r>
              <a:rPr lang="zh-CN" altLang="en-US" dirty="0"/>
              <a:t>；</a:t>
            </a:r>
          </a:p>
        </p:txBody>
      </p:sp>
      <p:sp>
        <p:nvSpPr>
          <p:cNvPr id="2" name="矩形 1">
            <a:extLst>
              <a:ext uri="{FF2B5EF4-FFF2-40B4-BE49-F238E27FC236}">
                <a16:creationId xmlns:a16="http://schemas.microsoft.com/office/drawing/2014/main" id="{8B65962C-52F1-4052-8397-9CAAE0A780FD}"/>
              </a:ext>
            </a:extLst>
          </p:cNvPr>
          <p:cNvSpPr>
            <a:spLocks noChangeArrowheads="1"/>
          </p:cNvSpPr>
          <p:nvPr/>
        </p:nvSpPr>
        <p:spPr bwMode="auto">
          <a:xfrm>
            <a:off x="1569993" y="4684672"/>
            <a:ext cx="4166564" cy="52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a:lnSpc>
                <a:spcPct val="100000"/>
              </a:lnSpc>
              <a:spcBef>
                <a:spcPct val="0"/>
              </a:spcBef>
              <a:buClrTx/>
              <a:buFontTx/>
              <a:buNone/>
            </a:pPr>
            <a:r>
              <a:rPr lang="zh-CN" altLang="en-US" sz="2801" dirty="0">
                <a:solidFill>
                  <a:schemeClr val="tx1"/>
                </a:solidFill>
              </a:rPr>
              <a:t>例如： </a:t>
            </a:r>
            <a:r>
              <a:rPr lang="en-US" altLang="zh-CN" sz="2801" dirty="0">
                <a:solidFill>
                  <a:schemeClr val="tx1"/>
                </a:solidFill>
              </a:rPr>
              <a:t>h(257)=4=h(15) </a:t>
            </a:r>
            <a:endParaRPr lang="zh-CN" altLang="en-US" sz="2801" dirty="0">
              <a:solidFill>
                <a:schemeClr val="tx1"/>
              </a:solidFill>
            </a:endParaRPr>
          </a:p>
        </p:txBody>
      </p:sp>
      <p:sp>
        <p:nvSpPr>
          <p:cNvPr id="14" name="Text Box 12">
            <a:extLst>
              <a:ext uri="{FF2B5EF4-FFF2-40B4-BE49-F238E27FC236}">
                <a16:creationId xmlns:a16="http://schemas.microsoft.com/office/drawing/2014/main" id="{7E6CF7D6-7E3A-42DA-88A1-3151227E263E}"/>
              </a:ext>
            </a:extLst>
          </p:cNvPr>
          <p:cNvSpPr txBox="1">
            <a:spLocks noChangeArrowheads="1"/>
          </p:cNvSpPr>
          <p:nvPr/>
        </p:nvSpPr>
        <p:spPr bwMode="auto">
          <a:xfrm>
            <a:off x="4205003" y="1935318"/>
            <a:ext cx="641498" cy="471597"/>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000">
                <a:solidFill>
                  <a:srgbClr val="FF0000"/>
                </a:solidFill>
                <a:latin typeface="Times New Roman" panose="02020603050405020304" pitchFamily="18" charset="0"/>
                <a:ea typeface="宋体" panose="02010600030101010101" pitchFamily="2" charset="-122"/>
              </a:rPr>
              <a:t>259</a:t>
            </a:r>
          </a:p>
        </p:txBody>
      </p:sp>
      <p:sp>
        <p:nvSpPr>
          <p:cNvPr id="5" name="矩形 4">
            <a:extLst>
              <a:ext uri="{FF2B5EF4-FFF2-40B4-BE49-F238E27FC236}">
                <a16:creationId xmlns:a16="http://schemas.microsoft.com/office/drawing/2014/main" id="{6429C2F6-9B4C-44A3-BC28-7F61C471A48B}"/>
              </a:ext>
            </a:extLst>
          </p:cNvPr>
          <p:cNvSpPr>
            <a:spLocks noChangeArrowheads="1"/>
          </p:cNvSpPr>
          <p:nvPr/>
        </p:nvSpPr>
        <p:spPr bwMode="auto">
          <a:xfrm>
            <a:off x="242837" y="5453796"/>
            <a:ext cx="8449043" cy="52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Wingdings" panose="05000000000000000000" pitchFamily="2" charset="2"/>
              <a:buNone/>
            </a:pPr>
            <a:r>
              <a:rPr lang="zh-CN" altLang="en-US" sz="2801" dirty="0"/>
              <a:t>又因为</a:t>
            </a:r>
            <a:r>
              <a:rPr lang="en-US" altLang="zh-CN" sz="2801" dirty="0"/>
              <a:t>h(558)=8</a:t>
            </a:r>
            <a:r>
              <a:rPr lang="zh-CN" altLang="en-US" sz="2801" dirty="0"/>
              <a:t>，所以检查位置</a:t>
            </a:r>
            <a:r>
              <a:rPr lang="en-US" altLang="zh-CN" sz="2801" dirty="0"/>
              <a:t>8</a:t>
            </a:r>
            <a:r>
              <a:rPr lang="zh-CN" altLang="en-US" sz="2801" dirty="0"/>
              <a:t>，</a:t>
            </a:r>
            <a:r>
              <a:rPr lang="en-US" altLang="zh-CN" sz="2801" dirty="0"/>
              <a:t>558</a:t>
            </a:r>
            <a:r>
              <a:rPr lang="zh-CN" altLang="en-US" sz="2801" dirty="0"/>
              <a:t>恰好在位置</a:t>
            </a:r>
            <a:r>
              <a:rPr lang="en-US" altLang="zh-CN" sz="2801" dirty="0"/>
              <a:t>8</a:t>
            </a:r>
            <a:r>
              <a:rPr lang="zh-CN" altLang="en-US" sz="2801" dirty="0"/>
              <a:t>。</a:t>
            </a:r>
          </a:p>
        </p:txBody>
      </p:sp>
      <p:sp>
        <p:nvSpPr>
          <p:cNvPr id="25" name="矩形 24">
            <a:extLst>
              <a:ext uri="{FF2B5EF4-FFF2-40B4-BE49-F238E27FC236}">
                <a16:creationId xmlns:a16="http://schemas.microsoft.com/office/drawing/2014/main" id="{26A844E7-1DEF-4E0C-83C7-88C42B4F9C69}"/>
              </a:ext>
            </a:extLst>
          </p:cNvPr>
          <p:cNvSpPr>
            <a:spLocks noChangeArrowheads="1"/>
          </p:cNvSpPr>
          <p:nvPr/>
        </p:nvSpPr>
        <p:spPr bwMode="auto">
          <a:xfrm>
            <a:off x="242837" y="3306469"/>
            <a:ext cx="11571338" cy="1284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50000"/>
              </a:lnSpc>
              <a:spcBef>
                <a:spcPct val="0"/>
              </a:spcBef>
              <a:buClrTx/>
              <a:buFont typeface="Wingdings" panose="05000000000000000000" pitchFamily="2" charset="2"/>
              <a:buNone/>
            </a:pPr>
            <a:r>
              <a:rPr lang="zh-CN" altLang="en-US" sz="2801" dirty="0"/>
              <a:t>对于一个</a:t>
            </a:r>
            <a:r>
              <a:rPr lang="en-US" altLang="zh-CN" sz="2801" dirty="0"/>
              <a:t>Hash</a:t>
            </a:r>
            <a:r>
              <a:rPr lang="zh-CN" altLang="en-US" sz="2801" dirty="0"/>
              <a:t>函数</a:t>
            </a:r>
            <a:r>
              <a:rPr lang="en-US" altLang="zh-CN" sz="2801" dirty="0"/>
              <a:t>H</a:t>
            </a:r>
            <a:r>
              <a:rPr lang="zh-CN" altLang="en-US" sz="2801" dirty="0"/>
              <a:t>，如果</a:t>
            </a:r>
            <a:r>
              <a:rPr lang="en-US" altLang="zh-CN" sz="2801" dirty="0"/>
              <a:t>H(x)=H(y)</a:t>
            </a:r>
            <a:r>
              <a:rPr lang="zh-CN" altLang="en-US" sz="2801" dirty="0"/>
              <a:t>，但</a:t>
            </a:r>
            <a:r>
              <a:rPr lang="en-US" altLang="zh-CN" sz="2801" dirty="0" err="1"/>
              <a:t>x≠y</a:t>
            </a:r>
            <a:r>
              <a:rPr lang="zh-CN" altLang="en-US" sz="2801" dirty="0"/>
              <a:t>，便称冲突发生了。为了解决冲突，需要</a:t>
            </a:r>
            <a:r>
              <a:rPr lang="zh-CN" altLang="en-US" sz="2801" dirty="0">
                <a:solidFill>
                  <a:srgbClr val="C00000"/>
                </a:solidFill>
              </a:rPr>
              <a:t>冲突消解策略</a:t>
            </a:r>
            <a:r>
              <a:rPr lang="zh-CN" altLang="en-US" sz="2801" dirty="0"/>
              <a:t>。 </a:t>
            </a:r>
          </a:p>
        </p:txBody>
      </p:sp>
      <p:sp>
        <p:nvSpPr>
          <p:cNvPr id="26" name="Text Box 12">
            <a:extLst>
              <a:ext uri="{FF2B5EF4-FFF2-40B4-BE49-F238E27FC236}">
                <a16:creationId xmlns:a16="http://schemas.microsoft.com/office/drawing/2014/main" id="{CFBBCC2F-A427-4916-A2B6-57799FAD08FB}"/>
              </a:ext>
            </a:extLst>
          </p:cNvPr>
          <p:cNvSpPr txBox="1">
            <a:spLocks noChangeArrowheads="1"/>
          </p:cNvSpPr>
          <p:nvPr/>
        </p:nvSpPr>
        <p:spPr bwMode="auto">
          <a:xfrm>
            <a:off x="4841738" y="1948844"/>
            <a:ext cx="639911" cy="471596"/>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defRPr/>
            </a:pPr>
            <a:r>
              <a:rPr lang="en-US" altLang="zh-CN" sz="2000" dirty="0">
                <a:solidFill>
                  <a:schemeClr val="tx1"/>
                </a:solidFill>
                <a:latin typeface="Times New Roman" panose="02020603050405020304" pitchFamily="18" charset="0"/>
                <a:ea typeface="宋体" panose="02010600030101010101" pitchFamily="2" charset="-122"/>
              </a:rPr>
              <a:t>257</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02243">
                                            <p:txEl>
                                              <p:pRg st="0" end="0"/>
                                            </p:txEl>
                                          </p:spTgt>
                                        </p:tgtEl>
                                        <p:attrNameLst>
                                          <p:attrName>style.visibility</p:attrName>
                                        </p:attrNameLst>
                                      </p:cBhvr>
                                      <p:to>
                                        <p:strVal val="visible"/>
                                      </p:to>
                                    </p:set>
                                    <p:anim calcmode="lin" valueType="num">
                                      <p:cBhvr additive="base">
                                        <p:cTn id="7" dur="500" fill="hold"/>
                                        <p:tgtEl>
                                          <p:spTgt spid="18022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022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1" presetClass="entr" presetSubtype="1"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2000"/>
                                        <p:tgtEl>
                                          <p:spTgt spid="2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heel(1)">
                                      <p:cBhvr>
                                        <p:cTn id="18" dur="2000"/>
                                        <p:tgtEl>
                                          <p:spTgt spid="1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heel(1)">
                                      <p:cBhvr>
                                        <p:cTn id="32" dur="2000"/>
                                        <p:tgtEl>
                                          <p:spTgt spid="2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43" grpId="0" build="p"/>
      <p:bldP spid="2" grpId="0"/>
      <p:bldP spid="14" grpId="0" animBg="1"/>
      <p:bldP spid="5" grpId="0"/>
      <p:bldP spid="25" grpId="0"/>
      <p:bldP spid="26"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EA67327B-E731-4B1D-82DE-5502BE5E5127}"/>
              </a:ext>
            </a:extLst>
          </p:cNvPr>
          <p:cNvSpPr>
            <a:spLocks noGrp="1" noChangeArrowheads="1"/>
          </p:cNvSpPr>
          <p:nvPr>
            <p:ph type="title"/>
          </p:nvPr>
        </p:nvSpPr>
        <p:spPr/>
        <p:txBody>
          <a:bodyPr/>
          <a:lstStyle/>
          <a:p>
            <a:pPr eaLnBrk="1" hangingPunct="1"/>
            <a:r>
              <a:rPr lang="zh-CN" altLang="en-US" dirty="0"/>
              <a:t>例</a:t>
            </a:r>
            <a:r>
              <a:rPr lang="en-US" altLang="zh-CN" dirty="0"/>
              <a:t>5.44</a:t>
            </a:r>
            <a:endParaRPr lang="zh-CN" altLang="en-US" dirty="0"/>
          </a:p>
        </p:txBody>
      </p:sp>
      <p:sp>
        <p:nvSpPr>
          <p:cNvPr id="1803267" name="Rectangle 3">
            <a:extLst>
              <a:ext uri="{FF2B5EF4-FFF2-40B4-BE49-F238E27FC236}">
                <a16:creationId xmlns:a16="http://schemas.microsoft.com/office/drawing/2014/main" id="{1F4BA893-2F19-4322-BC55-02F639E8424E}"/>
              </a:ext>
            </a:extLst>
          </p:cNvPr>
          <p:cNvSpPr>
            <a:spLocks noGrp="1" noChangeArrowheads="1"/>
          </p:cNvSpPr>
          <p:nvPr>
            <p:ph type="body" idx="1"/>
          </p:nvPr>
        </p:nvSpPr>
        <p:spPr>
          <a:xfrm>
            <a:off x="307975" y="1067594"/>
            <a:ext cx="11506200" cy="3337697"/>
          </a:xfrm>
        </p:spPr>
        <p:txBody>
          <a:bodyPr>
            <a:normAutofit/>
          </a:bodyPr>
          <a:lstStyle/>
          <a:p>
            <a:pPr marL="0" indent="0">
              <a:lnSpc>
                <a:spcPct val="150000"/>
              </a:lnSpc>
              <a:buNone/>
            </a:pPr>
            <a:r>
              <a:rPr lang="zh-CN" altLang="zh-CN" dirty="0">
                <a:solidFill>
                  <a:srgbClr val="C00000"/>
                </a:solidFill>
              </a:rPr>
              <a:t>例</a:t>
            </a:r>
            <a:r>
              <a:rPr lang="en-US" altLang="zh-CN" dirty="0">
                <a:solidFill>
                  <a:srgbClr val="C00000"/>
                </a:solidFill>
              </a:rPr>
              <a:t>5.44  </a:t>
            </a:r>
            <a:r>
              <a:rPr lang="zh-CN" altLang="en-US" dirty="0"/>
              <a:t>存在计算机磁盘上的数据或数据网络上传输的数据通常表示为字节串。</a:t>
            </a:r>
            <a:r>
              <a:rPr lang="zh-CN" altLang="en-US" dirty="0">
                <a:solidFill>
                  <a:srgbClr val="3333FF"/>
                </a:solidFill>
              </a:rPr>
              <a:t>每个字节由</a:t>
            </a:r>
            <a:r>
              <a:rPr lang="en-US" altLang="zh-CN" dirty="0">
                <a:solidFill>
                  <a:srgbClr val="3333FF"/>
                </a:solidFill>
              </a:rPr>
              <a:t>8</a:t>
            </a:r>
            <a:r>
              <a:rPr lang="zh-CN" altLang="en-US" dirty="0">
                <a:solidFill>
                  <a:srgbClr val="3333FF"/>
                </a:solidFill>
              </a:rPr>
              <a:t>个字组成，</a:t>
            </a:r>
            <a:r>
              <a:rPr lang="zh-CN" altLang="en-US" dirty="0"/>
              <a:t>要表示</a:t>
            </a:r>
            <a:r>
              <a:rPr lang="en-US" altLang="zh-CN" dirty="0"/>
              <a:t>100</a:t>
            </a:r>
            <a:r>
              <a:rPr lang="zh-CN" altLang="en-US" dirty="0"/>
              <a:t>字位的数据需要多少字节。</a:t>
            </a:r>
          </a:p>
          <a:p>
            <a:pPr marL="0" indent="0">
              <a:lnSpc>
                <a:spcPct val="150000"/>
              </a:lnSpc>
              <a:buNone/>
            </a:pPr>
            <a:r>
              <a:rPr lang="zh-CN" altLang="en-US" dirty="0">
                <a:solidFill>
                  <a:srgbClr val="C00000"/>
                </a:solidFill>
              </a:rPr>
              <a:t>解   </a:t>
            </a:r>
            <a:r>
              <a:rPr lang="zh-CN" altLang="en-US" dirty="0"/>
              <a:t>因为</a:t>
            </a:r>
            <a:r>
              <a:rPr lang="en-US" altLang="zh-CN" dirty="0"/>
              <a:t>s=                   </a:t>
            </a:r>
            <a:r>
              <a:rPr lang="zh-CN" altLang="en-US" dirty="0"/>
              <a:t>，所以表示</a:t>
            </a:r>
            <a:r>
              <a:rPr lang="en-US" altLang="zh-CN" dirty="0"/>
              <a:t>100</a:t>
            </a:r>
            <a:r>
              <a:rPr lang="zh-CN" altLang="en-US" dirty="0"/>
              <a:t>字位的数据需要</a:t>
            </a:r>
            <a:r>
              <a:rPr lang="en-US" altLang="zh-CN" dirty="0"/>
              <a:t>13</a:t>
            </a:r>
            <a:r>
              <a:rPr lang="zh-CN" altLang="en-US" dirty="0"/>
              <a:t>字节。</a:t>
            </a:r>
          </a:p>
        </p:txBody>
      </p:sp>
      <p:sp>
        <p:nvSpPr>
          <p:cNvPr id="43013" name="Rectangle 4">
            <a:extLst>
              <a:ext uri="{FF2B5EF4-FFF2-40B4-BE49-F238E27FC236}">
                <a16:creationId xmlns:a16="http://schemas.microsoft.com/office/drawing/2014/main" id="{991D5CC9-B450-4AD1-AA24-6461ABD47898}"/>
              </a:ext>
            </a:extLst>
          </p:cNvPr>
          <p:cNvSpPr>
            <a:spLocks noChangeArrowheads="1"/>
          </p:cNvSpPr>
          <p:nvPr/>
        </p:nvSpPr>
        <p:spPr bwMode="auto">
          <a:xfrm>
            <a:off x="1526117" y="-292519"/>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sp>
        <p:nvSpPr>
          <p:cNvPr id="43014" name="Rectangle 5">
            <a:extLst>
              <a:ext uri="{FF2B5EF4-FFF2-40B4-BE49-F238E27FC236}">
                <a16:creationId xmlns:a16="http://schemas.microsoft.com/office/drawing/2014/main" id="{4EAE779F-8B48-44F6-9CF1-E2C07AAA8E7D}"/>
              </a:ext>
            </a:extLst>
          </p:cNvPr>
          <p:cNvSpPr>
            <a:spLocks noChangeArrowheads="1"/>
          </p:cNvSpPr>
          <p:nvPr/>
        </p:nvSpPr>
        <p:spPr bwMode="auto">
          <a:xfrm>
            <a:off x="1526117" y="-292519"/>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sp>
        <p:nvSpPr>
          <p:cNvPr id="43015" name="Rectangle 6">
            <a:extLst>
              <a:ext uri="{FF2B5EF4-FFF2-40B4-BE49-F238E27FC236}">
                <a16:creationId xmlns:a16="http://schemas.microsoft.com/office/drawing/2014/main" id="{2610D39B-CB66-4405-ABF7-A3F71A54C233}"/>
              </a:ext>
            </a:extLst>
          </p:cNvPr>
          <p:cNvSpPr>
            <a:spLocks noChangeArrowheads="1"/>
          </p:cNvSpPr>
          <p:nvPr/>
        </p:nvSpPr>
        <p:spPr bwMode="auto">
          <a:xfrm>
            <a:off x="1526117" y="-292519"/>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graphicFrame>
        <p:nvGraphicFramePr>
          <p:cNvPr id="1803271" name="Object 7">
            <a:extLst>
              <a:ext uri="{FF2B5EF4-FFF2-40B4-BE49-F238E27FC236}">
                <a16:creationId xmlns:a16="http://schemas.microsoft.com/office/drawing/2014/main" id="{8D830F0B-5DAF-49BD-88EC-43B9E35ACB80}"/>
              </a:ext>
            </a:extLst>
          </p:cNvPr>
          <p:cNvGraphicFramePr>
            <a:graphicFrameLocks noChangeAspect="1"/>
          </p:cNvGraphicFramePr>
          <p:nvPr>
            <p:extLst>
              <p:ext uri="{D42A27DB-BD31-4B8C-83A1-F6EECF244321}">
                <p14:modId xmlns:p14="http://schemas.microsoft.com/office/powerpoint/2010/main" val="3696451628"/>
              </p:ext>
            </p:extLst>
          </p:nvPr>
        </p:nvGraphicFramePr>
        <p:xfrm>
          <a:off x="2061964" y="2297742"/>
          <a:ext cx="1551779" cy="463369"/>
        </p:xfrm>
        <a:graphic>
          <a:graphicData uri="http://schemas.openxmlformats.org/presentationml/2006/ole">
            <mc:AlternateContent xmlns:mc="http://schemas.openxmlformats.org/markup-compatibility/2006">
              <mc:Choice xmlns:v="urn:schemas-microsoft-com:vml" Requires="v">
                <p:oleObj spid="_x0000_s375845" name="Equation" r:id="rId3" imgW="666912" imgH="152400" progId="Equation.DSMT4">
                  <p:embed/>
                </p:oleObj>
              </mc:Choice>
              <mc:Fallback>
                <p:oleObj name="Equation" r:id="rId3" imgW="666912" imgH="152400" progId="Equation.DSMT4">
                  <p:embed/>
                  <p:pic>
                    <p:nvPicPr>
                      <p:cNvPr id="1803271" name="Object 7">
                        <a:extLst>
                          <a:ext uri="{FF2B5EF4-FFF2-40B4-BE49-F238E27FC236}">
                            <a16:creationId xmlns:a16="http://schemas.microsoft.com/office/drawing/2014/main" id="{8D830F0B-5DAF-49BD-88EC-43B9E35AC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1964" y="2297742"/>
                        <a:ext cx="1551779" cy="463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03267">
                                            <p:txEl>
                                              <p:pRg st="1" end="1"/>
                                            </p:txEl>
                                          </p:spTgt>
                                        </p:tgtEl>
                                        <p:attrNameLst>
                                          <p:attrName>style.visibility</p:attrName>
                                        </p:attrNameLst>
                                      </p:cBhvr>
                                      <p:to>
                                        <p:strVal val="visible"/>
                                      </p:to>
                                    </p:set>
                                    <p:anim calcmode="lin" valueType="num">
                                      <p:cBhvr additive="base">
                                        <p:cTn id="7" dur="500" fill="hold"/>
                                        <p:tgtEl>
                                          <p:spTgt spid="180326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0326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03271"/>
                                        </p:tgtEl>
                                        <p:attrNameLst>
                                          <p:attrName>style.visibility</p:attrName>
                                        </p:attrNameLst>
                                      </p:cBhvr>
                                      <p:to>
                                        <p:strVal val="visible"/>
                                      </p:to>
                                    </p:set>
                                    <p:anim calcmode="lin" valueType="num">
                                      <p:cBhvr additive="base">
                                        <p:cTn id="11" dur="500" fill="hold"/>
                                        <p:tgtEl>
                                          <p:spTgt spid="1803271"/>
                                        </p:tgtEl>
                                        <p:attrNameLst>
                                          <p:attrName>ppt_x</p:attrName>
                                        </p:attrNameLst>
                                      </p:cBhvr>
                                      <p:tavLst>
                                        <p:tav tm="0">
                                          <p:val>
                                            <p:strVal val="#ppt_x"/>
                                          </p:val>
                                        </p:tav>
                                        <p:tav tm="100000">
                                          <p:val>
                                            <p:strVal val="#ppt_x"/>
                                          </p:val>
                                        </p:tav>
                                      </p:tavLst>
                                    </p:anim>
                                    <p:anim calcmode="lin" valueType="num">
                                      <p:cBhvr additive="base">
                                        <p:cTn id="12" dur="500" fill="hold"/>
                                        <p:tgtEl>
                                          <p:spTgt spid="18032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3267"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a:extLst>
              <a:ext uri="{FF2B5EF4-FFF2-40B4-BE49-F238E27FC236}">
                <a16:creationId xmlns:a16="http://schemas.microsoft.com/office/drawing/2014/main" id="{AD0CC881-FDBF-4631-BA21-70AEF31AF723}"/>
              </a:ext>
            </a:extLst>
          </p:cNvPr>
          <p:cNvSpPr>
            <a:spLocks noGrp="1" noChangeArrowheads="1"/>
          </p:cNvSpPr>
          <p:nvPr>
            <p:ph type="title"/>
          </p:nvPr>
        </p:nvSpPr>
        <p:spPr/>
        <p:txBody>
          <a:bodyPr/>
          <a:lstStyle/>
          <a:p>
            <a:pPr eaLnBrk="1" hangingPunct="1"/>
            <a:r>
              <a:rPr lang="zh-CN" altLang="en-US" dirty="0"/>
              <a:t>例</a:t>
            </a:r>
            <a:r>
              <a:rPr lang="en-US" altLang="zh-CN" dirty="0"/>
              <a:t>5.45</a:t>
            </a:r>
            <a:endParaRPr lang="zh-CN" altLang="en-US" dirty="0"/>
          </a:p>
        </p:txBody>
      </p:sp>
      <p:sp>
        <p:nvSpPr>
          <p:cNvPr id="1804291" name="Rectangle 3">
            <a:extLst>
              <a:ext uri="{FF2B5EF4-FFF2-40B4-BE49-F238E27FC236}">
                <a16:creationId xmlns:a16="http://schemas.microsoft.com/office/drawing/2014/main" id="{56E5B759-FD2C-4208-A5F3-12F6D9B8D930}"/>
              </a:ext>
            </a:extLst>
          </p:cNvPr>
          <p:cNvSpPr>
            <a:spLocks noGrp="1" noChangeArrowheads="1"/>
          </p:cNvSpPr>
          <p:nvPr>
            <p:ph type="body" idx="1"/>
          </p:nvPr>
        </p:nvSpPr>
        <p:spPr>
          <a:xfrm>
            <a:off x="487651" y="1284542"/>
            <a:ext cx="11326524" cy="3436145"/>
          </a:xfrm>
        </p:spPr>
        <p:txBody>
          <a:bodyPr>
            <a:normAutofit/>
          </a:bodyPr>
          <a:lstStyle/>
          <a:p>
            <a:pPr marL="0" indent="0">
              <a:lnSpc>
                <a:spcPct val="200000"/>
              </a:lnSpc>
              <a:buNone/>
            </a:pPr>
            <a:r>
              <a:rPr lang="zh-CN" altLang="en-US" dirty="0">
                <a:solidFill>
                  <a:srgbClr val="C00000"/>
                </a:solidFill>
              </a:rPr>
              <a:t>例</a:t>
            </a:r>
            <a:r>
              <a:rPr lang="en-US" altLang="zh-CN" dirty="0">
                <a:solidFill>
                  <a:srgbClr val="C00000"/>
                </a:solidFill>
              </a:rPr>
              <a:t>5.45  </a:t>
            </a:r>
            <a:r>
              <a:rPr lang="zh-CN" altLang="en-US" dirty="0"/>
              <a:t>在异步传输模式</a:t>
            </a:r>
            <a:r>
              <a:rPr lang="en-US" altLang="zh-CN" dirty="0"/>
              <a:t>(ATM)</a:t>
            </a:r>
            <a:r>
              <a:rPr lang="zh-CN" altLang="en-US" dirty="0"/>
              <a:t>下，</a:t>
            </a:r>
            <a:r>
              <a:rPr lang="zh-CN" altLang="en-US" dirty="0">
                <a:solidFill>
                  <a:srgbClr val="0000CC"/>
                </a:solidFill>
              </a:rPr>
              <a:t>数据按</a:t>
            </a:r>
            <a:r>
              <a:rPr lang="en-US" altLang="zh-CN" dirty="0">
                <a:solidFill>
                  <a:srgbClr val="0000CC"/>
                </a:solidFill>
              </a:rPr>
              <a:t>53</a:t>
            </a:r>
            <a:r>
              <a:rPr lang="zh-CN" altLang="en-US" dirty="0">
                <a:solidFill>
                  <a:srgbClr val="0000CC"/>
                </a:solidFill>
              </a:rPr>
              <a:t>字节分组，每组称为一个信元。</a:t>
            </a:r>
            <a:r>
              <a:rPr lang="zh-CN" altLang="en-US" dirty="0"/>
              <a:t>以速率每秒</a:t>
            </a:r>
            <a:r>
              <a:rPr lang="en-US" altLang="zh-CN" dirty="0"/>
              <a:t>500</a:t>
            </a:r>
            <a:r>
              <a:rPr lang="zh-CN" altLang="en-US" dirty="0"/>
              <a:t>千字位传输数据的连接上一分钟能传输多少个</a:t>
            </a:r>
            <a:r>
              <a:rPr lang="en-US" altLang="zh-CN" dirty="0"/>
              <a:t>ATM</a:t>
            </a:r>
            <a:r>
              <a:rPr lang="zh-CN" altLang="en-US" dirty="0"/>
              <a:t>信元。</a:t>
            </a:r>
          </a:p>
          <a:p>
            <a:pPr marL="0" indent="0">
              <a:lnSpc>
                <a:spcPct val="200000"/>
              </a:lnSpc>
              <a:buNone/>
            </a:pPr>
            <a:r>
              <a:rPr lang="zh-CN" altLang="en-US" dirty="0">
                <a:solidFill>
                  <a:srgbClr val="C00000"/>
                </a:solidFill>
              </a:rPr>
              <a:t>解  </a:t>
            </a:r>
            <a:r>
              <a:rPr lang="zh-CN" altLang="en-US" dirty="0"/>
              <a:t>因为一分钟能够传输的字节数为                                         ，</a:t>
            </a:r>
            <a:endParaRPr lang="en-US" altLang="zh-CN" dirty="0"/>
          </a:p>
          <a:p>
            <a:pPr marL="0" indent="0">
              <a:lnSpc>
                <a:spcPct val="200000"/>
              </a:lnSpc>
              <a:buNone/>
            </a:pPr>
            <a:r>
              <a:rPr lang="en-US" altLang="zh-CN" dirty="0"/>
              <a:t>     </a:t>
            </a:r>
            <a:r>
              <a:rPr lang="zh-CN" altLang="en-US" dirty="0"/>
              <a:t>所以一分钟能传输的信元数为                        。</a:t>
            </a:r>
          </a:p>
        </p:txBody>
      </p:sp>
      <p:sp>
        <p:nvSpPr>
          <p:cNvPr id="44037" name="Rectangle 4">
            <a:extLst>
              <a:ext uri="{FF2B5EF4-FFF2-40B4-BE49-F238E27FC236}">
                <a16:creationId xmlns:a16="http://schemas.microsoft.com/office/drawing/2014/main" id="{69C83E6B-726A-4BFC-A6F9-75A2DD1FF39A}"/>
              </a:ext>
            </a:extLst>
          </p:cNvPr>
          <p:cNvSpPr>
            <a:spLocks noChangeArrowheads="1"/>
          </p:cNvSpPr>
          <p:nvPr/>
        </p:nvSpPr>
        <p:spPr bwMode="auto">
          <a:xfrm>
            <a:off x="1526117" y="-292519"/>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graphicFrame>
        <p:nvGraphicFramePr>
          <p:cNvPr id="1804293" name="Object 5">
            <a:extLst>
              <a:ext uri="{FF2B5EF4-FFF2-40B4-BE49-F238E27FC236}">
                <a16:creationId xmlns:a16="http://schemas.microsoft.com/office/drawing/2014/main" id="{CD034808-02EA-4291-8A52-5C36F91DC7F8}"/>
              </a:ext>
            </a:extLst>
          </p:cNvPr>
          <p:cNvGraphicFramePr>
            <a:graphicFrameLocks noChangeAspect="1"/>
          </p:cNvGraphicFramePr>
          <p:nvPr>
            <p:extLst>
              <p:ext uri="{D42A27DB-BD31-4B8C-83A1-F6EECF244321}">
                <p14:modId xmlns:p14="http://schemas.microsoft.com/office/powerpoint/2010/main" val="1463240977"/>
              </p:ext>
            </p:extLst>
          </p:nvPr>
        </p:nvGraphicFramePr>
        <p:xfrm>
          <a:off x="5180726" y="3698083"/>
          <a:ext cx="1940374" cy="679607"/>
        </p:xfrm>
        <a:graphic>
          <a:graphicData uri="http://schemas.openxmlformats.org/presentationml/2006/ole">
            <mc:AlternateContent xmlns:mc="http://schemas.openxmlformats.org/markup-compatibility/2006">
              <mc:Choice xmlns:v="urn:schemas-microsoft-com:vml" Requires="v">
                <p:oleObj spid="_x0000_s376906" name="Equation" r:id="rId3" imgW="1047853" imgH="323850" progId="Equation.DSMT4">
                  <p:embed/>
                </p:oleObj>
              </mc:Choice>
              <mc:Fallback>
                <p:oleObj name="Equation" r:id="rId3" imgW="1047853" imgH="323850" progId="Equation.DSMT4">
                  <p:embed/>
                  <p:pic>
                    <p:nvPicPr>
                      <p:cNvPr id="1804293" name="Object 5">
                        <a:extLst>
                          <a:ext uri="{FF2B5EF4-FFF2-40B4-BE49-F238E27FC236}">
                            <a16:creationId xmlns:a16="http://schemas.microsoft.com/office/drawing/2014/main" id="{CD034808-02EA-4291-8A52-5C36F91DC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726" y="3698083"/>
                        <a:ext cx="1940374" cy="679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9" name="Rectangle 6">
            <a:extLst>
              <a:ext uri="{FF2B5EF4-FFF2-40B4-BE49-F238E27FC236}">
                <a16:creationId xmlns:a16="http://schemas.microsoft.com/office/drawing/2014/main" id="{1C5386BB-FE1D-4594-B00E-B068646AF24D}"/>
              </a:ext>
            </a:extLst>
          </p:cNvPr>
          <p:cNvSpPr>
            <a:spLocks noChangeArrowheads="1"/>
          </p:cNvSpPr>
          <p:nvPr/>
        </p:nvSpPr>
        <p:spPr bwMode="auto">
          <a:xfrm>
            <a:off x="1526117" y="-292519"/>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graphicFrame>
        <p:nvGraphicFramePr>
          <p:cNvPr id="1804295" name="Object 7">
            <a:extLst>
              <a:ext uri="{FF2B5EF4-FFF2-40B4-BE49-F238E27FC236}">
                <a16:creationId xmlns:a16="http://schemas.microsoft.com/office/drawing/2014/main" id="{D45CF5CB-4A32-49EA-A495-6179BD280FB4}"/>
              </a:ext>
            </a:extLst>
          </p:cNvPr>
          <p:cNvGraphicFramePr>
            <a:graphicFrameLocks noChangeAspect="1"/>
          </p:cNvGraphicFramePr>
          <p:nvPr>
            <p:extLst>
              <p:ext uri="{D42A27DB-BD31-4B8C-83A1-F6EECF244321}">
                <p14:modId xmlns:p14="http://schemas.microsoft.com/office/powerpoint/2010/main" val="3921602608"/>
              </p:ext>
            </p:extLst>
          </p:nvPr>
        </p:nvGraphicFramePr>
        <p:xfrm>
          <a:off x="5489575" y="2975771"/>
          <a:ext cx="3581400" cy="722312"/>
        </p:xfrm>
        <a:graphic>
          <a:graphicData uri="http://schemas.openxmlformats.org/presentationml/2006/ole">
            <mc:AlternateContent xmlns:mc="http://schemas.openxmlformats.org/markup-compatibility/2006">
              <mc:Choice xmlns:v="urn:schemas-microsoft-com:vml" Requires="v">
                <p:oleObj spid="_x0000_s376907" name="Equation" r:id="rId5" imgW="1473120" imgH="355320" progId="Equation.DSMT4">
                  <p:embed/>
                </p:oleObj>
              </mc:Choice>
              <mc:Fallback>
                <p:oleObj name="Equation" r:id="rId5" imgW="1473120" imgH="355320" progId="Equation.DSMT4">
                  <p:embed/>
                  <p:pic>
                    <p:nvPicPr>
                      <p:cNvPr id="1804295" name="Object 7">
                        <a:extLst>
                          <a:ext uri="{FF2B5EF4-FFF2-40B4-BE49-F238E27FC236}">
                            <a16:creationId xmlns:a16="http://schemas.microsoft.com/office/drawing/2014/main" id="{D45CF5CB-4A32-49EA-A495-6179BD280FB4}"/>
                          </a:ext>
                        </a:extLst>
                      </p:cNvPr>
                      <p:cNvPicPr>
                        <a:picLocks noChangeAspect="1" noChangeArrowheads="1"/>
                      </p:cNvPicPr>
                      <p:nvPr/>
                    </p:nvPicPr>
                    <p:blipFill>
                      <a:blip r:embed="rId6"/>
                      <a:srcRect/>
                      <a:stretch>
                        <a:fillRect/>
                      </a:stretch>
                    </p:blipFill>
                    <p:spPr bwMode="auto">
                      <a:xfrm>
                        <a:off x="5489575" y="2975771"/>
                        <a:ext cx="3581400" cy="722312"/>
                      </a:xfrm>
                      <a:prstGeom prst="rect">
                        <a:avLst/>
                      </a:prstGeom>
                      <a:noFill/>
                      <a:ln>
                        <a:noFill/>
                      </a:ln>
                    </p:spPr>
                  </p:pic>
                </p:oleObj>
              </mc:Fallback>
            </mc:AlternateContent>
          </a:graphicData>
        </a:graphic>
      </p:graphicFrame>
      <p:sp>
        <p:nvSpPr>
          <p:cNvPr id="44041" name="Rectangle 8">
            <a:extLst>
              <a:ext uri="{FF2B5EF4-FFF2-40B4-BE49-F238E27FC236}">
                <a16:creationId xmlns:a16="http://schemas.microsoft.com/office/drawing/2014/main" id="{D91E74BD-7E63-4E17-8DBF-792104DE2F0D}"/>
              </a:ext>
            </a:extLst>
          </p:cNvPr>
          <p:cNvSpPr>
            <a:spLocks noChangeArrowheads="1"/>
          </p:cNvSpPr>
          <p:nvPr/>
        </p:nvSpPr>
        <p:spPr bwMode="auto">
          <a:xfrm>
            <a:off x="1526117" y="-292519"/>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04291">
                                            <p:txEl>
                                              <p:pRg st="1" end="1"/>
                                            </p:txEl>
                                          </p:spTgt>
                                        </p:tgtEl>
                                        <p:attrNameLst>
                                          <p:attrName>style.visibility</p:attrName>
                                        </p:attrNameLst>
                                      </p:cBhvr>
                                      <p:to>
                                        <p:strVal val="visible"/>
                                      </p:to>
                                    </p:set>
                                    <p:anim calcmode="lin" valueType="num">
                                      <p:cBhvr additive="base">
                                        <p:cTn id="7" dur="500" fill="hold"/>
                                        <p:tgtEl>
                                          <p:spTgt spid="180429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04291">
                                            <p:txEl>
                                              <p:pRg st="1" end="1"/>
                                            </p:txEl>
                                          </p:spTgt>
                                        </p:tgtEl>
                                        <p:attrNameLst>
                                          <p:attrName>ppt_y</p:attrName>
                                        </p:attrNameLst>
                                      </p:cBhvr>
                                      <p:tavLst>
                                        <p:tav tm="0">
                                          <p:val>
                                            <p:strVal val="1+#ppt_h/2"/>
                                          </p:val>
                                        </p:tav>
                                        <p:tav tm="100000">
                                          <p:val>
                                            <p:strVal val="#ppt_y"/>
                                          </p:val>
                                        </p:tav>
                                      </p:tavLst>
                                    </p:anim>
                                  </p:childTnLst>
                                </p:cTn>
                              </p:par>
                              <p:par>
                                <p:cTn id="9" presetID="4" presetClass="entr" presetSubtype="16" fill="hold" nodeType="withEffect">
                                  <p:stCondLst>
                                    <p:cond delay="0"/>
                                  </p:stCondLst>
                                  <p:childTnLst>
                                    <p:set>
                                      <p:cBhvr>
                                        <p:cTn id="10" dur="1" fill="hold">
                                          <p:stCondLst>
                                            <p:cond delay="0"/>
                                          </p:stCondLst>
                                        </p:cTn>
                                        <p:tgtEl>
                                          <p:spTgt spid="1804295"/>
                                        </p:tgtEl>
                                        <p:attrNameLst>
                                          <p:attrName>style.visibility</p:attrName>
                                        </p:attrNameLst>
                                      </p:cBhvr>
                                      <p:to>
                                        <p:strVal val="visible"/>
                                      </p:to>
                                    </p:set>
                                    <p:animEffect transition="in" filter="box(in)">
                                      <p:cBhvr>
                                        <p:cTn id="11" dur="500"/>
                                        <p:tgtEl>
                                          <p:spTgt spid="180429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804291">
                                            <p:txEl>
                                              <p:pRg st="2" end="2"/>
                                            </p:txEl>
                                          </p:spTgt>
                                        </p:tgtEl>
                                        <p:attrNameLst>
                                          <p:attrName>style.visibility</p:attrName>
                                        </p:attrNameLst>
                                      </p:cBhvr>
                                      <p:to>
                                        <p:strVal val="visible"/>
                                      </p:to>
                                    </p:set>
                                    <p:anim calcmode="lin" valueType="num">
                                      <p:cBhvr additive="base">
                                        <p:cTn id="16" dur="500" fill="hold"/>
                                        <p:tgtEl>
                                          <p:spTgt spid="1804291">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804291">
                                            <p:txEl>
                                              <p:pRg st="2" end="2"/>
                                            </p:txEl>
                                          </p:spTgt>
                                        </p:tgtEl>
                                        <p:attrNameLst>
                                          <p:attrName>ppt_y</p:attrName>
                                        </p:attrNameLst>
                                      </p:cBhvr>
                                      <p:tavLst>
                                        <p:tav tm="0">
                                          <p:val>
                                            <p:strVal val="1+#ppt_h/2"/>
                                          </p:val>
                                        </p:tav>
                                        <p:tav tm="100000">
                                          <p:val>
                                            <p:strVal val="#ppt_y"/>
                                          </p:val>
                                        </p:tav>
                                      </p:tavLst>
                                    </p:anim>
                                  </p:childTnLst>
                                </p:cTn>
                              </p:par>
                              <p:par>
                                <p:cTn id="18" presetID="4" presetClass="entr" presetSubtype="16" fill="hold" nodeType="withEffect">
                                  <p:stCondLst>
                                    <p:cond delay="0"/>
                                  </p:stCondLst>
                                  <p:childTnLst>
                                    <p:set>
                                      <p:cBhvr>
                                        <p:cTn id="19" dur="1" fill="hold">
                                          <p:stCondLst>
                                            <p:cond delay="0"/>
                                          </p:stCondLst>
                                        </p:cTn>
                                        <p:tgtEl>
                                          <p:spTgt spid="1804293"/>
                                        </p:tgtEl>
                                        <p:attrNameLst>
                                          <p:attrName>style.visibility</p:attrName>
                                        </p:attrNameLst>
                                      </p:cBhvr>
                                      <p:to>
                                        <p:strVal val="visible"/>
                                      </p:to>
                                    </p:set>
                                    <p:animEffect transition="in" filter="box(in)">
                                      <p:cBhvr>
                                        <p:cTn id="20" dur="500"/>
                                        <p:tgtEl>
                                          <p:spTgt spid="1804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4291" grpId="0" uiExpand="1"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a:extLst>
              <a:ext uri="{FF2B5EF4-FFF2-40B4-BE49-F238E27FC236}">
                <a16:creationId xmlns:a16="http://schemas.microsoft.com/office/drawing/2014/main" id="{235E3DC5-EC02-4F0E-8201-B214B6E59770}"/>
              </a:ext>
            </a:extLst>
          </p:cNvPr>
          <p:cNvSpPr>
            <a:spLocks noGrp="1" noChangeArrowheads="1"/>
          </p:cNvSpPr>
          <p:nvPr>
            <p:ph type="title"/>
          </p:nvPr>
        </p:nvSpPr>
        <p:spPr>
          <a:xfrm>
            <a:off x="832780" y="269663"/>
            <a:ext cx="10758267" cy="585924"/>
          </a:xfrm>
        </p:spPr>
        <p:txBody>
          <a:bodyPr/>
          <a:lstStyle/>
          <a:p>
            <a:pPr eaLnBrk="1" hangingPunct="1"/>
            <a:r>
              <a:rPr lang="zh-CN" altLang="en-US" dirty="0"/>
              <a:t>例</a:t>
            </a:r>
            <a:r>
              <a:rPr lang="en-US" altLang="zh-CN" dirty="0"/>
              <a:t>5.46</a:t>
            </a:r>
            <a:endParaRPr lang="zh-CN" altLang="en-US" dirty="0"/>
          </a:p>
        </p:txBody>
      </p:sp>
      <p:sp>
        <p:nvSpPr>
          <p:cNvPr id="1818627" name="Rectangle 3">
            <a:extLst>
              <a:ext uri="{FF2B5EF4-FFF2-40B4-BE49-F238E27FC236}">
                <a16:creationId xmlns:a16="http://schemas.microsoft.com/office/drawing/2014/main" id="{5328A4DE-1234-49C4-9D7F-4F49F50B0CE3}"/>
              </a:ext>
            </a:extLst>
          </p:cNvPr>
          <p:cNvSpPr>
            <a:spLocks noGrp="1" noChangeArrowheads="1"/>
          </p:cNvSpPr>
          <p:nvPr>
            <p:ph type="body" sz="half" idx="1"/>
          </p:nvPr>
        </p:nvSpPr>
        <p:spPr>
          <a:xfrm>
            <a:off x="536575" y="1075779"/>
            <a:ext cx="11201400" cy="5514145"/>
          </a:xfrm>
        </p:spPr>
        <p:txBody>
          <a:bodyPr>
            <a:normAutofit/>
          </a:bodyPr>
          <a:lstStyle/>
          <a:p>
            <a:pPr marL="0" indent="0">
              <a:spcBef>
                <a:spcPct val="0"/>
              </a:spcBef>
              <a:buNone/>
              <a:defRPr/>
            </a:pPr>
            <a:r>
              <a:rPr lang="zh-CN" altLang="en-US" dirty="0">
                <a:solidFill>
                  <a:srgbClr val="FF0000"/>
                </a:solidFill>
                <a:effectLst>
                  <a:outerShdw blurRad="38100" dist="38100" dir="2700000" algn="tl">
                    <a:srgbClr val="000000"/>
                  </a:outerShdw>
                </a:effectLst>
              </a:rPr>
              <a:t>例</a:t>
            </a:r>
            <a:r>
              <a:rPr lang="en-US" altLang="zh-CN" dirty="0">
                <a:solidFill>
                  <a:srgbClr val="FF0000"/>
                </a:solidFill>
                <a:effectLst>
                  <a:outerShdw blurRad="38100" dist="38100" dir="2700000" algn="tl">
                    <a:srgbClr val="000000"/>
                  </a:outerShdw>
                </a:effectLst>
              </a:rPr>
              <a:t>5.46 </a:t>
            </a:r>
            <a:r>
              <a:rPr lang="en-US" altLang="zh-CN" dirty="0"/>
              <a:t> </a:t>
            </a:r>
            <a:r>
              <a:rPr lang="zh-CN" altLang="en-US" dirty="0"/>
              <a:t>假设</a:t>
            </a:r>
            <a:r>
              <a:rPr lang="en-US" altLang="zh-CN" dirty="0"/>
              <a:t>f</a:t>
            </a:r>
            <a:r>
              <a:rPr lang="zh-CN" altLang="en-US" dirty="0"/>
              <a:t>是的定义如下表。</a:t>
            </a:r>
          </a:p>
          <a:p>
            <a:pPr marL="0" indent="0" algn="ctr">
              <a:spcBef>
                <a:spcPct val="0"/>
              </a:spcBef>
              <a:buNone/>
              <a:defRPr/>
            </a:pPr>
            <a:endParaRPr lang="zh-CN" altLang="en-US" dirty="0"/>
          </a:p>
          <a:p>
            <a:pPr marL="0" indent="0">
              <a:spcBef>
                <a:spcPct val="0"/>
              </a:spcBef>
              <a:buNone/>
              <a:defRPr/>
            </a:pPr>
            <a:endParaRPr lang="zh-CN" altLang="en-US" dirty="0"/>
          </a:p>
          <a:p>
            <a:pPr marL="0" indent="0">
              <a:spcBef>
                <a:spcPct val="0"/>
              </a:spcBef>
              <a:buNone/>
              <a:defRPr/>
            </a:pPr>
            <a:endParaRPr lang="zh-CN" altLang="en-US" dirty="0"/>
          </a:p>
          <a:p>
            <a:pPr marL="0" indent="0">
              <a:spcBef>
                <a:spcPct val="0"/>
              </a:spcBef>
              <a:buNone/>
              <a:defRPr/>
            </a:pPr>
            <a:endParaRPr lang="zh-CN" altLang="en-US" dirty="0"/>
          </a:p>
          <a:p>
            <a:pPr marL="0" indent="0">
              <a:spcBef>
                <a:spcPct val="0"/>
              </a:spcBef>
              <a:buNone/>
              <a:defRPr/>
            </a:pPr>
            <a:endParaRPr lang="zh-CN" altLang="en-US" dirty="0"/>
          </a:p>
          <a:p>
            <a:pPr marL="0" indent="0">
              <a:spcBef>
                <a:spcPct val="0"/>
              </a:spcBef>
              <a:buNone/>
              <a:defRPr/>
            </a:pPr>
            <a:endParaRPr lang="en-US" altLang="zh-CN" dirty="0">
              <a:solidFill>
                <a:srgbClr val="0000CC"/>
              </a:solidFill>
            </a:endParaRPr>
          </a:p>
          <a:p>
            <a:pPr marL="0" indent="0">
              <a:spcBef>
                <a:spcPct val="0"/>
              </a:spcBef>
              <a:buNone/>
              <a:defRPr/>
            </a:pPr>
            <a:r>
              <a:rPr lang="zh-CN" altLang="en-US" dirty="0">
                <a:solidFill>
                  <a:srgbClr val="0000CC"/>
                </a:solidFill>
              </a:rPr>
              <a:t>即</a:t>
            </a:r>
            <a:r>
              <a:rPr lang="pt-BR" altLang="zh-CN" dirty="0">
                <a:solidFill>
                  <a:srgbClr val="0000CC"/>
                </a:solidFill>
              </a:rPr>
              <a:t>f(A)=D</a:t>
            </a:r>
            <a:r>
              <a:rPr lang="zh-CN" altLang="pt-BR" dirty="0">
                <a:solidFill>
                  <a:srgbClr val="0000CC"/>
                </a:solidFill>
              </a:rPr>
              <a:t>，</a:t>
            </a:r>
            <a:r>
              <a:rPr lang="pt-BR" altLang="zh-CN" dirty="0">
                <a:solidFill>
                  <a:srgbClr val="0000CC"/>
                </a:solidFill>
              </a:rPr>
              <a:t>f(B)=E</a:t>
            </a:r>
            <a:r>
              <a:rPr lang="zh-CN" altLang="pt-BR" dirty="0">
                <a:solidFill>
                  <a:srgbClr val="0000CC"/>
                </a:solidFill>
              </a:rPr>
              <a:t>，</a:t>
            </a:r>
            <a:r>
              <a:rPr lang="pt-BR" altLang="zh-CN" dirty="0">
                <a:solidFill>
                  <a:srgbClr val="0000CC"/>
                </a:solidFill>
              </a:rPr>
              <a:t>f(C)=S</a:t>
            </a:r>
            <a:r>
              <a:rPr lang="zh-CN" altLang="pt-BR" dirty="0">
                <a:solidFill>
                  <a:srgbClr val="0000CC"/>
                </a:solidFill>
              </a:rPr>
              <a:t>，</a:t>
            </a:r>
            <a:r>
              <a:rPr lang="pt-BR" altLang="zh-CN" dirty="0">
                <a:solidFill>
                  <a:srgbClr val="0000CC"/>
                </a:solidFill>
                <a:latin typeface="宋体"/>
              </a:rPr>
              <a:t>…</a:t>
            </a:r>
            <a:r>
              <a:rPr lang="zh-CN" altLang="pt-BR" dirty="0">
                <a:solidFill>
                  <a:srgbClr val="0000CC"/>
                </a:solidFill>
              </a:rPr>
              <a:t>等等。</a:t>
            </a:r>
          </a:p>
          <a:p>
            <a:pPr marL="0" indent="0">
              <a:spcBef>
                <a:spcPct val="0"/>
              </a:spcBef>
              <a:buNone/>
              <a:defRPr/>
            </a:pPr>
            <a:r>
              <a:rPr lang="zh-CN" altLang="pt-BR" dirty="0"/>
              <a:t>试找出给定密文</a:t>
            </a:r>
            <a:r>
              <a:rPr lang="zh-CN" altLang="pt-BR" dirty="0">
                <a:latin typeface="宋体"/>
              </a:rPr>
              <a:t>“</a:t>
            </a:r>
            <a:r>
              <a:rPr lang="en-US" altLang="zh-CN" dirty="0"/>
              <a:t>QAIQORSFDOOBUIPQKJBYAQ</a:t>
            </a:r>
            <a:r>
              <a:rPr lang="en-US" altLang="zh-CN" dirty="0">
                <a:latin typeface="宋体"/>
              </a:rPr>
              <a:t>”</a:t>
            </a:r>
            <a:r>
              <a:rPr lang="zh-CN" altLang="en-US" dirty="0"/>
              <a:t>对应的明文。</a:t>
            </a:r>
          </a:p>
        </p:txBody>
      </p:sp>
      <p:graphicFrame>
        <p:nvGraphicFramePr>
          <p:cNvPr id="1818732" name="Group 108">
            <a:extLst>
              <a:ext uri="{FF2B5EF4-FFF2-40B4-BE49-F238E27FC236}">
                <a16:creationId xmlns:a16="http://schemas.microsoft.com/office/drawing/2014/main" id="{85EF44AF-960D-4A74-A6BF-EDA362253991}"/>
              </a:ext>
            </a:extLst>
          </p:cNvPr>
          <p:cNvGraphicFramePr>
            <a:graphicFrameLocks noGrp="1"/>
          </p:cNvGraphicFramePr>
          <p:nvPr>
            <p:ph sz="half" idx="2"/>
            <p:extLst>
              <p:ext uri="{D42A27DB-BD31-4B8C-83A1-F6EECF244321}">
                <p14:modId xmlns:p14="http://schemas.microsoft.com/office/powerpoint/2010/main" val="3959838221"/>
              </p:ext>
            </p:extLst>
          </p:nvPr>
        </p:nvGraphicFramePr>
        <p:xfrm>
          <a:off x="1908175" y="1981994"/>
          <a:ext cx="7645584" cy="2335754"/>
        </p:xfrm>
        <a:graphic>
          <a:graphicData uri="http://schemas.openxmlformats.org/drawingml/2006/table">
            <a:tbl>
              <a:tblPr/>
              <a:tblGrid>
                <a:gridCol w="573221">
                  <a:extLst>
                    <a:ext uri="{9D8B030D-6E8A-4147-A177-3AD203B41FA5}">
                      <a16:colId xmlns:a16="http://schemas.microsoft.com/office/drawing/2014/main" val="20000"/>
                    </a:ext>
                  </a:extLst>
                </a:gridCol>
                <a:gridCol w="574808">
                  <a:extLst>
                    <a:ext uri="{9D8B030D-6E8A-4147-A177-3AD203B41FA5}">
                      <a16:colId xmlns:a16="http://schemas.microsoft.com/office/drawing/2014/main" val="20001"/>
                    </a:ext>
                  </a:extLst>
                </a:gridCol>
                <a:gridCol w="560517">
                  <a:extLst>
                    <a:ext uri="{9D8B030D-6E8A-4147-A177-3AD203B41FA5}">
                      <a16:colId xmlns:a16="http://schemas.microsoft.com/office/drawing/2014/main" val="20002"/>
                    </a:ext>
                  </a:extLst>
                </a:gridCol>
                <a:gridCol w="617681">
                  <a:extLst>
                    <a:ext uri="{9D8B030D-6E8A-4147-A177-3AD203B41FA5}">
                      <a16:colId xmlns:a16="http://schemas.microsoft.com/office/drawing/2014/main" val="20003"/>
                    </a:ext>
                  </a:extLst>
                </a:gridCol>
                <a:gridCol w="582747">
                  <a:extLst>
                    <a:ext uri="{9D8B030D-6E8A-4147-A177-3AD203B41FA5}">
                      <a16:colId xmlns:a16="http://schemas.microsoft.com/office/drawing/2014/main" val="20004"/>
                    </a:ext>
                  </a:extLst>
                </a:gridCol>
                <a:gridCol w="565281">
                  <a:extLst>
                    <a:ext uri="{9D8B030D-6E8A-4147-A177-3AD203B41FA5}">
                      <a16:colId xmlns:a16="http://schemas.microsoft.com/office/drawing/2014/main" val="20005"/>
                    </a:ext>
                  </a:extLst>
                </a:gridCol>
                <a:gridCol w="576396">
                  <a:extLst>
                    <a:ext uri="{9D8B030D-6E8A-4147-A177-3AD203B41FA5}">
                      <a16:colId xmlns:a16="http://schemas.microsoft.com/office/drawing/2014/main" val="20006"/>
                    </a:ext>
                  </a:extLst>
                </a:gridCol>
                <a:gridCol w="571632">
                  <a:extLst>
                    <a:ext uri="{9D8B030D-6E8A-4147-A177-3AD203B41FA5}">
                      <a16:colId xmlns:a16="http://schemas.microsoft.com/office/drawing/2014/main" val="20007"/>
                    </a:ext>
                  </a:extLst>
                </a:gridCol>
                <a:gridCol w="574808">
                  <a:extLst>
                    <a:ext uri="{9D8B030D-6E8A-4147-A177-3AD203B41FA5}">
                      <a16:colId xmlns:a16="http://schemas.microsoft.com/office/drawing/2014/main" val="20008"/>
                    </a:ext>
                  </a:extLst>
                </a:gridCol>
                <a:gridCol w="628796">
                  <a:extLst>
                    <a:ext uri="{9D8B030D-6E8A-4147-A177-3AD203B41FA5}">
                      <a16:colId xmlns:a16="http://schemas.microsoft.com/office/drawing/2014/main" val="20009"/>
                    </a:ext>
                  </a:extLst>
                </a:gridCol>
                <a:gridCol w="628796">
                  <a:extLst>
                    <a:ext uri="{9D8B030D-6E8A-4147-A177-3AD203B41FA5}">
                      <a16:colId xmlns:a16="http://schemas.microsoft.com/office/drawing/2014/main" val="20010"/>
                    </a:ext>
                  </a:extLst>
                </a:gridCol>
                <a:gridCol w="574808">
                  <a:extLst>
                    <a:ext uri="{9D8B030D-6E8A-4147-A177-3AD203B41FA5}">
                      <a16:colId xmlns:a16="http://schemas.microsoft.com/office/drawing/2014/main" val="20011"/>
                    </a:ext>
                  </a:extLst>
                </a:gridCol>
                <a:gridCol w="616093">
                  <a:extLst>
                    <a:ext uri="{9D8B030D-6E8A-4147-A177-3AD203B41FA5}">
                      <a16:colId xmlns:a16="http://schemas.microsoft.com/office/drawing/2014/main" val="20012"/>
                    </a:ext>
                  </a:extLst>
                </a:gridCol>
              </a:tblGrid>
              <a:tr h="530576">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A</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B</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C</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D</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E</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F</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G</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H</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I</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J</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K</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L</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M</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extLst>
                  <a:ext uri="{0D108BD9-81ED-4DB2-BD59-A6C34878D82A}">
                    <a16:rowId xmlns:a16="http://schemas.microsoft.com/office/drawing/2014/main" val="10000"/>
                  </a:ext>
                </a:extLst>
              </a:tr>
              <a:tr h="530576">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D</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E</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S</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T</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I</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N</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Y</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A</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B</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C</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F</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G</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H</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extLst>
                  <a:ext uri="{0D108BD9-81ED-4DB2-BD59-A6C34878D82A}">
                    <a16:rowId xmlns:a16="http://schemas.microsoft.com/office/drawing/2014/main" val="10001"/>
                  </a:ext>
                </a:extLst>
              </a:tr>
              <a:tr h="213450">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extLst>
                  <a:ext uri="{0D108BD9-81ED-4DB2-BD59-A6C34878D82A}">
                    <a16:rowId xmlns:a16="http://schemas.microsoft.com/office/drawing/2014/main" val="10002"/>
                  </a:ext>
                </a:extLst>
              </a:tr>
              <a:tr h="530576">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N</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O</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P</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Q</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R</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S</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T</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U</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V</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W</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X</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Y</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Z</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extLst>
                  <a:ext uri="{0D108BD9-81ED-4DB2-BD59-A6C34878D82A}">
                    <a16:rowId xmlns:a16="http://schemas.microsoft.com/office/drawing/2014/main" val="10003"/>
                  </a:ext>
                </a:extLst>
              </a:tr>
              <a:tr h="530576">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J</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K</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L</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M</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O</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P</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Q</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R</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U</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V</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W</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X</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lumMod val="95000"/>
                            </a:schemeClr>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Z</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extLst>
                  <a:ext uri="{0D108BD9-81ED-4DB2-BD59-A6C34878D82A}">
                    <a16:rowId xmlns:a16="http://schemas.microsoft.com/office/drawing/2014/main" val="10004"/>
                  </a:ext>
                </a:extLst>
              </a:tr>
            </a:tbl>
          </a:graphicData>
        </a:graphic>
      </p:graphicFrame>
    </p:spTree>
  </p:cSld>
  <p:clrMapOvr>
    <a:masterClrMapping/>
  </p:clrMapOvr>
  <p:transition spd="med">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651" name="Rectangle 3">
            <a:extLst>
              <a:ext uri="{FF2B5EF4-FFF2-40B4-BE49-F238E27FC236}">
                <a16:creationId xmlns:a16="http://schemas.microsoft.com/office/drawing/2014/main" id="{A41693E6-CCF3-4FB8-BBC2-588C40AAD26F}"/>
              </a:ext>
            </a:extLst>
          </p:cNvPr>
          <p:cNvSpPr>
            <a:spLocks noGrp="1" noChangeArrowheads="1"/>
          </p:cNvSpPr>
          <p:nvPr>
            <p:ph type="body" sz="half" idx="1"/>
          </p:nvPr>
        </p:nvSpPr>
        <p:spPr>
          <a:xfrm>
            <a:off x="460375" y="1117859"/>
            <a:ext cx="11430000" cy="5472066"/>
          </a:xfrm>
        </p:spPr>
        <p:txBody>
          <a:bodyPr/>
          <a:lstStyle/>
          <a:p>
            <a:pPr marL="0" indent="0">
              <a:lnSpc>
                <a:spcPct val="200000"/>
              </a:lnSpc>
              <a:buNone/>
            </a:pPr>
            <a:r>
              <a:rPr lang="zh-CN" altLang="en-US" dirty="0">
                <a:solidFill>
                  <a:srgbClr val="C00000"/>
                </a:solidFill>
              </a:rPr>
              <a:t>解 </a:t>
            </a:r>
            <a:r>
              <a:rPr lang="zh-CN" altLang="en-US" dirty="0"/>
              <a:t> 由上表知，</a:t>
            </a:r>
            <a:r>
              <a:rPr lang="en-US" altLang="zh-CN" dirty="0"/>
              <a:t>f</a:t>
            </a:r>
            <a:r>
              <a:rPr lang="en-US" altLang="zh-CN" baseline="30000" dirty="0"/>
              <a:t>-1</a:t>
            </a:r>
            <a:r>
              <a:rPr lang="zh-CN" altLang="en-US" dirty="0"/>
              <a:t>如下表所示。</a:t>
            </a:r>
          </a:p>
          <a:p>
            <a:pPr marL="0" indent="0">
              <a:lnSpc>
                <a:spcPct val="200000"/>
              </a:lnSpc>
              <a:buNone/>
            </a:pPr>
            <a:endParaRPr lang="en-US" altLang="zh-CN" dirty="0"/>
          </a:p>
          <a:p>
            <a:pPr marL="0" indent="0">
              <a:lnSpc>
                <a:spcPct val="200000"/>
              </a:lnSpc>
              <a:buNone/>
            </a:pPr>
            <a:endParaRPr lang="en-US" altLang="zh-CN" dirty="0"/>
          </a:p>
          <a:p>
            <a:pPr marL="0" indent="0">
              <a:lnSpc>
                <a:spcPct val="200000"/>
              </a:lnSpc>
              <a:buNone/>
            </a:pPr>
            <a:endParaRPr lang="en-US" altLang="zh-CN" dirty="0"/>
          </a:p>
          <a:p>
            <a:pPr marL="0" indent="0">
              <a:lnSpc>
                <a:spcPct val="200000"/>
              </a:lnSpc>
              <a:buNone/>
            </a:pPr>
            <a:endParaRPr lang="zh-CN" altLang="en-US" dirty="0"/>
          </a:p>
          <a:p>
            <a:pPr marL="0" indent="0">
              <a:lnSpc>
                <a:spcPct val="200000"/>
              </a:lnSpc>
              <a:buNone/>
            </a:pPr>
            <a:r>
              <a:rPr lang="zh-CN" altLang="en-US" dirty="0"/>
              <a:t>将密文</a:t>
            </a:r>
            <a:r>
              <a:rPr lang="zh-CN" altLang="en-US" dirty="0">
                <a:latin typeface="宋体" panose="02010600030101010101" pitchFamily="2" charset="-122"/>
              </a:rPr>
              <a:t>“</a:t>
            </a:r>
            <a:r>
              <a:rPr lang="en-US" altLang="zh-CN" dirty="0"/>
              <a:t>QAIQORSFDOOBUIPQKJBYAQ</a:t>
            </a:r>
            <a:r>
              <a:rPr lang="en-US" altLang="zh-CN" dirty="0">
                <a:latin typeface="宋体" panose="02010600030101010101" pitchFamily="2" charset="-122"/>
              </a:rPr>
              <a:t>”</a:t>
            </a:r>
            <a:r>
              <a:rPr lang="zh-CN" altLang="en-US" dirty="0"/>
              <a:t>中的</a:t>
            </a:r>
            <a:r>
              <a:rPr lang="zh-CN" altLang="en-US" dirty="0">
                <a:solidFill>
                  <a:srgbClr val="0000CC"/>
                </a:solidFill>
              </a:rPr>
              <a:t>每一个字母在</a:t>
            </a:r>
            <a:r>
              <a:rPr lang="en-US" altLang="zh-CN" dirty="0">
                <a:solidFill>
                  <a:srgbClr val="0000CC"/>
                </a:solidFill>
              </a:rPr>
              <a:t>f</a:t>
            </a:r>
            <a:r>
              <a:rPr lang="en-US" altLang="zh-CN" baseline="30000" dirty="0">
                <a:solidFill>
                  <a:srgbClr val="0000CC"/>
                </a:solidFill>
              </a:rPr>
              <a:t>-1</a:t>
            </a:r>
            <a:r>
              <a:rPr lang="zh-CN" altLang="en-US" dirty="0">
                <a:solidFill>
                  <a:srgbClr val="0000CC"/>
                </a:solidFill>
              </a:rPr>
              <a:t>中找出其对应的象</a:t>
            </a:r>
            <a:r>
              <a:rPr lang="zh-CN" altLang="en-US" dirty="0"/>
              <a:t>就可得出对应的明文：</a:t>
            </a:r>
            <a:r>
              <a:rPr lang="zh-CN" altLang="en-US" dirty="0">
                <a:latin typeface="宋体" panose="02010600030101010101" pitchFamily="2" charset="-122"/>
              </a:rPr>
              <a:t>“</a:t>
            </a:r>
            <a:r>
              <a:rPr lang="en-US" altLang="zh-CN" dirty="0"/>
              <a:t>THETRUCKARRIVESGONIGHT</a:t>
            </a:r>
            <a:r>
              <a:rPr lang="en-US" altLang="zh-CN" dirty="0">
                <a:latin typeface="宋体" panose="02010600030101010101" pitchFamily="2" charset="-122"/>
              </a:rPr>
              <a:t>”</a:t>
            </a:r>
            <a:r>
              <a:rPr lang="zh-CN" altLang="en-US" dirty="0"/>
              <a:t>。</a:t>
            </a:r>
          </a:p>
        </p:txBody>
      </p:sp>
      <p:graphicFrame>
        <p:nvGraphicFramePr>
          <p:cNvPr id="1819756" name="Group 108">
            <a:extLst>
              <a:ext uri="{FF2B5EF4-FFF2-40B4-BE49-F238E27FC236}">
                <a16:creationId xmlns:a16="http://schemas.microsoft.com/office/drawing/2014/main" id="{B6E8F4EF-8BF8-4304-B0C3-B7CB755A5BE7}"/>
              </a:ext>
            </a:extLst>
          </p:cNvPr>
          <p:cNvGraphicFramePr>
            <a:graphicFrameLocks noGrp="1"/>
          </p:cNvGraphicFramePr>
          <p:nvPr>
            <p:ph sz="half" idx="2"/>
            <p:extLst>
              <p:ext uri="{D42A27DB-BD31-4B8C-83A1-F6EECF244321}">
                <p14:modId xmlns:p14="http://schemas.microsoft.com/office/powerpoint/2010/main" val="1361697293"/>
              </p:ext>
            </p:extLst>
          </p:nvPr>
        </p:nvGraphicFramePr>
        <p:xfrm>
          <a:off x="2701139" y="2038822"/>
          <a:ext cx="6854823" cy="2335754"/>
        </p:xfrm>
        <a:graphic>
          <a:graphicData uri="http://schemas.openxmlformats.org/drawingml/2006/table">
            <a:tbl>
              <a:tblPr/>
              <a:tblGrid>
                <a:gridCol w="514469">
                  <a:extLst>
                    <a:ext uri="{9D8B030D-6E8A-4147-A177-3AD203B41FA5}">
                      <a16:colId xmlns:a16="http://schemas.microsoft.com/office/drawing/2014/main" val="20000"/>
                    </a:ext>
                  </a:extLst>
                </a:gridCol>
                <a:gridCol w="516057">
                  <a:extLst>
                    <a:ext uri="{9D8B030D-6E8A-4147-A177-3AD203B41FA5}">
                      <a16:colId xmlns:a16="http://schemas.microsoft.com/office/drawing/2014/main" val="20001"/>
                    </a:ext>
                  </a:extLst>
                </a:gridCol>
                <a:gridCol w="501766">
                  <a:extLst>
                    <a:ext uri="{9D8B030D-6E8A-4147-A177-3AD203B41FA5}">
                      <a16:colId xmlns:a16="http://schemas.microsoft.com/office/drawing/2014/main" val="20002"/>
                    </a:ext>
                  </a:extLst>
                </a:gridCol>
                <a:gridCol w="516056">
                  <a:extLst>
                    <a:ext uri="{9D8B030D-6E8A-4147-A177-3AD203B41FA5}">
                      <a16:colId xmlns:a16="http://schemas.microsoft.com/office/drawing/2014/main" val="20003"/>
                    </a:ext>
                  </a:extLst>
                </a:gridCol>
                <a:gridCol w="514469">
                  <a:extLst>
                    <a:ext uri="{9D8B030D-6E8A-4147-A177-3AD203B41FA5}">
                      <a16:colId xmlns:a16="http://schemas.microsoft.com/office/drawing/2014/main" val="20004"/>
                    </a:ext>
                  </a:extLst>
                </a:gridCol>
                <a:gridCol w="514469">
                  <a:extLst>
                    <a:ext uri="{9D8B030D-6E8A-4147-A177-3AD203B41FA5}">
                      <a16:colId xmlns:a16="http://schemas.microsoft.com/office/drawing/2014/main" val="20005"/>
                    </a:ext>
                  </a:extLst>
                </a:gridCol>
                <a:gridCol w="509706">
                  <a:extLst>
                    <a:ext uri="{9D8B030D-6E8A-4147-A177-3AD203B41FA5}">
                      <a16:colId xmlns:a16="http://schemas.microsoft.com/office/drawing/2014/main" val="20006"/>
                    </a:ext>
                  </a:extLst>
                </a:gridCol>
                <a:gridCol w="558929">
                  <a:extLst>
                    <a:ext uri="{9D8B030D-6E8A-4147-A177-3AD203B41FA5}">
                      <a16:colId xmlns:a16="http://schemas.microsoft.com/office/drawing/2014/main" val="20007"/>
                    </a:ext>
                  </a:extLst>
                </a:gridCol>
                <a:gridCol w="562105">
                  <a:extLst>
                    <a:ext uri="{9D8B030D-6E8A-4147-A177-3AD203B41FA5}">
                      <a16:colId xmlns:a16="http://schemas.microsoft.com/office/drawing/2014/main" val="20008"/>
                    </a:ext>
                  </a:extLst>
                </a:gridCol>
                <a:gridCol w="565281">
                  <a:extLst>
                    <a:ext uri="{9D8B030D-6E8A-4147-A177-3AD203B41FA5}">
                      <a16:colId xmlns:a16="http://schemas.microsoft.com/office/drawing/2014/main" val="20009"/>
                    </a:ext>
                  </a:extLst>
                </a:gridCol>
                <a:gridCol w="516056">
                  <a:extLst>
                    <a:ext uri="{9D8B030D-6E8A-4147-A177-3AD203B41FA5}">
                      <a16:colId xmlns:a16="http://schemas.microsoft.com/office/drawing/2014/main" val="20010"/>
                    </a:ext>
                  </a:extLst>
                </a:gridCol>
                <a:gridCol w="514469">
                  <a:extLst>
                    <a:ext uri="{9D8B030D-6E8A-4147-A177-3AD203B41FA5}">
                      <a16:colId xmlns:a16="http://schemas.microsoft.com/office/drawing/2014/main" val="20011"/>
                    </a:ext>
                  </a:extLst>
                </a:gridCol>
                <a:gridCol w="550991">
                  <a:extLst>
                    <a:ext uri="{9D8B030D-6E8A-4147-A177-3AD203B41FA5}">
                      <a16:colId xmlns:a16="http://schemas.microsoft.com/office/drawing/2014/main" val="20012"/>
                    </a:ext>
                  </a:extLst>
                </a:gridCol>
              </a:tblGrid>
              <a:tr h="530576">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A</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B</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C</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D</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E</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F</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G</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H</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I</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J</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K</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L</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M</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extLst>
                  <a:ext uri="{0D108BD9-81ED-4DB2-BD59-A6C34878D82A}">
                    <a16:rowId xmlns:a16="http://schemas.microsoft.com/office/drawing/2014/main" val="10000"/>
                  </a:ext>
                </a:extLst>
              </a:tr>
              <a:tr h="530576">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H</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I</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J</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A</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B</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K</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L</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M</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E</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N</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O</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P</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Q</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extLst>
                  <a:ext uri="{0D108BD9-81ED-4DB2-BD59-A6C34878D82A}">
                    <a16:rowId xmlns:a16="http://schemas.microsoft.com/office/drawing/2014/main" val="10001"/>
                  </a:ext>
                </a:extLst>
              </a:tr>
              <a:tr h="213450">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endParaRPr kumimoji="1" lang="en-US" altLang="zh-CN" sz="8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89803"/>
                      </a:srgbClr>
                    </a:solidFill>
                  </a:tcPr>
                </a:tc>
                <a:extLst>
                  <a:ext uri="{0D108BD9-81ED-4DB2-BD59-A6C34878D82A}">
                    <a16:rowId xmlns:a16="http://schemas.microsoft.com/office/drawing/2014/main" val="10002"/>
                  </a:ext>
                </a:extLst>
              </a:tr>
              <a:tr h="530576">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N</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O</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P</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Q</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R</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S</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T</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U</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V</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W</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X</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Y</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Z</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extLst>
                  <a:ext uri="{0D108BD9-81ED-4DB2-BD59-A6C34878D82A}">
                    <a16:rowId xmlns:a16="http://schemas.microsoft.com/office/drawing/2014/main" val="10003"/>
                  </a:ext>
                </a:extLst>
              </a:tr>
              <a:tr h="530576">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F</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R</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S</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T</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U</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C</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D</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V</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W</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X</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Y</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G</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tc>
                  <a:txBody>
                    <a:bodyPr/>
                    <a:lstStyle>
                      <a:lvl1pPr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tabLst>
                          <a:tab pos="4749800" algn="l"/>
                        </a:tabLst>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tabLst>
                          <a:tab pos="4749800" algn="l"/>
                        </a:tabLst>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Z</a:t>
                      </a:r>
                    </a:p>
                  </a:txBody>
                  <a:tcPr marL="91461" marR="91461" marT="45740" marB="4574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803"/>
                      </a:schemeClr>
                    </a:solidFill>
                  </a:tcPr>
                </a:tc>
                <a:extLst>
                  <a:ext uri="{0D108BD9-81ED-4DB2-BD59-A6C34878D82A}">
                    <a16:rowId xmlns:a16="http://schemas.microsoft.com/office/drawing/2014/main" val="10004"/>
                  </a:ext>
                </a:extLst>
              </a:tr>
            </a:tbl>
          </a:graphicData>
        </a:graphic>
      </p:graphicFrame>
      <p:sp>
        <p:nvSpPr>
          <p:cNvPr id="6" name="Rectangle 2">
            <a:extLst>
              <a:ext uri="{FF2B5EF4-FFF2-40B4-BE49-F238E27FC236}">
                <a16:creationId xmlns:a16="http://schemas.microsoft.com/office/drawing/2014/main" id="{5618D11E-237B-43ED-9A5A-E506A3CEF524}"/>
              </a:ext>
            </a:extLst>
          </p:cNvPr>
          <p:cNvSpPr txBox="1">
            <a:spLocks noChangeArrowheads="1"/>
          </p:cNvSpPr>
          <p:nvPr/>
        </p:nvSpPr>
        <p:spPr>
          <a:xfrm>
            <a:off x="832780" y="269663"/>
            <a:ext cx="10758267" cy="585924"/>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r>
              <a:rPr lang="zh-CN" altLang="en-US" dirty="0"/>
              <a:t>例</a:t>
            </a:r>
            <a:r>
              <a:rPr lang="en-US" altLang="zh-CN" dirty="0"/>
              <a:t>5.46</a:t>
            </a:r>
            <a:r>
              <a:rPr lang="zh-CN" altLang="en-US" dirty="0"/>
              <a:t>（续）</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19651">
                                            <p:txEl>
                                              <p:pRg st="0" end="0"/>
                                            </p:txEl>
                                          </p:spTgt>
                                        </p:tgtEl>
                                        <p:attrNameLst>
                                          <p:attrName>style.visibility</p:attrName>
                                        </p:attrNameLst>
                                      </p:cBhvr>
                                      <p:to>
                                        <p:strVal val="visible"/>
                                      </p:to>
                                    </p:set>
                                    <p:anim calcmode="lin" valueType="num">
                                      <p:cBhvr additive="base">
                                        <p:cTn id="7" dur="500" fill="hold"/>
                                        <p:tgtEl>
                                          <p:spTgt spid="18196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19651">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4" presetClass="entr" presetSubtype="16" fill="hold" nodeType="afterEffect">
                                  <p:stCondLst>
                                    <p:cond delay="0"/>
                                  </p:stCondLst>
                                  <p:childTnLst>
                                    <p:set>
                                      <p:cBhvr>
                                        <p:cTn id="11" dur="1" fill="hold">
                                          <p:stCondLst>
                                            <p:cond delay="0"/>
                                          </p:stCondLst>
                                        </p:cTn>
                                        <p:tgtEl>
                                          <p:spTgt spid="1819756"/>
                                        </p:tgtEl>
                                        <p:attrNameLst>
                                          <p:attrName>style.visibility</p:attrName>
                                        </p:attrNameLst>
                                      </p:cBhvr>
                                      <p:to>
                                        <p:strVal val="visible"/>
                                      </p:to>
                                    </p:set>
                                    <p:animEffect transition="in" filter="box(in)">
                                      <p:cBhvr>
                                        <p:cTn id="12" dur="500"/>
                                        <p:tgtEl>
                                          <p:spTgt spid="18197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19651">
                                            <p:txEl>
                                              <p:pRg st="5" end="5"/>
                                            </p:txEl>
                                          </p:spTgt>
                                        </p:tgtEl>
                                        <p:attrNameLst>
                                          <p:attrName>style.visibility</p:attrName>
                                        </p:attrNameLst>
                                      </p:cBhvr>
                                      <p:to>
                                        <p:strVal val="visible"/>
                                      </p:to>
                                    </p:set>
                                    <p:anim calcmode="lin" valueType="num">
                                      <p:cBhvr additive="base">
                                        <p:cTn id="17" dur="500" fill="hold"/>
                                        <p:tgtEl>
                                          <p:spTgt spid="1819651">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1965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965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Rectangle 3">
            <a:extLst>
              <a:ext uri="{FF2B5EF4-FFF2-40B4-BE49-F238E27FC236}">
                <a16:creationId xmlns:a16="http://schemas.microsoft.com/office/drawing/2014/main" id="{9CD86E71-BE7F-404A-AA91-FAF37188E904}"/>
              </a:ext>
            </a:extLst>
          </p:cNvPr>
          <p:cNvSpPr>
            <a:spLocks noGrp="1" noChangeArrowheads="1"/>
          </p:cNvSpPr>
          <p:nvPr>
            <p:ph type="body" idx="1"/>
          </p:nvPr>
        </p:nvSpPr>
        <p:spPr>
          <a:xfrm>
            <a:off x="4762" y="5647160"/>
            <a:ext cx="11506200" cy="727990"/>
          </a:xfrm>
        </p:spPr>
        <p:txBody>
          <a:bodyPr/>
          <a:lstStyle/>
          <a:p>
            <a:pPr marL="0" indent="0">
              <a:buNone/>
            </a:pPr>
            <a:r>
              <a:rPr lang="zh-CN" altLang="en-US" dirty="0">
                <a:solidFill>
                  <a:srgbClr val="3333FF"/>
                </a:solidFill>
              </a:rPr>
              <a:t>（</a:t>
            </a:r>
            <a:r>
              <a:rPr lang="en-US" altLang="zh-CN" dirty="0">
                <a:solidFill>
                  <a:srgbClr val="3333FF"/>
                </a:solidFill>
              </a:rPr>
              <a:t>4</a:t>
            </a:r>
            <a:r>
              <a:rPr lang="zh-CN" altLang="en-US" dirty="0">
                <a:solidFill>
                  <a:srgbClr val="3333FF"/>
                </a:solidFill>
              </a:rPr>
              <a:t>）由</a:t>
            </a:r>
            <a:r>
              <a:rPr lang="en-US" altLang="zh-CN" dirty="0">
                <a:solidFill>
                  <a:srgbClr val="3333FF"/>
                </a:solidFill>
              </a:rPr>
              <a:t>R</a:t>
            </a:r>
            <a:r>
              <a:rPr lang="zh-CN" altLang="en-US" dirty="0">
                <a:solidFill>
                  <a:srgbClr val="3333FF"/>
                </a:solidFill>
              </a:rPr>
              <a:t>的关系图或者关系矩阵可看出，</a:t>
            </a:r>
            <a:r>
              <a:rPr lang="en-US" altLang="zh-CN" dirty="0">
                <a:solidFill>
                  <a:srgbClr val="3333FF"/>
                </a:solidFill>
              </a:rPr>
              <a:t>R</a:t>
            </a:r>
            <a:r>
              <a:rPr lang="zh-CN" altLang="en-US" dirty="0">
                <a:solidFill>
                  <a:srgbClr val="3333FF"/>
                </a:solidFill>
              </a:rPr>
              <a:t>具有自反性和对称性，即</a:t>
            </a:r>
            <a:r>
              <a:rPr lang="en-US" altLang="zh-CN" dirty="0">
                <a:solidFill>
                  <a:srgbClr val="3333FF"/>
                </a:solidFill>
              </a:rPr>
              <a:t>R</a:t>
            </a:r>
            <a:r>
              <a:rPr lang="zh-CN" altLang="en-US" dirty="0">
                <a:solidFill>
                  <a:srgbClr val="3333FF"/>
                </a:solidFill>
              </a:rPr>
              <a:t>是相容关系。</a:t>
            </a:r>
          </a:p>
        </p:txBody>
      </p:sp>
      <p:sp>
        <p:nvSpPr>
          <p:cNvPr id="1031" name="Rectangle 5">
            <a:extLst>
              <a:ext uri="{FF2B5EF4-FFF2-40B4-BE49-F238E27FC236}">
                <a16:creationId xmlns:a16="http://schemas.microsoft.com/office/drawing/2014/main" id="{A03DE87A-D7EE-437D-A1C3-336A346017D8}"/>
              </a:ext>
            </a:extLst>
          </p:cNvPr>
          <p:cNvSpPr>
            <a:spLocks noChangeArrowheads="1"/>
          </p:cNvSpPr>
          <p:nvPr/>
        </p:nvSpPr>
        <p:spPr bwMode="auto">
          <a:xfrm>
            <a:off x="1526117" y="2389389"/>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graphicFrame>
        <p:nvGraphicFramePr>
          <p:cNvPr id="243716" name="Object 2">
            <a:extLst>
              <a:ext uri="{FF2B5EF4-FFF2-40B4-BE49-F238E27FC236}">
                <a16:creationId xmlns:a16="http://schemas.microsoft.com/office/drawing/2014/main" id="{24E7D735-6E57-4C67-9308-118512380CBD}"/>
              </a:ext>
            </a:extLst>
          </p:cNvPr>
          <p:cNvGraphicFramePr>
            <a:graphicFrameLocks noChangeAspect="1"/>
          </p:cNvGraphicFramePr>
          <p:nvPr>
            <p:extLst>
              <p:ext uri="{D42A27DB-BD31-4B8C-83A1-F6EECF244321}">
                <p14:modId xmlns:p14="http://schemas.microsoft.com/office/powerpoint/2010/main" val="504228596"/>
              </p:ext>
            </p:extLst>
          </p:nvPr>
        </p:nvGraphicFramePr>
        <p:xfrm>
          <a:off x="1324846" y="2272360"/>
          <a:ext cx="2580284" cy="3240838"/>
        </p:xfrm>
        <a:graphic>
          <a:graphicData uri="http://schemas.openxmlformats.org/presentationml/2006/ole">
            <mc:AlternateContent xmlns:mc="http://schemas.openxmlformats.org/markup-compatibility/2006">
              <mc:Choice xmlns:v="urn:schemas-microsoft-com:vml" Requires="v">
                <p:oleObj spid="_x0000_s273528" name="SmartDraw" r:id="rId3" imgW="1194816" imgH="1499616" progId="SmartDraw.2">
                  <p:embed/>
                </p:oleObj>
              </mc:Choice>
              <mc:Fallback>
                <p:oleObj name="SmartDraw" r:id="rId3" imgW="1194816" imgH="1499616" progId="SmartDraw.2">
                  <p:embed/>
                  <p:pic>
                    <p:nvPicPr>
                      <p:cNvPr id="243716" name="Object 2">
                        <a:extLst>
                          <a:ext uri="{FF2B5EF4-FFF2-40B4-BE49-F238E27FC236}">
                            <a16:creationId xmlns:a16="http://schemas.microsoft.com/office/drawing/2014/main" id="{24E7D735-6E57-4C67-9308-118512380C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4846" y="2272360"/>
                        <a:ext cx="2580284" cy="324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2" name="Rectangle 7">
            <a:extLst>
              <a:ext uri="{FF2B5EF4-FFF2-40B4-BE49-F238E27FC236}">
                <a16:creationId xmlns:a16="http://schemas.microsoft.com/office/drawing/2014/main" id="{C604D768-501A-4B62-B00E-406FA1C08ECF}"/>
              </a:ext>
            </a:extLst>
          </p:cNvPr>
          <p:cNvSpPr>
            <a:spLocks noChangeArrowheads="1"/>
          </p:cNvSpPr>
          <p:nvPr/>
        </p:nvSpPr>
        <p:spPr bwMode="auto">
          <a:xfrm>
            <a:off x="1526117" y="2074992"/>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2" name="矩形 1">
            <a:extLst>
              <a:ext uri="{FF2B5EF4-FFF2-40B4-BE49-F238E27FC236}">
                <a16:creationId xmlns:a16="http://schemas.microsoft.com/office/drawing/2014/main" id="{073678F4-E61F-4B04-B557-2DBDA7F5D400}"/>
              </a:ext>
            </a:extLst>
          </p:cNvPr>
          <p:cNvSpPr/>
          <p:nvPr/>
        </p:nvSpPr>
        <p:spPr>
          <a:xfrm>
            <a:off x="-149225" y="1020493"/>
            <a:ext cx="11814175" cy="1130246"/>
          </a:xfrm>
          <a:prstGeom prst="rect">
            <a:avLst/>
          </a:prstGeom>
        </p:spPr>
        <p:txBody>
          <a:bodyPr wrap="square">
            <a:spAutoFit/>
          </a:bodyPr>
          <a:lstStyle/>
          <a:p>
            <a:pPr indent="266700" algn="just">
              <a:lnSpc>
                <a:spcPct val="150000"/>
              </a:lnSpc>
              <a:spcAft>
                <a:spcPts val="0"/>
              </a:spcAft>
            </a:pPr>
            <a:r>
              <a:rPr lang="zh-CN" altLang="zh-CN" b="1" kern="100" dirty="0">
                <a:latin typeface="+mn-ea"/>
              </a:rPr>
              <a:t>（</a:t>
            </a:r>
            <a:r>
              <a:rPr lang="en-US" altLang="zh-CN" b="1" kern="100" dirty="0">
                <a:latin typeface="+mn-ea"/>
              </a:rPr>
              <a:t>2</a:t>
            </a:r>
            <a:r>
              <a:rPr lang="zh-CN" altLang="zh-CN" b="1" kern="100" dirty="0">
                <a:latin typeface="+mn-ea"/>
              </a:rPr>
              <a:t>）</a:t>
            </a:r>
            <a:r>
              <a:rPr lang="en-US" altLang="zh-CN" b="1" kern="100" dirty="0">
                <a:latin typeface="+mn-ea"/>
              </a:rPr>
              <a:t>R</a:t>
            </a:r>
            <a:r>
              <a:rPr lang="zh-CN" altLang="zh-CN" b="1" kern="100" dirty="0">
                <a:latin typeface="+mn-ea"/>
              </a:rPr>
              <a:t>的关系矩阵</a:t>
            </a:r>
            <a:r>
              <a:rPr lang="zh-CN" altLang="en-US" b="1" kern="100" dirty="0">
                <a:latin typeface="+mn-ea"/>
              </a:rPr>
              <a:t>下</a:t>
            </a:r>
            <a:r>
              <a:rPr lang="zh-CN" altLang="zh-CN" b="1" kern="100" dirty="0">
                <a:latin typeface="+mn-ea"/>
              </a:rPr>
              <a:t>图（</a:t>
            </a:r>
            <a:r>
              <a:rPr lang="en-US" altLang="zh-CN" b="1" kern="100" dirty="0">
                <a:latin typeface="+mn-ea"/>
              </a:rPr>
              <a:t>a</a:t>
            </a:r>
            <a:r>
              <a:rPr lang="zh-CN" altLang="zh-CN" b="1" kern="100" dirty="0">
                <a:latin typeface="+mn-ea"/>
              </a:rPr>
              <a:t>）</a:t>
            </a:r>
            <a:r>
              <a:rPr lang="zh-CN" altLang="en-US" b="1" kern="100" dirty="0">
                <a:latin typeface="+mn-ea"/>
              </a:rPr>
              <a:t>所示</a:t>
            </a:r>
            <a:r>
              <a:rPr lang="zh-CN" altLang="zh-CN" b="1" kern="100" dirty="0">
                <a:latin typeface="+mn-ea"/>
              </a:rPr>
              <a:t>。</a:t>
            </a:r>
          </a:p>
          <a:p>
            <a:pPr indent="266700" algn="just">
              <a:lnSpc>
                <a:spcPct val="150000"/>
              </a:lnSpc>
              <a:spcAft>
                <a:spcPts val="0"/>
              </a:spcAft>
            </a:pPr>
            <a:r>
              <a:rPr lang="zh-CN" altLang="zh-CN" b="1" kern="100" dirty="0">
                <a:latin typeface="+mn-ea"/>
              </a:rPr>
              <a:t>（</a:t>
            </a:r>
            <a:r>
              <a:rPr lang="en-US" altLang="zh-CN" b="1" kern="100" dirty="0">
                <a:latin typeface="+mn-ea"/>
              </a:rPr>
              <a:t>3</a:t>
            </a:r>
            <a:r>
              <a:rPr lang="zh-CN" altLang="zh-CN" b="1" kern="100" dirty="0">
                <a:latin typeface="+mn-ea"/>
              </a:rPr>
              <a:t>）</a:t>
            </a:r>
            <a:r>
              <a:rPr lang="en-US" altLang="zh-CN" b="1" kern="100" dirty="0">
                <a:latin typeface="+mn-ea"/>
              </a:rPr>
              <a:t>R</a:t>
            </a:r>
            <a:r>
              <a:rPr lang="zh-CN" altLang="zh-CN" b="1" kern="100" dirty="0">
                <a:latin typeface="+mn-ea"/>
              </a:rPr>
              <a:t>的关系图</a:t>
            </a:r>
            <a:r>
              <a:rPr lang="zh-CN" altLang="en-US" b="1" kern="100" dirty="0">
                <a:latin typeface="+mn-ea"/>
              </a:rPr>
              <a:t>下</a:t>
            </a:r>
            <a:r>
              <a:rPr lang="zh-CN" altLang="zh-CN" b="1" kern="100" dirty="0">
                <a:latin typeface="+mn-ea"/>
              </a:rPr>
              <a:t>图（</a:t>
            </a:r>
            <a:r>
              <a:rPr lang="en-US" altLang="zh-CN" b="1" kern="100" dirty="0">
                <a:latin typeface="+mn-ea"/>
              </a:rPr>
              <a:t>b</a:t>
            </a:r>
            <a:r>
              <a:rPr lang="zh-CN" altLang="zh-CN" b="1" kern="100" dirty="0">
                <a:latin typeface="+mn-ea"/>
              </a:rPr>
              <a:t>）</a:t>
            </a:r>
            <a:r>
              <a:rPr lang="zh-CN" altLang="en-US" b="1" kern="100" dirty="0">
                <a:latin typeface="+mn-ea"/>
              </a:rPr>
              <a:t>所示。</a:t>
            </a:r>
            <a:endParaRPr lang="zh-CN" altLang="zh-CN" b="1" kern="100" dirty="0">
              <a:latin typeface="+mn-ea"/>
            </a:endParaRPr>
          </a:p>
        </p:txBody>
      </p:sp>
      <p:sp>
        <p:nvSpPr>
          <p:cNvPr id="11" name="Rectangle 2">
            <a:extLst>
              <a:ext uri="{FF2B5EF4-FFF2-40B4-BE49-F238E27FC236}">
                <a16:creationId xmlns:a16="http://schemas.microsoft.com/office/drawing/2014/main" id="{33380515-95FF-4FD6-8F8E-F3684F019019}"/>
              </a:ext>
            </a:extLst>
          </p:cNvPr>
          <p:cNvSpPr>
            <a:spLocks noGrp="1" noChangeArrowheads="1"/>
          </p:cNvSpPr>
          <p:nvPr>
            <p:ph type="title"/>
          </p:nvPr>
        </p:nvSpPr>
        <p:spPr>
          <a:xfrm>
            <a:off x="774700" y="352424"/>
            <a:ext cx="5334000" cy="429419"/>
          </a:xfrm>
        </p:spPr>
        <p:txBody>
          <a:bodyPr/>
          <a:lstStyle/>
          <a:p>
            <a:r>
              <a:rPr lang="zh-CN" altLang="en-US" dirty="0"/>
              <a:t>例</a:t>
            </a:r>
            <a:r>
              <a:rPr lang="en-US" altLang="zh-CN" dirty="0"/>
              <a:t>5.4 </a:t>
            </a:r>
            <a:r>
              <a:rPr lang="zh-CN" altLang="en-US" dirty="0"/>
              <a:t>（续）</a:t>
            </a:r>
            <a:endParaRPr lang="zh-CN" altLang="zh-CN" dirty="0"/>
          </a:p>
        </p:txBody>
      </p:sp>
      <p:pic>
        <p:nvPicPr>
          <p:cNvPr id="3" name="图片 2">
            <a:extLst>
              <a:ext uri="{FF2B5EF4-FFF2-40B4-BE49-F238E27FC236}">
                <a16:creationId xmlns:a16="http://schemas.microsoft.com/office/drawing/2014/main" id="{57D84392-84C1-44D7-9B89-6D64B4747673}"/>
              </a:ext>
            </a:extLst>
          </p:cNvPr>
          <p:cNvPicPr>
            <a:picLocks noChangeAspect="1"/>
          </p:cNvPicPr>
          <p:nvPr/>
        </p:nvPicPr>
        <p:blipFill>
          <a:blip r:embed="rId5"/>
          <a:stretch>
            <a:fillRect/>
          </a:stretch>
        </p:blipFill>
        <p:spPr>
          <a:xfrm>
            <a:off x="5561422" y="1902931"/>
            <a:ext cx="5274617" cy="3053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3716"/>
                                        </p:tgtEl>
                                        <p:attrNameLst>
                                          <p:attrName>style.visibility</p:attrName>
                                        </p:attrNameLst>
                                      </p:cBhvr>
                                      <p:to>
                                        <p:strVal val="visible"/>
                                      </p:to>
                                    </p:set>
                                    <p:animEffect transition="in" filter="blinds(horizontal)">
                                      <p:cBhvr>
                                        <p:cTn id="12" dur="500"/>
                                        <p:tgtEl>
                                          <p:spTgt spid="24371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1000"/>
                                        <p:tgtEl>
                                          <p:spTgt spid="2">
                                            <p:txEl>
                                              <p:pRg st="1" end="1"/>
                                            </p:txEl>
                                          </p:spTgt>
                                        </p:tgtEl>
                                      </p:cBhvr>
                                    </p:animEffect>
                                    <p:anim calcmode="lin" valueType="num">
                                      <p:cBhvr>
                                        <p:cTn id="1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43715">
                                            <p:txEl>
                                              <p:pRg st="0" end="0"/>
                                            </p:txEl>
                                          </p:spTgt>
                                        </p:tgtEl>
                                        <p:attrNameLst>
                                          <p:attrName>style.visibility</p:attrName>
                                        </p:attrNameLst>
                                      </p:cBhvr>
                                      <p:to>
                                        <p:strVal val="visible"/>
                                      </p:to>
                                    </p:set>
                                    <p:anim calcmode="lin" valueType="num">
                                      <p:cBhvr additive="base">
                                        <p:cTn id="29" dur="500" fill="hold"/>
                                        <p:tgtEl>
                                          <p:spTgt spid="243715">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437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5"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a:extLst>
              <a:ext uri="{FF2B5EF4-FFF2-40B4-BE49-F238E27FC236}">
                <a16:creationId xmlns:a16="http://schemas.microsoft.com/office/drawing/2014/main" id="{C807D4BB-8074-4493-845D-A9DEF664E065}"/>
              </a:ext>
            </a:extLst>
          </p:cNvPr>
          <p:cNvSpPr>
            <a:spLocks noGrp="1" noChangeArrowheads="1"/>
          </p:cNvSpPr>
          <p:nvPr>
            <p:ph type="title"/>
          </p:nvPr>
        </p:nvSpPr>
        <p:spPr>
          <a:xfrm>
            <a:off x="800228" y="269382"/>
            <a:ext cx="10758267" cy="585924"/>
          </a:xfrm>
        </p:spPr>
        <p:txBody>
          <a:bodyPr/>
          <a:lstStyle/>
          <a:p>
            <a:pPr eaLnBrk="1" hangingPunct="1"/>
            <a:r>
              <a:rPr lang="zh-CN" altLang="en-US" dirty="0"/>
              <a:t>例</a:t>
            </a:r>
            <a:r>
              <a:rPr lang="en-US" altLang="zh-CN" dirty="0"/>
              <a:t>5.47</a:t>
            </a:r>
            <a:endParaRPr lang="zh-CN" altLang="en-US" dirty="0"/>
          </a:p>
        </p:txBody>
      </p:sp>
      <p:sp>
        <p:nvSpPr>
          <p:cNvPr id="1820675" name="Rectangle 3">
            <a:extLst>
              <a:ext uri="{FF2B5EF4-FFF2-40B4-BE49-F238E27FC236}">
                <a16:creationId xmlns:a16="http://schemas.microsoft.com/office/drawing/2014/main" id="{7AE50CEA-096C-4EEE-AB58-FB10D0400E58}"/>
              </a:ext>
            </a:extLst>
          </p:cNvPr>
          <p:cNvSpPr>
            <a:spLocks noGrp="1" noChangeArrowheads="1"/>
          </p:cNvSpPr>
          <p:nvPr>
            <p:ph type="body" sz="half" idx="1"/>
          </p:nvPr>
        </p:nvSpPr>
        <p:spPr>
          <a:xfrm>
            <a:off x="307975" y="941181"/>
            <a:ext cx="11582400" cy="3124200"/>
          </a:xfrm>
        </p:spPr>
        <p:txBody>
          <a:bodyPr>
            <a:normAutofit/>
          </a:bodyPr>
          <a:lstStyle/>
          <a:p>
            <a:pPr marL="0" indent="0">
              <a:buNone/>
            </a:pPr>
            <a:r>
              <a:rPr lang="zh-CN" altLang="en-US" dirty="0">
                <a:solidFill>
                  <a:srgbClr val="C00000"/>
                </a:solidFill>
              </a:rPr>
              <a:t>例</a:t>
            </a:r>
            <a:r>
              <a:rPr lang="en-US" altLang="zh-CN" dirty="0">
                <a:solidFill>
                  <a:srgbClr val="C00000"/>
                </a:solidFill>
              </a:rPr>
              <a:t>5.47  </a:t>
            </a:r>
            <a:r>
              <a:rPr lang="zh-CN" altLang="en-US" dirty="0"/>
              <a:t>设按顺序排列的</a:t>
            </a:r>
            <a:r>
              <a:rPr lang="en-US" altLang="zh-CN" dirty="0"/>
              <a:t>13</a:t>
            </a:r>
            <a:r>
              <a:rPr lang="zh-CN" altLang="en-US" dirty="0"/>
              <a:t>张红心纸牌，</a:t>
            </a:r>
          </a:p>
          <a:p>
            <a:pPr marL="0" indent="0" algn="ctr">
              <a:buNone/>
            </a:pPr>
            <a:r>
              <a:rPr lang="en-US" altLang="zh-CN" dirty="0"/>
              <a:t>A2345678910JQK</a:t>
            </a:r>
          </a:p>
          <a:p>
            <a:pPr marL="0" indent="0">
              <a:buNone/>
            </a:pPr>
            <a:r>
              <a:rPr lang="zh-CN" altLang="en-US" dirty="0"/>
              <a:t>经过</a:t>
            </a:r>
            <a:r>
              <a:rPr lang="en-US" altLang="zh-CN" dirty="0"/>
              <a:t>1</a:t>
            </a:r>
            <a:r>
              <a:rPr lang="zh-CN" altLang="en-US" dirty="0"/>
              <a:t>次洗牌后牌的顺序变为</a:t>
            </a:r>
          </a:p>
          <a:p>
            <a:pPr marL="0" indent="0" algn="ctr">
              <a:buNone/>
            </a:pPr>
            <a:r>
              <a:rPr lang="en-US" altLang="zh-CN" dirty="0"/>
              <a:t>38KA410QJ57629</a:t>
            </a:r>
          </a:p>
          <a:p>
            <a:pPr marL="0" indent="0">
              <a:buNone/>
            </a:pPr>
            <a:r>
              <a:rPr lang="zh-CN" altLang="en-US" dirty="0">
                <a:solidFill>
                  <a:srgbClr val="0000CC"/>
                </a:solidFill>
              </a:rPr>
              <a:t>再经两次同样方式的洗牌后牌的顺序是怎样的？</a:t>
            </a:r>
          </a:p>
        </p:txBody>
      </p:sp>
      <p:sp>
        <p:nvSpPr>
          <p:cNvPr id="5" name="Rectangle 3">
            <a:extLst>
              <a:ext uri="{FF2B5EF4-FFF2-40B4-BE49-F238E27FC236}">
                <a16:creationId xmlns:a16="http://schemas.microsoft.com/office/drawing/2014/main" id="{359A53EA-32CC-4BFD-AA26-11038874BFC1}"/>
              </a:ext>
            </a:extLst>
          </p:cNvPr>
          <p:cNvSpPr txBox="1">
            <a:spLocks noChangeArrowheads="1"/>
          </p:cNvSpPr>
          <p:nvPr/>
        </p:nvSpPr>
        <p:spPr>
          <a:xfrm>
            <a:off x="307975" y="4065381"/>
            <a:ext cx="8066367" cy="604978"/>
          </a:xfrm>
          <a:prstGeom prst="rect">
            <a:avLst/>
          </a:prstGeom>
        </p:spPr>
        <p:txBody>
          <a:bodyPr vert="horz" lIns="121917" tIns="60958" rIns="121917" bIns="60958" rtlCol="0">
            <a:normAutofit lnSpcReduction="10000"/>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spcBef>
                <a:spcPct val="0"/>
              </a:spcBef>
              <a:buFont typeface="Wingdings" pitchFamily="2" charset="2"/>
              <a:buNone/>
            </a:pPr>
            <a:r>
              <a:rPr lang="zh-CN" altLang="en-US" dirty="0">
                <a:solidFill>
                  <a:srgbClr val="C00000"/>
                </a:solidFill>
              </a:rPr>
              <a:t>解 </a:t>
            </a:r>
            <a:r>
              <a:rPr lang="zh-CN" altLang="en-US" dirty="0"/>
              <a:t> 对应结果见下表。</a:t>
            </a:r>
          </a:p>
        </p:txBody>
      </p:sp>
      <p:graphicFrame>
        <p:nvGraphicFramePr>
          <p:cNvPr id="6" name="Group 84">
            <a:extLst>
              <a:ext uri="{FF2B5EF4-FFF2-40B4-BE49-F238E27FC236}">
                <a16:creationId xmlns:a16="http://schemas.microsoft.com/office/drawing/2014/main" id="{711899CF-428C-47FF-A1EB-D7A6EF3B0A2E}"/>
              </a:ext>
            </a:extLst>
          </p:cNvPr>
          <p:cNvGraphicFramePr>
            <a:graphicFrameLocks/>
          </p:cNvGraphicFramePr>
          <p:nvPr>
            <p:extLst>
              <p:ext uri="{D42A27DB-BD31-4B8C-83A1-F6EECF244321}">
                <p14:modId xmlns:p14="http://schemas.microsoft.com/office/powerpoint/2010/main" val="623267642"/>
              </p:ext>
            </p:extLst>
          </p:nvPr>
        </p:nvGraphicFramePr>
        <p:xfrm>
          <a:off x="460376" y="4670359"/>
          <a:ext cx="10896602" cy="2189228"/>
        </p:xfrm>
        <a:graphic>
          <a:graphicData uri="http://schemas.openxmlformats.org/drawingml/2006/table">
            <a:tbl>
              <a:tblPr/>
              <a:tblGrid>
                <a:gridCol w="1338037">
                  <a:extLst>
                    <a:ext uri="{9D8B030D-6E8A-4147-A177-3AD203B41FA5}">
                      <a16:colId xmlns:a16="http://schemas.microsoft.com/office/drawing/2014/main" val="20000"/>
                    </a:ext>
                  </a:extLst>
                </a:gridCol>
                <a:gridCol w="712540">
                  <a:extLst>
                    <a:ext uri="{9D8B030D-6E8A-4147-A177-3AD203B41FA5}">
                      <a16:colId xmlns:a16="http://schemas.microsoft.com/office/drawing/2014/main" val="20001"/>
                    </a:ext>
                  </a:extLst>
                </a:gridCol>
                <a:gridCol w="641691">
                  <a:extLst>
                    <a:ext uri="{9D8B030D-6E8A-4147-A177-3AD203B41FA5}">
                      <a16:colId xmlns:a16="http://schemas.microsoft.com/office/drawing/2014/main" val="20002"/>
                    </a:ext>
                  </a:extLst>
                </a:gridCol>
                <a:gridCol w="712540">
                  <a:extLst>
                    <a:ext uri="{9D8B030D-6E8A-4147-A177-3AD203B41FA5}">
                      <a16:colId xmlns:a16="http://schemas.microsoft.com/office/drawing/2014/main" val="20003"/>
                    </a:ext>
                  </a:extLst>
                </a:gridCol>
                <a:gridCol w="712540">
                  <a:extLst>
                    <a:ext uri="{9D8B030D-6E8A-4147-A177-3AD203B41FA5}">
                      <a16:colId xmlns:a16="http://schemas.microsoft.com/office/drawing/2014/main" val="20004"/>
                    </a:ext>
                  </a:extLst>
                </a:gridCol>
                <a:gridCol w="710515">
                  <a:extLst>
                    <a:ext uri="{9D8B030D-6E8A-4147-A177-3AD203B41FA5}">
                      <a16:colId xmlns:a16="http://schemas.microsoft.com/office/drawing/2014/main" val="20005"/>
                    </a:ext>
                  </a:extLst>
                </a:gridCol>
                <a:gridCol w="807682">
                  <a:extLst>
                    <a:ext uri="{9D8B030D-6E8A-4147-A177-3AD203B41FA5}">
                      <a16:colId xmlns:a16="http://schemas.microsoft.com/office/drawing/2014/main" val="20006"/>
                    </a:ext>
                  </a:extLst>
                </a:gridCol>
                <a:gridCol w="712540">
                  <a:extLst>
                    <a:ext uri="{9D8B030D-6E8A-4147-A177-3AD203B41FA5}">
                      <a16:colId xmlns:a16="http://schemas.microsoft.com/office/drawing/2014/main" val="20007"/>
                    </a:ext>
                  </a:extLst>
                </a:gridCol>
                <a:gridCol w="801608">
                  <a:extLst>
                    <a:ext uri="{9D8B030D-6E8A-4147-A177-3AD203B41FA5}">
                      <a16:colId xmlns:a16="http://schemas.microsoft.com/office/drawing/2014/main" val="20008"/>
                    </a:ext>
                  </a:extLst>
                </a:gridCol>
                <a:gridCol w="714564">
                  <a:extLst>
                    <a:ext uri="{9D8B030D-6E8A-4147-A177-3AD203B41FA5}">
                      <a16:colId xmlns:a16="http://schemas.microsoft.com/office/drawing/2014/main" val="20009"/>
                    </a:ext>
                  </a:extLst>
                </a:gridCol>
                <a:gridCol w="801608">
                  <a:extLst>
                    <a:ext uri="{9D8B030D-6E8A-4147-A177-3AD203B41FA5}">
                      <a16:colId xmlns:a16="http://schemas.microsoft.com/office/drawing/2014/main" val="20010"/>
                    </a:ext>
                  </a:extLst>
                </a:gridCol>
                <a:gridCol w="805657">
                  <a:extLst>
                    <a:ext uri="{9D8B030D-6E8A-4147-A177-3AD203B41FA5}">
                      <a16:colId xmlns:a16="http://schemas.microsoft.com/office/drawing/2014/main" val="20011"/>
                    </a:ext>
                  </a:extLst>
                </a:gridCol>
                <a:gridCol w="712540">
                  <a:extLst>
                    <a:ext uri="{9D8B030D-6E8A-4147-A177-3AD203B41FA5}">
                      <a16:colId xmlns:a16="http://schemas.microsoft.com/office/drawing/2014/main" val="20012"/>
                    </a:ext>
                  </a:extLst>
                </a:gridCol>
                <a:gridCol w="712540">
                  <a:extLst>
                    <a:ext uri="{9D8B030D-6E8A-4147-A177-3AD203B41FA5}">
                      <a16:colId xmlns:a16="http://schemas.microsoft.com/office/drawing/2014/main" val="20013"/>
                    </a:ext>
                  </a:extLst>
                </a:gridCol>
              </a:tblGrid>
              <a:tr h="610763">
                <a:tc>
                  <a:txBody>
                    <a:body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itchFamily="2" charset="2"/>
                        <a:buNone/>
                        <a:tabLst>
                          <a:tab pos="4749800" algn="l"/>
                        </a:tabLst>
                      </a:pPr>
                      <a:endParaRPr kumimoji="0" lang="zh-CN" altLang="en-US" sz="2400" b="1" i="0" u="none" strike="noStrike" cap="none" normalizeH="0" baseline="0" dirty="0">
                        <a:ln>
                          <a:noFill/>
                        </a:ln>
                        <a:solidFill>
                          <a:schemeClr val="bg1"/>
                        </a:solidFill>
                        <a:effectLst>
                          <a:outerShdw blurRad="38100" dist="38100" dir="2700000" algn="tl">
                            <a:srgbClr val="FFFFFF"/>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999"/>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cs typeface="Times New Roman" pitchFamily="18" charset="0"/>
                        </a:rPr>
                        <a:t>A</a:t>
                      </a:r>
                      <a:endPar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cs typeface="Times New Roman" pitchFamily="18" charset="0"/>
                        </a:rPr>
                        <a:t>2</a:t>
                      </a:r>
                      <a:endPar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cs typeface="Times New Roman" pitchFamily="18" charset="0"/>
                        </a:rPr>
                        <a:t>3</a:t>
                      </a:r>
                      <a:endPar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cs typeface="Times New Roman" pitchFamily="18" charset="0"/>
                        </a:rPr>
                        <a:t>4</a:t>
                      </a:r>
                      <a:endPar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cs typeface="Times New Roman" pitchFamily="18" charset="0"/>
                        </a:rPr>
                        <a:t>5</a:t>
                      </a:r>
                      <a:endPar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cs typeface="Times New Roman" pitchFamily="18" charset="0"/>
                        </a:rPr>
                        <a:t>6</a:t>
                      </a:r>
                      <a:endPar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cs typeface="Times New Roman" pitchFamily="18" charset="0"/>
                        </a:rPr>
                        <a:t>7</a:t>
                      </a:r>
                      <a:endPar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8</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9</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10</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J</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Q</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K</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6155">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mn-ea"/>
                          <a:ea typeface="+mn-ea"/>
                          <a:cs typeface="Times New Roman" pitchFamily="18" charset="0"/>
                        </a:rPr>
                        <a:t>f</a:t>
                      </a:r>
                      <a:endPar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999"/>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3</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cs typeface="Times New Roman" pitchFamily="18" charset="0"/>
                        </a:rPr>
                        <a:t>8</a:t>
                      </a:r>
                      <a:endPar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K</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A</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4</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10</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cs typeface="Times New Roman" pitchFamily="18" charset="0"/>
                        </a:rPr>
                        <a:t>Q</a:t>
                      </a:r>
                      <a:endPar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cs typeface="Times New Roman" pitchFamily="18" charset="0"/>
                        </a:rPr>
                        <a:t>J</a:t>
                      </a:r>
                      <a:endPar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cs typeface="Times New Roman" pitchFamily="18" charset="0"/>
                        </a:rPr>
                        <a:t>5</a:t>
                      </a:r>
                      <a:endPar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cs typeface="Times New Roman" pitchFamily="18" charset="0"/>
                        </a:rPr>
                        <a:t>7</a:t>
                      </a:r>
                      <a:endPar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6</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2</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9</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6155">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dirty="0" err="1">
                          <a:ln>
                            <a:noFill/>
                          </a:ln>
                          <a:solidFill>
                            <a:schemeClr val="bg1"/>
                          </a:solidFill>
                          <a:effectLst>
                            <a:outerShdw blurRad="38100" dist="38100" dir="2700000" algn="tl">
                              <a:srgbClr val="000000"/>
                            </a:outerShdw>
                          </a:effectLst>
                          <a:latin typeface="+mn-ea"/>
                          <a:ea typeface="+mn-ea"/>
                          <a:cs typeface="Times New Roman" pitchFamily="18" charset="0"/>
                        </a:rPr>
                        <a:t>fof</a:t>
                      </a:r>
                      <a:endPar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999"/>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K</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J</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9</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3</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A</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7</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2</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6</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4</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cs typeface="Times New Roman" pitchFamily="18" charset="0"/>
                        </a:rPr>
                        <a:t>Q</a:t>
                      </a:r>
                      <a:endPar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cs typeface="Times New Roman" pitchFamily="18" charset="0"/>
                        </a:rPr>
                        <a:t>10</a:t>
                      </a:r>
                      <a:endPar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cs typeface="Times New Roman" pitchFamily="18" charset="0"/>
                        </a:rPr>
                        <a:t>8</a:t>
                      </a:r>
                      <a:endPar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5</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6155">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dirty="0" err="1">
                          <a:ln>
                            <a:noFill/>
                          </a:ln>
                          <a:solidFill>
                            <a:schemeClr val="bg1"/>
                          </a:solidFill>
                          <a:effectLst>
                            <a:outerShdw blurRad="38100" dist="38100" dir="2700000" algn="tl">
                              <a:srgbClr val="000000"/>
                            </a:outerShdw>
                          </a:effectLst>
                          <a:latin typeface="+mn-ea"/>
                          <a:ea typeface="+mn-ea"/>
                          <a:cs typeface="Times New Roman" pitchFamily="18" charset="0"/>
                        </a:rPr>
                        <a:t>fofof</a:t>
                      </a:r>
                      <a:endParaRPr kumimoji="1" lang="en-US" altLang="zh-CN" sz="2400" b="1" i="0" u="none" strike="noStrike" cap="none" normalizeH="0" baseline="0" dirty="0">
                        <a:ln>
                          <a:noFill/>
                        </a:ln>
                        <a:solidFill>
                          <a:schemeClr val="bg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alpha val="89999"/>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9</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6</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5</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K</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3</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Q</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8</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10</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A</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2</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cs typeface="Times New Roman" pitchFamily="18" charset="0"/>
                        </a:rPr>
                        <a:t>7</a:t>
                      </a:r>
                      <a:endParaRPr kumimoji="1" lang="en-US" altLang="zh-CN" sz="2400" b="1" i="0" u="none" strike="noStrike" cap="none" normalizeH="0" baseline="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cs typeface="Times New Roman" pitchFamily="18" charset="0"/>
                        </a:rPr>
                        <a:t>J</a:t>
                      </a:r>
                      <a:endPar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749800" algn="l"/>
                        </a:tabLst>
                      </a:pPr>
                      <a:r>
                        <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cs typeface="Times New Roman" pitchFamily="18" charset="0"/>
                        </a:rPr>
                        <a:t>4</a:t>
                      </a:r>
                      <a:endParaRPr kumimoji="1" lang="en-US" altLang="zh-CN" sz="2400" b="1" i="0" u="none" strike="noStrike" cap="none" normalizeH="0" baseline="0" dirty="0">
                        <a:ln>
                          <a:noFill/>
                        </a:ln>
                        <a:solidFill>
                          <a:schemeClr val="tx1"/>
                        </a:solidFill>
                        <a:effectLst>
                          <a:outerShdw blurRad="38100" dist="38100" dir="2700000" algn="tl">
                            <a:srgbClr val="000000"/>
                          </a:outerShdw>
                        </a:effectLst>
                        <a:latin typeface="+mn-ea"/>
                        <a:ea typeface="+mn-ea"/>
                      </a:endParaRPr>
                    </a:p>
                  </a:txBody>
                  <a:tcPr marL="90021" marR="90021" marT="46811" marB="46811"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20675">
                                            <p:txEl>
                                              <p:pRg st="0" end="0"/>
                                            </p:txEl>
                                          </p:spTgt>
                                        </p:tgtEl>
                                        <p:attrNameLst>
                                          <p:attrName>style.visibility</p:attrName>
                                        </p:attrNameLst>
                                      </p:cBhvr>
                                      <p:to>
                                        <p:strVal val="visible"/>
                                      </p:to>
                                    </p:set>
                                    <p:anim calcmode="lin" valueType="num">
                                      <p:cBhvr additive="base">
                                        <p:cTn id="7" dur="500" fill="hold"/>
                                        <p:tgtEl>
                                          <p:spTgt spid="18206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206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20675">
                                            <p:txEl>
                                              <p:pRg st="1" end="1"/>
                                            </p:txEl>
                                          </p:spTgt>
                                        </p:tgtEl>
                                        <p:attrNameLst>
                                          <p:attrName>style.visibility</p:attrName>
                                        </p:attrNameLst>
                                      </p:cBhvr>
                                      <p:to>
                                        <p:strVal val="visible"/>
                                      </p:to>
                                    </p:set>
                                    <p:anim calcmode="lin" valueType="num">
                                      <p:cBhvr additive="base">
                                        <p:cTn id="13" dur="500" fill="hold"/>
                                        <p:tgtEl>
                                          <p:spTgt spid="18206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206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20675">
                                            <p:txEl>
                                              <p:pRg st="2" end="2"/>
                                            </p:txEl>
                                          </p:spTgt>
                                        </p:tgtEl>
                                        <p:attrNameLst>
                                          <p:attrName>style.visibility</p:attrName>
                                        </p:attrNameLst>
                                      </p:cBhvr>
                                      <p:to>
                                        <p:strVal val="visible"/>
                                      </p:to>
                                    </p:set>
                                    <p:anim calcmode="lin" valueType="num">
                                      <p:cBhvr additive="base">
                                        <p:cTn id="19" dur="500" fill="hold"/>
                                        <p:tgtEl>
                                          <p:spTgt spid="182067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206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20675">
                                            <p:txEl>
                                              <p:pRg st="3" end="3"/>
                                            </p:txEl>
                                          </p:spTgt>
                                        </p:tgtEl>
                                        <p:attrNameLst>
                                          <p:attrName>style.visibility</p:attrName>
                                        </p:attrNameLst>
                                      </p:cBhvr>
                                      <p:to>
                                        <p:strVal val="visible"/>
                                      </p:to>
                                    </p:set>
                                    <p:anim calcmode="lin" valueType="num">
                                      <p:cBhvr additive="base">
                                        <p:cTn id="25" dur="500" fill="hold"/>
                                        <p:tgtEl>
                                          <p:spTgt spid="182067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2067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20675">
                                            <p:txEl>
                                              <p:pRg st="4" end="4"/>
                                            </p:txEl>
                                          </p:spTgt>
                                        </p:tgtEl>
                                        <p:attrNameLst>
                                          <p:attrName>style.visibility</p:attrName>
                                        </p:attrNameLst>
                                      </p:cBhvr>
                                      <p:to>
                                        <p:strVal val="visible"/>
                                      </p:to>
                                    </p:set>
                                    <p:anim calcmode="lin" valueType="num">
                                      <p:cBhvr additive="base">
                                        <p:cTn id="31" dur="500" fill="hold"/>
                                        <p:tgtEl>
                                          <p:spTgt spid="182067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2067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 calcmode="lin" valueType="num">
                                      <p:cBhvr additive="base">
                                        <p:cTn id="3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8" presetClass="entr" presetSubtype="16"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diamond(in)">
                                      <p:cBhvr>
                                        <p:cTn id="4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0675" grpId="0" build="p"/>
      <p:bldP spid="5"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a:extLst>
              <a:ext uri="{FF2B5EF4-FFF2-40B4-BE49-F238E27FC236}">
                <a16:creationId xmlns:a16="http://schemas.microsoft.com/office/drawing/2014/main" id="{8B052E55-3D7B-49FB-A9C0-80042118DDED}"/>
              </a:ext>
            </a:extLst>
          </p:cNvPr>
          <p:cNvSpPr>
            <a:spLocks noGrp="1" noChangeArrowheads="1"/>
          </p:cNvSpPr>
          <p:nvPr>
            <p:ph type="title"/>
          </p:nvPr>
        </p:nvSpPr>
        <p:spPr/>
        <p:txBody>
          <a:bodyPr/>
          <a:lstStyle/>
          <a:p>
            <a:pPr eaLnBrk="1" hangingPunct="1"/>
            <a:r>
              <a:rPr lang="en-US" altLang="zh-CN" dirty="0"/>
              <a:t>5.5.4  </a:t>
            </a:r>
            <a:r>
              <a:rPr lang="zh-CN" altLang="en-US" dirty="0"/>
              <a:t>置换函数的应用</a:t>
            </a:r>
          </a:p>
        </p:txBody>
      </p:sp>
      <p:sp>
        <p:nvSpPr>
          <p:cNvPr id="1826819" name="Rectangle 3">
            <a:extLst>
              <a:ext uri="{FF2B5EF4-FFF2-40B4-BE49-F238E27FC236}">
                <a16:creationId xmlns:a16="http://schemas.microsoft.com/office/drawing/2014/main" id="{5510BDD1-1D41-4099-8A4C-A30689755F62}"/>
              </a:ext>
            </a:extLst>
          </p:cNvPr>
          <p:cNvSpPr>
            <a:spLocks noGrp="1" noChangeArrowheads="1"/>
          </p:cNvSpPr>
          <p:nvPr>
            <p:ph type="body" idx="1"/>
          </p:nvPr>
        </p:nvSpPr>
        <p:spPr>
          <a:xfrm>
            <a:off x="339601" y="1098011"/>
            <a:ext cx="11398374" cy="4587349"/>
          </a:xfrm>
        </p:spPr>
        <p:txBody>
          <a:bodyPr/>
          <a:lstStyle/>
          <a:p>
            <a:pPr marL="0" indent="0">
              <a:buNone/>
            </a:pPr>
            <a:r>
              <a:rPr lang="zh-CN" altLang="en-US" dirty="0">
                <a:solidFill>
                  <a:srgbClr val="C00000"/>
                </a:solidFill>
              </a:rPr>
              <a:t>例</a:t>
            </a:r>
            <a:r>
              <a:rPr lang="en-US" altLang="zh-CN" dirty="0">
                <a:solidFill>
                  <a:srgbClr val="C00000"/>
                </a:solidFill>
              </a:rPr>
              <a:t>5.48  </a:t>
            </a:r>
            <a:r>
              <a:rPr lang="zh-CN" altLang="en-US" dirty="0"/>
              <a:t>等边三角形如下图所示。求经过旋转和翻转能使之重合的所有置换函数。</a:t>
            </a:r>
          </a:p>
        </p:txBody>
      </p:sp>
      <p:grpSp>
        <p:nvGrpSpPr>
          <p:cNvPr id="2" name="Group 4">
            <a:extLst>
              <a:ext uri="{FF2B5EF4-FFF2-40B4-BE49-F238E27FC236}">
                <a16:creationId xmlns:a16="http://schemas.microsoft.com/office/drawing/2014/main" id="{F6955C8C-E8A2-4A85-B600-831C21797C4B}"/>
              </a:ext>
            </a:extLst>
          </p:cNvPr>
          <p:cNvGrpSpPr>
            <a:grpSpLocks/>
          </p:cNvGrpSpPr>
          <p:nvPr/>
        </p:nvGrpSpPr>
        <p:grpSpPr bwMode="auto">
          <a:xfrm>
            <a:off x="9153177" y="3203208"/>
            <a:ext cx="3591756" cy="3182086"/>
            <a:chOff x="4320" y="2896"/>
            <a:chExt cx="4476" cy="4628"/>
          </a:xfrm>
        </p:grpSpPr>
        <p:sp>
          <p:nvSpPr>
            <p:cNvPr id="68627" name="Freeform 5">
              <a:extLst>
                <a:ext uri="{FF2B5EF4-FFF2-40B4-BE49-F238E27FC236}">
                  <a16:creationId xmlns:a16="http://schemas.microsoft.com/office/drawing/2014/main" id="{B1142D07-4CD9-4A1F-90FC-EC23C36D432F}"/>
                </a:ext>
              </a:extLst>
            </p:cNvPr>
            <p:cNvSpPr>
              <a:spLocks/>
            </p:cNvSpPr>
            <p:nvPr/>
          </p:nvSpPr>
          <p:spPr bwMode="auto">
            <a:xfrm>
              <a:off x="6421" y="3924"/>
              <a:ext cx="2" cy="1466"/>
            </a:xfrm>
            <a:custGeom>
              <a:avLst/>
              <a:gdLst>
                <a:gd name="T0" fmla="*/ 0 w 1"/>
                <a:gd name="T1" fmla="*/ 0 h 440"/>
                <a:gd name="T2" fmla="*/ 0 w 1"/>
                <a:gd name="T3" fmla="*/ 247127328 h 440"/>
                <a:gd name="T4" fmla="*/ 0 60000 65536"/>
                <a:gd name="T5" fmla="*/ 0 60000 65536"/>
                <a:gd name="T6" fmla="*/ 0 w 1"/>
                <a:gd name="T7" fmla="*/ 0 h 440"/>
                <a:gd name="T8" fmla="*/ 1 w 1"/>
                <a:gd name="T9" fmla="*/ 440 h 440"/>
              </a:gdLst>
              <a:ahLst/>
              <a:cxnLst>
                <a:cxn ang="T4">
                  <a:pos x="T0" y="T1"/>
                </a:cxn>
                <a:cxn ang="T5">
                  <a:pos x="T2" y="T3"/>
                </a:cxn>
              </a:cxnLst>
              <a:rect l="T6" t="T7" r="T8" b="T9"/>
              <a:pathLst>
                <a:path w="1" h="440">
                  <a:moveTo>
                    <a:pt x="0" y="0"/>
                  </a:moveTo>
                  <a:lnTo>
                    <a:pt x="0" y="440"/>
                  </a:lnTo>
                </a:path>
              </a:pathLst>
            </a:custGeom>
            <a:noFill/>
            <a:ln w="2857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28" name="Freeform 6">
              <a:extLst>
                <a:ext uri="{FF2B5EF4-FFF2-40B4-BE49-F238E27FC236}">
                  <a16:creationId xmlns:a16="http://schemas.microsoft.com/office/drawing/2014/main" id="{44743425-6F0A-4733-AEBB-71602F3CC305}"/>
                </a:ext>
              </a:extLst>
            </p:cNvPr>
            <p:cNvSpPr>
              <a:spLocks/>
            </p:cNvSpPr>
            <p:nvPr/>
          </p:nvSpPr>
          <p:spPr bwMode="auto">
            <a:xfrm>
              <a:off x="5089" y="6190"/>
              <a:ext cx="2595" cy="3"/>
            </a:xfrm>
            <a:custGeom>
              <a:avLst/>
              <a:gdLst>
                <a:gd name="T0" fmla="*/ 2147483646 w 615"/>
                <a:gd name="T1" fmla="*/ 0 h 1"/>
                <a:gd name="T2" fmla="*/ 0 w 615"/>
                <a:gd name="T3" fmla="*/ 0 h 1"/>
                <a:gd name="T4" fmla="*/ 0 60000 65536"/>
                <a:gd name="T5" fmla="*/ 0 60000 65536"/>
                <a:gd name="T6" fmla="*/ 0 w 615"/>
                <a:gd name="T7" fmla="*/ 0 h 1"/>
                <a:gd name="T8" fmla="*/ 615 w 615"/>
                <a:gd name="T9" fmla="*/ 1 h 1"/>
              </a:gdLst>
              <a:ahLst/>
              <a:cxnLst>
                <a:cxn ang="T4">
                  <a:pos x="T0" y="T1"/>
                </a:cxn>
                <a:cxn ang="T5">
                  <a:pos x="T2" y="T3"/>
                </a:cxn>
              </a:cxnLst>
              <a:rect l="T6" t="T7" r="T8" b="T9"/>
              <a:pathLst>
                <a:path w="615" h="1">
                  <a:moveTo>
                    <a:pt x="615" y="0"/>
                  </a:move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29" name="Text Box 7">
              <a:extLst>
                <a:ext uri="{FF2B5EF4-FFF2-40B4-BE49-F238E27FC236}">
                  <a16:creationId xmlns:a16="http://schemas.microsoft.com/office/drawing/2014/main" id="{58C230A0-B85C-4D69-AC96-EE635116ED67}"/>
                </a:ext>
              </a:extLst>
            </p:cNvPr>
            <p:cNvSpPr txBox="1">
              <a:spLocks noChangeArrowheads="1"/>
            </p:cNvSpPr>
            <p:nvPr/>
          </p:nvSpPr>
          <p:spPr bwMode="auto">
            <a:xfrm>
              <a:off x="6002" y="5256"/>
              <a:ext cx="1112"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000" dirty="0">
                  <a:solidFill>
                    <a:srgbClr val="FF0000"/>
                  </a:solidFill>
                  <a:latin typeface="Times New Roman" panose="02020603050405020304" pitchFamily="18" charset="0"/>
                  <a:ea typeface="宋体" panose="02010600030101010101" pitchFamily="2" charset="-122"/>
                </a:rPr>
                <a:t>A</a:t>
              </a:r>
              <a:endParaRPr lang="en-US" altLang="zh-CN" sz="2801" dirty="0">
                <a:solidFill>
                  <a:srgbClr val="FF0000"/>
                </a:solidFill>
              </a:endParaRPr>
            </a:p>
          </p:txBody>
        </p:sp>
        <p:sp>
          <p:nvSpPr>
            <p:cNvPr id="68630" name="Text Box 8">
              <a:extLst>
                <a:ext uri="{FF2B5EF4-FFF2-40B4-BE49-F238E27FC236}">
                  <a16:creationId xmlns:a16="http://schemas.microsoft.com/office/drawing/2014/main" id="{FFCB9EF2-4DF9-450E-A946-4CF1E31A2EB0}"/>
                </a:ext>
              </a:extLst>
            </p:cNvPr>
            <p:cNvSpPr txBox="1">
              <a:spLocks noChangeArrowheads="1"/>
            </p:cNvSpPr>
            <p:nvPr/>
          </p:nvSpPr>
          <p:spPr bwMode="auto">
            <a:xfrm>
              <a:off x="6002" y="2896"/>
              <a:ext cx="1112"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000">
                  <a:solidFill>
                    <a:srgbClr val="FF0000"/>
                  </a:solidFill>
                  <a:latin typeface="Times New Roman" panose="02020603050405020304" pitchFamily="18" charset="0"/>
                  <a:ea typeface="宋体" panose="02010600030101010101" pitchFamily="2" charset="-122"/>
                </a:rPr>
                <a:t>1</a:t>
              </a:r>
              <a:endParaRPr lang="en-US" altLang="zh-CN" sz="2801">
                <a:solidFill>
                  <a:srgbClr val="FF0000"/>
                </a:solidFill>
              </a:endParaRPr>
            </a:p>
          </p:txBody>
        </p:sp>
        <p:sp>
          <p:nvSpPr>
            <p:cNvPr id="68631" name="Text Box 9">
              <a:extLst>
                <a:ext uri="{FF2B5EF4-FFF2-40B4-BE49-F238E27FC236}">
                  <a16:creationId xmlns:a16="http://schemas.microsoft.com/office/drawing/2014/main" id="{8CFE91FC-89C1-40D2-9481-3E1E60F67C01}"/>
                </a:ext>
              </a:extLst>
            </p:cNvPr>
            <p:cNvSpPr txBox="1">
              <a:spLocks noChangeArrowheads="1"/>
            </p:cNvSpPr>
            <p:nvPr/>
          </p:nvSpPr>
          <p:spPr bwMode="auto">
            <a:xfrm>
              <a:off x="7684" y="5566"/>
              <a:ext cx="1112"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000">
                  <a:solidFill>
                    <a:srgbClr val="FF0000"/>
                  </a:solidFill>
                  <a:latin typeface="Times New Roman" panose="02020603050405020304" pitchFamily="18" charset="0"/>
                  <a:ea typeface="宋体" panose="02010600030101010101" pitchFamily="2" charset="-122"/>
                </a:rPr>
                <a:t>3</a:t>
              </a:r>
              <a:endParaRPr lang="en-US" altLang="zh-CN" sz="2801">
                <a:solidFill>
                  <a:srgbClr val="FF0000"/>
                </a:solidFill>
              </a:endParaRPr>
            </a:p>
          </p:txBody>
        </p:sp>
        <p:sp>
          <p:nvSpPr>
            <p:cNvPr id="68632" name="Text Box 10">
              <a:extLst>
                <a:ext uri="{FF2B5EF4-FFF2-40B4-BE49-F238E27FC236}">
                  <a16:creationId xmlns:a16="http://schemas.microsoft.com/office/drawing/2014/main" id="{00E8794A-D434-4B99-A103-59E4DD25D5DB}"/>
                </a:ext>
              </a:extLst>
            </p:cNvPr>
            <p:cNvSpPr txBox="1">
              <a:spLocks noChangeArrowheads="1"/>
            </p:cNvSpPr>
            <p:nvPr/>
          </p:nvSpPr>
          <p:spPr bwMode="auto">
            <a:xfrm>
              <a:off x="4320" y="5566"/>
              <a:ext cx="1112"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000">
                  <a:solidFill>
                    <a:srgbClr val="FF0000"/>
                  </a:solidFill>
                  <a:latin typeface="Times New Roman" panose="02020603050405020304" pitchFamily="18" charset="0"/>
                  <a:ea typeface="宋体" panose="02010600030101010101" pitchFamily="2" charset="-122"/>
                </a:rPr>
                <a:t>2</a:t>
              </a:r>
              <a:endParaRPr lang="en-US" altLang="zh-CN" sz="2801">
                <a:solidFill>
                  <a:srgbClr val="FF0000"/>
                </a:solidFill>
              </a:endParaRPr>
            </a:p>
          </p:txBody>
        </p:sp>
        <p:sp>
          <p:nvSpPr>
            <p:cNvPr id="68633" name="Freeform 11">
              <a:extLst>
                <a:ext uri="{FF2B5EF4-FFF2-40B4-BE49-F238E27FC236}">
                  <a16:creationId xmlns:a16="http://schemas.microsoft.com/office/drawing/2014/main" id="{07F7E8AE-D062-4397-82FC-CDBB4EDBB990}"/>
                </a:ext>
              </a:extLst>
            </p:cNvPr>
            <p:cNvSpPr>
              <a:spLocks/>
            </p:cNvSpPr>
            <p:nvPr/>
          </p:nvSpPr>
          <p:spPr bwMode="auto">
            <a:xfrm rot="3600000">
              <a:off x="5741" y="4994"/>
              <a:ext cx="2662" cy="2"/>
            </a:xfrm>
            <a:custGeom>
              <a:avLst/>
              <a:gdLst>
                <a:gd name="T0" fmla="*/ 2147483646 w 615"/>
                <a:gd name="T1" fmla="*/ 0 h 1"/>
                <a:gd name="T2" fmla="*/ 0 w 615"/>
                <a:gd name="T3" fmla="*/ 0 h 1"/>
                <a:gd name="T4" fmla="*/ 0 60000 65536"/>
                <a:gd name="T5" fmla="*/ 0 60000 65536"/>
                <a:gd name="T6" fmla="*/ 0 w 615"/>
                <a:gd name="T7" fmla="*/ 0 h 1"/>
                <a:gd name="T8" fmla="*/ 615 w 615"/>
                <a:gd name="T9" fmla="*/ 1 h 1"/>
              </a:gdLst>
              <a:ahLst/>
              <a:cxnLst>
                <a:cxn ang="T4">
                  <a:pos x="T0" y="T1"/>
                </a:cxn>
                <a:cxn ang="T5">
                  <a:pos x="T2" y="T3"/>
                </a:cxn>
              </a:cxnLst>
              <a:rect l="T6" t="T7" r="T8" b="T9"/>
              <a:pathLst>
                <a:path w="615" h="1">
                  <a:moveTo>
                    <a:pt x="615" y="0"/>
                  </a:move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34" name="Freeform 12">
              <a:extLst>
                <a:ext uri="{FF2B5EF4-FFF2-40B4-BE49-F238E27FC236}">
                  <a16:creationId xmlns:a16="http://schemas.microsoft.com/office/drawing/2014/main" id="{2449D62A-05AB-4DAC-86F2-C128474B0B59}"/>
                </a:ext>
              </a:extLst>
            </p:cNvPr>
            <p:cNvSpPr>
              <a:spLocks/>
            </p:cNvSpPr>
            <p:nvPr/>
          </p:nvSpPr>
          <p:spPr bwMode="auto">
            <a:xfrm rot="-3600000">
              <a:off x="4436" y="5029"/>
              <a:ext cx="2663" cy="3"/>
            </a:xfrm>
            <a:custGeom>
              <a:avLst/>
              <a:gdLst>
                <a:gd name="T0" fmla="*/ 2147483646 w 615"/>
                <a:gd name="T1" fmla="*/ 0 h 1"/>
                <a:gd name="T2" fmla="*/ 0 w 615"/>
                <a:gd name="T3" fmla="*/ 0 h 1"/>
                <a:gd name="T4" fmla="*/ 0 60000 65536"/>
                <a:gd name="T5" fmla="*/ 0 60000 65536"/>
                <a:gd name="T6" fmla="*/ 0 w 615"/>
                <a:gd name="T7" fmla="*/ 0 h 1"/>
                <a:gd name="T8" fmla="*/ 615 w 615"/>
                <a:gd name="T9" fmla="*/ 1 h 1"/>
              </a:gdLst>
              <a:ahLst/>
              <a:cxnLst>
                <a:cxn ang="T4">
                  <a:pos x="T0" y="T1"/>
                </a:cxn>
                <a:cxn ang="T5">
                  <a:pos x="T2" y="T3"/>
                </a:cxn>
              </a:cxnLst>
              <a:rect l="T6" t="T7" r="T8" b="T9"/>
              <a:pathLst>
                <a:path w="615" h="1">
                  <a:moveTo>
                    <a:pt x="615" y="0"/>
                  </a:move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35" name="Oval 13">
              <a:extLst>
                <a:ext uri="{FF2B5EF4-FFF2-40B4-BE49-F238E27FC236}">
                  <a16:creationId xmlns:a16="http://schemas.microsoft.com/office/drawing/2014/main" id="{EF251FF5-CA30-482A-A778-B8EEB5F84135}"/>
                </a:ext>
              </a:extLst>
            </p:cNvPr>
            <p:cNvSpPr>
              <a:spLocks noChangeArrowheads="1"/>
            </p:cNvSpPr>
            <p:nvPr/>
          </p:nvSpPr>
          <p:spPr bwMode="auto">
            <a:xfrm>
              <a:off x="7684" y="6122"/>
              <a:ext cx="130" cy="134"/>
            </a:xfrm>
            <a:prstGeom prst="ellipse">
              <a:avLst/>
            </a:prstGeom>
            <a:solidFill>
              <a:srgbClr val="FFFFFF"/>
            </a:solidFill>
            <a:ln w="28575">
              <a:solidFill>
                <a:srgbClr val="000000"/>
              </a:solidFill>
              <a:round/>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sp>
          <p:nvSpPr>
            <p:cNvPr id="68636" name="Oval 14">
              <a:extLst>
                <a:ext uri="{FF2B5EF4-FFF2-40B4-BE49-F238E27FC236}">
                  <a16:creationId xmlns:a16="http://schemas.microsoft.com/office/drawing/2014/main" id="{9F02A3EF-16CB-4F32-ADB3-622845112C04}"/>
                </a:ext>
              </a:extLst>
            </p:cNvPr>
            <p:cNvSpPr>
              <a:spLocks noChangeArrowheads="1"/>
            </p:cNvSpPr>
            <p:nvPr/>
          </p:nvSpPr>
          <p:spPr bwMode="auto">
            <a:xfrm>
              <a:off x="5041" y="6087"/>
              <a:ext cx="130" cy="134"/>
            </a:xfrm>
            <a:prstGeom prst="ellipse">
              <a:avLst/>
            </a:prstGeom>
            <a:solidFill>
              <a:srgbClr val="FFFFFF"/>
            </a:solidFill>
            <a:ln w="28575">
              <a:solidFill>
                <a:srgbClr val="000000"/>
              </a:solidFill>
              <a:round/>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sp>
          <p:nvSpPr>
            <p:cNvPr id="68637" name="Oval 15">
              <a:extLst>
                <a:ext uri="{FF2B5EF4-FFF2-40B4-BE49-F238E27FC236}">
                  <a16:creationId xmlns:a16="http://schemas.microsoft.com/office/drawing/2014/main" id="{382FAA4A-1021-4EBE-895F-E4439C83E0A2}"/>
                </a:ext>
              </a:extLst>
            </p:cNvPr>
            <p:cNvSpPr>
              <a:spLocks noChangeArrowheads="1"/>
            </p:cNvSpPr>
            <p:nvPr/>
          </p:nvSpPr>
          <p:spPr bwMode="auto">
            <a:xfrm>
              <a:off x="6380" y="3769"/>
              <a:ext cx="130" cy="134"/>
            </a:xfrm>
            <a:prstGeom prst="ellipse">
              <a:avLst/>
            </a:prstGeom>
            <a:solidFill>
              <a:srgbClr val="FFFFFF"/>
            </a:solidFill>
            <a:ln w="28575">
              <a:solidFill>
                <a:srgbClr val="000000"/>
              </a:solidFill>
              <a:round/>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sp>
          <p:nvSpPr>
            <p:cNvPr id="68638" name="Oval 16">
              <a:extLst>
                <a:ext uri="{FF2B5EF4-FFF2-40B4-BE49-F238E27FC236}">
                  <a16:creationId xmlns:a16="http://schemas.microsoft.com/office/drawing/2014/main" id="{59A34CDB-1FB6-4ADD-A54A-B6FEBCC87DBF}"/>
                </a:ext>
              </a:extLst>
            </p:cNvPr>
            <p:cNvSpPr>
              <a:spLocks noChangeArrowheads="1"/>
            </p:cNvSpPr>
            <p:nvPr/>
          </p:nvSpPr>
          <p:spPr bwMode="auto">
            <a:xfrm>
              <a:off x="6380" y="5376"/>
              <a:ext cx="130" cy="133"/>
            </a:xfrm>
            <a:prstGeom prst="ellipse">
              <a:avLst/>
            </a:prstGeom>
            <a:solidFill>
              <a:srgbClr val="FFFFFF"/>
            </a:solidFill>
            <a:ln w="28575">
              <a:solidFill>
                <a:srgbClr val="000000"/>
              </a:solidFill>
              <a:round/>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sp>
          <p:nvSpPr>
            <p:cNvPr id="68639" name="Freeform 17">
              <a:extLst>
                <a:ext uri="{FF2B5EF4-FFF2-40B4-BE49-F238E27FC236}">
                  <a16:creationId xmlns:a16="http://schemas.microsoft.com/office/drawing/2014/main" id="{A6CE9CCD-669C-4BEC-847B-C6A6CCA37914}"/>
                </a:ext>
              </a:extLst>
            </p:cNvPr>
            <p:cNvSpPr>
              <a:spLocks/>
            </p:cNvSpPr>
            <p:nvPr/>
          </p:nvSpPr>
          <p:spPr bwMode="auto">
            <a:xfrm rot="7200000">
              <a:off x="7093" y="5095"/>
              <a:ext cx="2" cy="1427"/>
            </a:xfrm>
            <a:custGeom>
              <a:avLst/>
              <a:gdLst>
                <a:gd name="T0" fmla="*/ 0 w 1"/>
                <a:gd name="T1" fmla="*/ 0 h 440"/>
                <a:gd name="T2" fmla="*/ 0 w 1"/>
                <a:gd name="T3" fmla="*/ 183705539 h 440"/>
                <a:gd name="T4" fmla="*/ 0 60000 65536"/>
                <a:gd name="T5" fmla="*/ 0 60000 65536"/>
                <a:gd name="T6" fmla="*/ 0 w 1"/>
                <a:gd name="T7" fmla="*/ 0 h 440"/>
                <a:gd name="T8" fmla="*/ 1 w 1"/>
                <a:gd name="T9" fmla="*/ 440 h 440"/>
              </a:gdLst>
              <a:ahLst/>
              <a:cxnLst>
                <a:cxn ang="T4">
                  <a:pos x="T0" y="T1"/>
                </a:cxn>
                <a:cxn ang="T5">
                  <a:pos x="T2" y="T3"/>
                </a:cxn>
              </a:cxnLst>
              <a:rect l="T6" t="T7" r="T8" b="T9"/>
              <a:pathLst>
                <a:path w="1" h="440">
                  <a:moveTo>
                    <a:pt x="0" y="0"/>
                  </a:moveTo>
                  <a:lnTo>
                    <a:pt x="0" y="440"/>
                  </a:lnTo>
                </a:path>
              </a:pathLst>
            </a:custGeom>
            <a:noFill/>
            <a:ln w="2857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40" name="Freeform 18">
              <a:extLst>
                <a:ext uri="{FF2B5EF4-FFF2-40B4-BE49-F238E27FC236}">
                  <a16:creationId xmlns:a16="http://schemas.microsoft.com/office/drawing/2014/main" id="{8A03CD4D-E8A8-4CB4-8F64-3A45157ADC27}"/>
                </a:ext>
              </a:extLst>
            </p:cNvPr>
            <p:cNvSpPr>
              <a:spLocks/>
            </p:cNvSpPr>
            <p:nvPr/>
          </p:nvSpPr>
          <p:spPr bwMode="auto">
            <a:xfrm rot="-7200000">
              <a:off x="5747" y="5095"/>
              <a:ext cx="2" cy="1428"/>
            </a:xfrm>
            <a:custGeom>
              <a:avLst/>
              <a:gdLst>
                <a:gd name="T0" fmla="*/ 0 w 1"/>
                <a:gd name="T1" fmla="*/ 0 h 440"/>
                <a:gd name="T2" fmla="*/ 0 w 1"/>
                <a:gd name="T3" fmla="*/ 185154506 h 440"/>
                <a:gd name="T4" fmla="*/ 0 60000 65536"/>
                <a:gd name="T5" fmla="*/ 0 60000 65536"/>
                <a:gd name="T6" fmla="*/ 0 w 1"/>
                <a:gd name="T7" fmla="*/ 0 h 440"/>
                <a:gd name="T8" fmla="*/ 1 w 1"/>
                <a:gd name="T9" fmla="*/ 440 h 440"/>
              </a:gdLst>
              <a:ahLst/>
              <a:cxnLst>
                <a:cxn ang="T4">
                  <a:pos x="T0" y="T1"/>
                </a:cxn>
                <a:cxn ang="T5">
                  <a:pos x="T2" y="T3"/>
                </a:cxn>
              </a:cxnLst>
              <a:rect l="T6" t="T7" r="T8" b="T9"/>
              <a:pathLst>
                <a:path w="1" h="440">
                  <a:moveTo>
                    <a:pt x="0" y="0"/>
                  </a:moveTo>
                  <a:lnTo>
                    <a:pt x="0" y="440"/>
                  </a:lnTo>
                </a:path>
              </a:pathLst>
            </a:custGeom>
            <a:noFill/>
            <a:ln w="2857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41" name="Arc 19">
              <a:extLst>
                <a:ext uri="{FF2B5EF4-FFF2-40B4-BE49-F238E27FC236}">
                  <a16:creationId xmlns:a16="http://schemas.microsoft.com/office/drawing/2014/main" id="{91DF36C6-16FC-4B4B-9053-AE6C73B3FE7B}"/>
                </a:ext>
              </a:extLst>
            </p:cNvPr>
            <p:cNvSpPr>
              <a:spLocks/>
            </p:cNvSpPr>
            <p:nvPr/>
          </p:nvSpPr>
          <p:spPr bwMode="auto">
            <a:xfrm>
              <a:off x="6448" y="4904"/>
              <a:ext cx="412" cy="732"/>
            </a:xfrm>
            <a:custGeom>
              <a:avLst/>
              <a:gdLst>
                <a:gd name="T0" fmla="*/ 0 w 21596"/>
                <a:gd name="T1" fmla="*/ 0 h 21600"/>
                <a:gd name="T2" fmla="*/ 0 w 21596"/>
                <a:gd name="T3" fmla="*/ 0 h 21600"/>
                <a:gd name="T4" fmla="*/ 0 w 21596"/>
                <a:gd name="T5" fmla="*/ 0 h 21600"/>
                <a:gd name="T6" fmla="*/ 0 60000 65536"/>
                <a:gd name="T7" fmla="*/ 0 60000 65536"/>
                <a:gd name="T8" fmla="*/ 0 60000 65536"/>
                <a:gd name="T9" fmla="*/ 0 w 21596"/>
                <a:gd name="T10" fmla="*/ 0 h 21600"/>
                <a:gd name="T11" fmla="*/ 21596 w 21596"/>
                <a:gd name="T12" fmla="*/ 21600 h 21600"/>
              </a:gdLst>
              <a:ahLst/>
              <a:cxnLst>
                <a:cxn ang="T6">
                  <a:pos x="T0" y="T1"/>
                </a:cxn>
                <a:cxn ang="T7">
                  <a:pos x="T2" y="T3"/>
                </a:cxn>
                <a:cxn ang="T8">
                  <a:pos x="T4" y="T5"/>
                </a:cxn>
              </a:cxnLst>
              <a:rect l="T9" t="T10" r="T11" b="T12"/>
              <a:pathLst>
                <a:path w="21596" h="21600" fill="none" extrusionOk="0">
                  <a:moveTo>
                    <a:pt x="-1" y="0"/>
                  </a:moveTo>
                  <a:cubicBezTo>
                    <a:pt x="11766" y="0"/>
                    <a:pt x="21368" y="9417"/>
                    <a:pt x="21595" y="21182"/>
                  </a:cubicBezTo>
                </a:path>
                <a:path w="21596" h="21600" stroke="0" extrusionOk="0">
                  <a:moveTo>
                    <a:pt x="-1" y="0"/>
                  </a:moveTo>
                  <a:cubicBezTo>
                    <a:pt x="11766" y="0"/>
                    <a:pt x="21368" y="9417"/>
                    <a:pt x="21595" y="21182"/>
                  </a:cubicBezTo>
                  <a:lnTo>
                    <a:pt x="0" y="21600"/>
                  </a:lnTo>
                  <a:lnTo>
                    <a:pt x="-1" y="0"/>
                  </a:lnTo>
                  <a:close/>
                </a:path>
              </a:pathLst>
            </a:custGeom>
            <a:noFill/>
            <a:ln w="28575">
              <a:solidFill>
                <a:srgbClr val="000000"/>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42" name="Text Box 20">
              <a:extLst>
                <a:ext uri="{FF2B5EF4-FFF2-40B4-BE49-F238E27FC236}">
                  <a16:creationId xmlns:a16="http://schemas.microsoft.com/office/drawing/2014/main" id="{E7DDCA99-0FE6-41D8-8ADA-E61D3085E0CC}"/>
                </a:ext>
              </a:extLst>
            </p:cNvPr>
            <p:cNvSpPr txBox="1">
              <a:spLocks noChangeArrowheads="1"/>
            </p:cNvSpPr>
            <p:nvPr/>
          </p:nvSpPr>
          <p:spPr bwMode="auto">
            <a:xfrm>
              <a:off x="5315" y="6242"/>
              <a:ext cx="2884" cy="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endParaRPr lang="en-US" altLang="zh-CN" sz="2801" dirty="0">
                <a:solidFill>
                  <a:srgbClr val="FF0000"/>
                </a:solidFill>
              </a:endParaRPr>
            </a:p>
          </p:txBody>
        </p:sp>
      </p:grpSp>
      <p:sp>
        <p:nvSpPr>
          <p:cNvPr id="1826837" name="Rectangle 21">
            <a:extLst>
              <a:ext uri="{FF2B5EF4-FFF2-40B4-BE49-F238E27FC236}">
                <a16:creationId xmlns:a16="http://schemas.microsoft.com/office/drawing/2014/main" id="{966CC6C1-3DF1-412A-B445-61D4E478F6F3}"/>
              </a:ext>
            </a:extLst>
          </p:cNvPr>
          <p:cNvSpPr>
            <a:spLocks noChangeArrowheads="1"/>
          </p:cNvSpPr>
          <p:nvPr/>
        </p:nvSpPr>
        <p:spPr bwMode="auto">
          <a:xfrm>
            <a:off x="236613" y="1913109"/>
            <a:ext cx="11196561" cy="1135054"/>
          </a:xfrm>
          <a:prstGeom prst="rect">
            <a:avLst/>
          </a:prstGeom>
          <a:noFill/>
          <a:ln w="12700" algn="ctr">
            <a:noFill/>
            <a:miter lim="800000"/>
            <a:headEnd/>
            <a:tailEnd/>
          </a:ln>
          <a:effectLst/>
        </p:spPr>
        <p:txBody>
          <a:bodyPr wrap="square" anchor="ctr">
            <a:spAutoFit/>
          </a:bodyPr>
          <a:lstStyle/>
          <a:p>
            <a:pPr indent="266753">
              <a:lnSpc>
                <a:spcPct val="150000"/>
              </a:lnSpc>
              <a:defRPr/>
            </a:pPr>
            <a:r>
              <a:rPr kumimoji="1" lang="zh-CN" altLang="en-US" b="1" dirty="0">
                <a:solidFill>
                  <a:srgbClr val="C0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解</a:t>
            </a:r>
            <a:r>
              <a:rPr kumimoji="1" lang="zh-CN" altLang="en-US" b="1" dirty="0">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kumimoji="1" lang="zh-CN" altLang="en-US" b="1" dirty="0">
                <a:solidFill>
                  <a:srgbClr val="000000"/>
                </a:solidFill>
                <a:latin typeface="微软雅黑" panose="020B0503020204020204" pitchFamily="34" charset="-122"/>
                <a:ea typeface="微软雅黑" panose="020B0503020204020204" pitchFamily="34" charset="-122"/>
              </a:rPr>
              <a:t>能使三角形重合的置换有</a:t>
            </a:r>
            <a:r>
              <a:rPr kumimoji="1" lang="en-US" altLang="zh-CN" b="1" dirty="0">
                <a:solidFill>
                  <a:srgbClr val="000000"/>
                </a:solidFill>
                <a:latin typeface="微软雅黑" panose="020B0503020204020204" pitchFamily="34" charset="-122"/>
                <a:ea typeface="微软雅黑" panose="020B0503020204020204" pitchFamily="34" charset="-122"/>
              </a:rPr>
              <a:t>6</a:t>
            </a:r>
            <a:r>
              <a:rPr kumimoji="1" lang="zh-CN" altLang="en-US" b="1" dirty="0">
                <a:solidFill>
                  <a:srgbClr val="000000"/>
                </a:solidFill>
                <a:latin typeface="微软雅黑" panose="020B0503020204020204" pitchFamily="34" charset="-122"/>
                <a:ea typeface="微软雅黑" panose="020B0503020204020204" pitchFamily="34" charset="-122"/>
              </a:rPr>
              <a:t>个：</a:t>
            </a:r>
          </a:p>
          <a:p>
            <a:pPr indent="266753">
              <a:lnSpc>
                <a:spcPct val="150000"/>
              </a:lnSpc>
              <a:defRPr/>
            </a:pPr>
            <a:r>
              <a:rPr kumimoji="1" lang="zh-CN" altLang="en-US" b="1" dirty="0">
                <a:solidFill>
                  <a:srgbClr val="000000"/>
                </a:solidFill>
                <a:latin typeface="微软雅黑" panose="020B0503020204020204" pitchFamily="34" charset="-122"/>
                <a:ea typeface="微软雅黑" panose="020B0503020204020204" pitchFamily="34" charset="-122"/>
              </a:rPr>
              <a:t>（</a:t>
            </a:r>
            <a:r>
              <a:rPr kumimoji="1" lang="en-US" altLang="zh-CN" b="1" dirty="0">
                <a:solidFill>
                  <a:srgbClr val="000000"/>
                </a:solidFill>
                <a:latin typeface="微软雅黑" panose="020B0503020204020204" pitchFamily="34" charset="-122"/>
                <a:ea typeface="微软雅黑" panose="020B0503020204020204" pitchFamily="34" charset="-122"/>
              </a:rPr>
              <a:t>1</a:t>
            </a:r>
            <a:r>
              <a:rPr kumimoji="1" lang="zh-CN" altLang="en-US" b="1" dirty="0">
                <a:solidFill>
                  <a:srgbClr val="000000"/>
                </a:solidFill>
                <a:latin typeface="微软雅黑" panose="020B0503020204020204" pitchFamily="34" charset="-122"/>
                <a:ea typeface="微软雅黑" panose="020B0503020204020204" pitchFamily="34" charset="-122"/>
              </a:rPr>
              <a:t>）三角形绕中心</a:t>
            </a:r>
            <a:r>
              <a:rPr kumimoji="1" lang="en-US" altLang="zh-CN" b="1" dirty="0">
                <a:solidFill>
                  <a:srgbClr val="000000"/>
                </a:solidFill>
                <a:latin typeface="微软雅黑" panose="020B0503020204020204" pitchFamily="34" charset="-122"/>
                <a:ea typeface="微软雅黑" panose="020B0503020204020204" pitchFamily="34" charset="-122"/>
              </a:rPr>
              <a:t>A</a:t>
            </a:r>
            <a:r>
              <a:rPr kumimoji="1" lang="zh-CN" altLang="en-US" b="1" dirty="0">
                <a:solidFill>
                  <a:srgbClr val="000000"/>
                </a:solidFill>
                <a:latin typeface="微软雅黑" panose="020B0503020204020204" pitchFamily="34" charset="-122"/>
                <a:ea typeface="微软雅黑" panose="020B0503020204020204" pitchFamily="34" charset="-122"/>
              </a:rPr>
              <a:t>反时针旋转</a:t>
            </a:r>
            <a:r>
              <a:rPr kumimoji="1" lang="en-US" altLang="zh-CN" b="1" dirty="0">
                <a:solidFill>
                  <a:srgbClr val="000000"/>
                </a:solidFill>
                <a:latin typeface="微软雅黑" panose="020B0503020204020204" pitchFamily="34" charset="-122"/>
                <a:ea typeface="微软雅黑" panose="020B0503020204020204" pitchFamily="34" charset="-122"/>
              </a:rPr>
              <a:t>120°</a:t>
            </a:r>
            <a:r>
              <a:rPr kumimoji="1" lang="zh-CN" altLang="en-US" b="1" dirty="0">
                <a:solidFill>
                  <a:srgbClr val="000000"/>
                </a:solidFill>
                <a:latin typeface="微软雅黑" panose="020B0503020204020204" pitchFamily="34" charset="-122"/>
                <a:ea typeface="微软雅黑" panose="020B0503020204020204" pitchFamily="34" charset="-122"/>
              </a:rPr>
              <a:t>、</a:t>
            </a:r>
            <a:r>
              <a:rPr kumimoji="1" lang="en-US" altLang="zh-CN" b="1" dirty="0">
                <a:solidFill>
                  <a:srgbClr val="000000"/>
                </a:solidFill>
                <a:latin typeface="微软雅黑" panose="020B0503020204020204" pitchFamily="34" charset="-122"/>
                <a:ea typeface="微软雅黑" panose="020B0503020204020204" pitchFamily="34" charset="-122"/>
              </a:rPr>
              <a:t>240°</a:t>
            </a:r>
            <a:r>
              <a:rPr kumimoji="1" lang="zh-CN" altLang="en-US" b="1" dirty="0">
                <a:solidFill>
                  <a:srgbClr val="000000"/>
                </a:solidFill>
                <a:latin typeface="微软雅黑" panose="020B0503020204020204" pitchFamily="34" charset="-122"/>
                <a:ea typeface="微软雅黑" panose="020B0503020204020204" pitchFamily="34" charset="-122"/>
              </a:rPr>
              <a:t>和</a:t>
            </a:r>
            <a:r>
              <a:rPr kumimoji="1" lang="en-US" altLang="zh-CN" b="1" dirty="0">
                <a:solidFill>
                  <a:srgbClr val="000000"/>
                </a:solidFill>
                <a:latin typeface="微软雅黑" panose="020B0503020204020204" pitchFamily="34" charset="-122"/>
                <a:ea typeface="微软雅黑" panose="020B0503020204020204" pitchFamily="34" charset="-122"/>
              </a:rPr>
              <a:t>360°</a:t>
            </a:r>
            <a:r>
              <a:rPr kumimoji="1" lang="zh-CN" altLang="en-US" b="1" dirty="0">
                <a:solidFill>
                  <a:srgbClr val="000000"/>
                </a:solidFill>
                <a:latin typeface="微软雅黑" panose="020B0503020204020204" pitchFamily="34" charset="-122"/>
                <a:ea typeface="微软雅黑" panose="020B0503020204020204" pitchFamily="34" charset="-122"/>
              </a:rPr>
              <a:t>对应的置换分别为</a:t>
            </a:r>
            <a:r>
              <a:rPr kumimoji="1" lang="en-US" altLang="zh-CN" b="1" dirty="0">
                <a:solidFill>
                  <a:srgbClr val="000000"/>
                </a:solidFill>
                <a:latin typeface="微软雅黑" panose="020B0503020204020204" pitchFamily="34" charset="-122"/>
                <a:ea typeface="微软雅黑" panose="020B0503020204020204" pitchFamily="34" charset="-122"/>
              </a:rPr>
              <a:t>:</a:t>
            </a:r>
          </a:p>
        </p:txBody>
      </p:sp>
      <p:sp>
        <p:nvSpPr>
          <p:cNvPr id="68615" name="Rectangle 22">
            <a:extLst>
              <a:ext uri="{FF2B5EF4-FFF2-40B4-BE49-F238E27FC236}">
                <a16:creationId xmlns:a16="http://schemas.microsoft.com/office/drawing/2014/main" id="{0CB747E3-00FB-4F04-AF12-2F0F8DA2B865}"/>
              </a:ext>
            </a:extLst>
          </p:cNvPr>
          <p:cNvSpPr>
            <a:spLocks noChangeArrowheads="1"/>
          </p:cNvSpPr>
          <p:nvPr/>
        </p:nvSpPr>
        <p:spPr bwMode="auto">
          <a:xfrm>
            <a:off x="1526117" y="2951495"/>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graphicFrame>
        <p:nvGraphicFramePr>
          <p:cNvPr id="1826839" name="Object 23">
            <a:extLst>
              <a:ext uri="{FF2B5EF4-FFF2-40B4-BE49-F238E27FC236}">
                <a16:creationId xmlns:a16="http://schemas.microsoft.com/office/drawing/2014/main" id="{1DA16DB3-EC12-4B7D-B5AB-373566141289}"/>
              </a:ext>
            </a:extLst>
          </p:cNvPr>
          <p:cNvGraphicFramePr>
            <a:graphicFrameLocks noChangeAspect="1"/>
          </p:cNvGraphicFramePr>
          <p:nvPr>
            <p:extLst>
              <p:ext uri="{D42A27DB-BD31-4B8C-83A1-F6EECF244321}">
                <p14:modId xmlns:p14="http://schemas.microsoft.com/office/powerpoint/2010/main" val="337663999"/>
              </p:ext>
            </p:extLst>
          </p:nvPr>
        </p:nvGraphicFramePr>
        <p:xfrm>
          <a:off x="2115020" y="3360781"/>
          <a:ext cx="2189854" cy="1028532"/>
        </p:xfrm>
        <a:graphic>
          <a:graphicData uri="http://schemas.openxmlformats.org/presentationml/2006/ole">
            <mc:AlternateContent xmlns:mc="http://schemas.openxmlformats.org/markup-compatibility/2006">
              <mc:Choice xmlns:v="urn:schemas-microsoft-com:vml" Requires="v">
                <p:oleObj spid="_x0000_s380116" name="Equation" r:id="rId3" imgW="787400" imgH="368300" progId="Equation.DSMT4">
                  <p:embed/>
                </p:oleObj>
              </mc:Choice>
              <mc:Fallback>
                <p:oleObj name="Equation" r:id="rId3" imgW="787400" imgH="368300" progId="Equation.DSMT4">
                  <p:embed/>
                  <p:pic>
                    <p:nvPicPr>
                      <p:cNvPr id="1826839" name="Object 23">
                        <a:extLst>
                          <a:ext uri="{FF2B5EF4-FFF2-40B4-BE49-F238E27FC236}">
                            <a16:creationId xmlns:a16="http://schemas.microsoft.com/office/drawing/2014/main" id="{1DA16DB3-EC12-4B7D-B5AB-3735661412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5020" y="3360781"/>
                        <a:ext cx="2189854" cy="1028532"/>
                      </a:xfrm>
                      <a:prstGeom prst="rect">
                        <a:avLst/>
                      </a:prstGeom>
                      <a:noFill/>
                      <a:ln>
                        <a:noFill/>
                      </a:ln>
                    </p:spPr>
                  </p:pic>
                </p:oleObj>
              </mc:Fallback>
            </mc:AlternateContent>
          </a:graphicData>
        </a:graphic>
      </p:graphicFrame>
      <p:sp>
        <p:nvSpPr>
          <p:cNvPr id="68617" name="Rectangle 24">
            <a:extLst>
              <a:ext uri="{FF2B5EF4-FFF2-40B4-BE49-F238E27FC236}">
                <a16:creationId xmlns:a16="http://schemas.microsoft.com/office/drawing/2014/main" id="{7C4BB185-BD54-45A3-89EA-8324AB3382E9}"/>
              </a:ext>
            </a:extLst>
          </p:cNvPr>
          <p:cNvSpPr>
            <a:spLocks noChangeArrowheads="1"/>
          </p:cNvSpPr>
          <p:nvPr/>
        </p:nvSpPr>
        <p:spPr bwMode="auto">
          <a:xfrm>
            <a:off x="1526117" y="2951495"/>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graphicFrame>
        <p:nvGraphicFramePr>
          <p:cNvPr id="1826841" name="Object 25">
            <a:extLst>
              <a:ext uri="{FF2B5EF4-FFF2-40B4-BE49-F238E27FC236}">
                <a16:creationId xmlns:a16="http://schemas.microsoft.com/office/drawing/2014/main" id="{3B5631A2-8DA6-48E7-9EEB-809EA35B8370}"/>
              </a:ext>
            </a:extLst>
          </p:cNvPr>
          <p:cNvGraphicFramePr>
            <a:graphicFrameLocks noChangeAspect="1"/>
          </p:cNvGraphicFramePr>
          <p:nvPr>
            <p:extLst>
              <p:ext uri="{D42A27DB-BD31-4B8C-83A1-F6EECF244321}">
                <p14:modId xmlns:p14="http://schemas.microsoft.com/office/powerpoint/2010/main" val="1615144575"/>
              </p:ext>
            </p:extLst>
          </p:nvPr>
        </p:nvGraphicFramePr>
        <p:xfrm>
          <a:off x="4570171" y="3386771"/>
          <a:ext cx="1945999" cy="893325"/>
        </p:xfrm>
        <a:graphic>
          <a:graphicData uri="http://schemas.openxmlformats.org/presentationml/2006/ole">
            <mc:AlternateContent xmlns:mc="http://schemas.openxmlformats.org/markup-compatibility/2006">
              <mc:Choice xmlns:v="urn:schemas-microsoft-com:vml" Requires="v">
                <p:oleObj spid="_x0000_s380117" name="Equation" r:id="rId5" imgW="812447" imgH="368140" progId="Equation.DSMT4">
                  <p:embed/>
                </p:oleObj>
              </mc:Choice>
              <mc:Fallback>
                <p:oleObj name="Equation" r:id="rId5" imgW="812447" imgH="368140" progId="Equation.DSMT4">
                  <p:embed/>
                  <p:pic>
                    <p:nvPicPr>
                      <p:cNvPr id="1826841" name="Object 25">
                        <a:extLst>
                          <a:ext uri="{FF2B5EF4-FFF2-40B4-BE49-F238E27FC236}">
                            <a16:creationId xmlns:a16="http://schemas.microsoft.com/office/drawing/2014/main" id="{3B5631A2-8DA6-48E7-9EEB-809EA35B83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0171" y="3386771"/>
                        <a:ext cx="1945999" cy="893325"/>
                      </a:xfrm>
                      <a:prstGeom prst="rect">
                        <a:avLst/>
                      </a:prstGeom>
                      <a:noFill/>
                      <a:ln>
                        <a:noFill/>
                      </a:ln>
                    </p:spPr>
                  </p:pic>
                </p:oleObj>
              </mc:Fallback>
            </mc:AlternateContent>
          </a:graphicData>
        </a:graphic>
      </p:graphicFrame>
      <p:sp>
        <p:nvSpPr>
          <p:cNvPr id="68619" name="Rectangle 26">
            <a:extLst>
              <a:ext uri="{FF2B5EF4-FFF2-40B4-BE49-F238E27FC236}">
                <a16:creationId xmlns:a16="http://schemas.microsoft.com/office/drawing/2014/main" id="{39850F8E-54F2-4EEB-81F6-13CBD2C1D943}"/>
              </a:ext>
            </a:extLst>
          </p:cNvPr>
          <p:cNvSpPr>
            <a:spLocks noChangeArrowheads="1"/>
          </p:cNvSpPr>
          <p:nvPr/>
        </p:nvSpPr>
        <p:spPr bwMode="auto">
          <a:xfrm>
            <a:off x="1526117" y="2951495"/>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graphicFrame>
        <p:nvGraphicFramePr>
          <p:cNvPr id="1826843" name="Object 27">
            <a:extLst>
              <a:ext uri="{FF2B5EF4-FFF2-40B4-BE49-F238E27FC236}">
                <a16:creationId xmlns:a16="http://schemas.microsoft.com/office/drawing/2014/main" id="{98B0EEEC-CEB5-4E4E-898B-D457E238104D}"/>
              </a:ext>
            </a:extLst>
          </p:cNvPr>
          <p:cNvGraphicFramePr>
            <a:graphicFrameLocks noChangeAspect="1"/>
          </p:cNvGraphicFramePr>
          <p:nvPr>
            <p:extLst>
              <p:ext uri="{D42A27DB-BD31-4B8C-83A1-F6EECF244321}">
                <p14:modId xmlns:p14="http://schemas.microsoft.com/office/powerpoint/2010/main" val="1030754533"/>
              </p:ext>
            </p:extLst>
          </p:nvPr>
        </p:nvGraphicFramePr>
        <p:xfrm>
          <a:off x="6861610" y="3373191"/>
          <a:ext cx="1989459" cy="912640"/>
        </p:xfrm>
        <a:graphic>
          <a:graphicData uri="http://schemas.openxmlformats.org/presentationml/2006/ole">
            <mc:AlternateContent xmlns:mc="http://schemas.openxmlformats.org/markup-compatibility/2006">
              <mc:Choice xmlns:v="urn:schemas-microsoft-com:vml" Requires="v">
                <p:oleObj spid="_x0000_s380118" name="Equation" r:id="rId7" imgW="812447" imgH="368140" progId="Equation.DSMT4">
                  <p:embed/>
                </p:oleObj>
              </mc:Choice>
              <mc:Fallback>
                <p:oleObj name="Equation" r:id="rId7" imgW="812447" imgH="368140" progId="Equation.DSMT4">
                  <p:embed/>
                  <p:pic>
                    <p:nvPicPr>
                      <p:cNvPr id="1826843" name="Object 27">
                        <a:extLst>
                          <a:ext uri="{FF2B5EF4-FFF2-40B4-BE49-F238E27FC236}">
                            <a16:creationId xmlns:a16="http://schemas.microsoft.com/office/drawing/2014/main" id="{98B0EEEC-CEB5-4E4E-898B-D457E23810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61610" y="3373191"/>
                        <a:ext cx="1989459" cy="912640"/>
                      </a:xfrm>
                      <a:prstGeom prst="rect">
                        <a:avLst/>
                      </a:prstGeom>
                      <a:noFill/>
                      <a:ln>
                        <a:noFill/>
                      </a:ln>
                    </p:spPr>
                  </p:pic>
                </p:oleObj>
              </mc:Fallback>
            </mc:AlternateContent>
          </a:graphicData>
        </a:graphic>
      </p:graphicFrame>
      <p:sp>
        <p:nvSpPr>
          <p:cNvPr id="1826844" name="Rectangle 28">
            <a:extLst>
              <a:ext uri="{FF2B5EF4-FFF2-40B4-BE49-F238E27FC236}">
                <a16:creationId xmlns:a16="http://schemas.microsoft.com/office/drawing/2014/main" id="{E0B46795-BBC3-4D0D-A4A7-5DEB83406081}"/>
              </a:ext>
            </a:extLst>
          </p:cNvPr>
          <p:cNvSpPr>
            <a:spLocks noChangeArrowheads="1"/>
          </p:cNvSpPr>
          <p:nvPr/>
        </p:nvSpPr>
        <p:spPr bwMode="auto">
          <a:xfrm>
            <a:off x="510884" y="4471098"/>
            <a:ext cx="6753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r>
              <a:rPr kumimoji="1" lang="zh-CN" altLang="en-US" sz="2400" dirty="0">
                <a:solidFill>
                  <a:srgbClr val="0000CC"/>
                </a:solidFill>
                <a:latin typeface="+mn-ea"/>
                <a:ea typeface="+mn-ea"/>
              </a:rPr>
              <a:t>（</a:t>
            </a:r>
            <a:r>
              <a:rPr kumimoji="1" lang="en-US" altLang="zh-CN" sz="2400" dirty="0">
                <a:solidFill>
                  <a:srgbClr val="0000CC"/>
                </a:solidFill>
                <a:latin typeface="+mn-ea"/>
                <a:ea typeface="+mn-ea"/>
              </a:rPr>
              <a:t>2</a:t>
            </a:r>
            <a:r>
              <a:rPr kumimoji="1" lang="zh-CN" altLang="en-US" sz="2400" dirty="0">
                <a:solidFill>
                  <a:srgbClr val="0000CC"/>
                </a:solidFill>
                <a:latin typeface="+mn-ea"/>
                <a:ea typeface="+mn-ea"/>
              </a:rPr>
              <a:t>）绕中线</a:t>
            </a:r>
            <a:r>
              <a:rPr kumimoji="1" lang="en-US" altLang="zh-CN" sz="2400" dirty="0">
                <a:solidFill>
                  <a:srgbClr val="0000CC"/>
                </a:solidFill>
                <a:latin typeface="+mn-ea"/>
                <a:ea typeface="+mn-ea"/>
              </a:rPr>
              <a:t>1A,2A,3A</a:t>
            </a:r>
            <a:r>
              <a:rPr kumimoji="1" lang="zh-CN" altLang="en-US" sz="2400" dirty="0">
                <a:solidFill>
                  <a:srgbClr val="0000CC"/>
                </a:solidFill>
                <a:latin typeface="+mn-ea"/>
                <a:ea typeface="+mn-ea"/>
              </a:rPr>
              <a:t>翻转对应的置换分别为：</a:t>
            </a:r>
          </a:p>
        </p:txBody>
      </p:sp>
      <p:sp>
        <p:nvSpPr>
          <p:cNvPr id="68622" name="Rectangle 29">
            <a:extLst>
              <a:ext uri="{FF2B5EF4-FFF2-40B4-BE49-F238E27FC236}">
                <a16:creationId xmlns:a16="http://schemas.microsoft.com/office/drawing/2014/main" id="{73B2250E-21D3-40D4-8D6E-13D0301E3D60}"/>
              </a:ext>
            </a:extLst>
          </p:cNvPr>
          <p:cNvSpPr>
            <a:spLocks noChangeArrowheads="1"/>
          </p:cNvSpPr>
          <p:nvPr/>
        </p:nvSpPr>
        <p:spPr bwMode="auto">
          <a:xfrm>
            <a:off x="1526117" y="2951495"/>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graphicFrame>
        <p:nvGraphicFramePr>
          <p:cNvPr id="1826846" name="Object 30">
            <a:extLst>
              <a:ext uri="{FF2B5EF4-FFF2-40B4-BE49-F238E27FC236}">
                <a16:creationId xmlns:a16="http://schemas.microsoft.com/office/drawing/2014/main" id="{A1D2997C-01B2-44EA-B80B-150FF1B794F8}"/>
              </a:ext>
            </a:extLst>
          </p:cNvPr>
          <p:cNvGraphicFramePr>
            <a:graphicFrameLocks noChangeAspect="1"/>
          </p:cNvGraphicFramePr>
          <p:nvPr>
            <p:extLst>
              <p:ext uri="{D42A27DB-BD31-4B8C-83A1-F6EECF244321}">
                <p14:modId xmlns:p14="http://schemas.microsoft.com/office/powerpoint/2010/main" val="2861872978"/>
              </p:ext>
            </p:extLst>
          </p:nvPr>
        </p:nvGraphicFramePr>
        <p:xfrm>
          <a:off x="2283556" y="5424156"/>
          <a:ext cx="2095750" cy="961138"/>
        </p:xfrm>
        <a:graphic>
          <a:graphicData uri="http://schemas.openxmlformats.org/presentationml/2006/ole">
            <mc:AlternateContent xmlns:mc="http://schemas.openxmlformats.org/markup-compatibility/2006">
              <mc:Choice xmlns:v="urn:schemas-microsoft-com:vml" Requires="v">
                <p:oleObj spid="_x0000_s380119" name="Equation" r:id="rId9" imgW="812447" imgH="368140" progId="Equation.DSMT4">
                  <p:embed/>
                </p:oleObj>
              </mc:Choice>
              <mc:Fallback>
                <p:oleObj name="Equation" r:id="rId9" imgW="812447" imgH="368140" progId="Equation.DSMT4">
                  <p:embed/>
                  <p:pic>
                    <p:nvPicPr>
                      <p:cNvPr id="1826846" name="Object 30">
                        <a:extLst>
                          <a:ext uri="{FF2B5EF4-FFF2-40B4-BE49-F238E27FC236}">
                            <a16:creationId xmlns:a16="http://schemas.microsoft.com/office/drawing/2014/main" id="{A1D2997C-01B2-44EA-B80B-150FF1B794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3556" y="5424156"/>
                        <a:ext cx="2095750" cy="961138"/>
                      </a:xfrm>
                      <a:prstGeom prst="rect">
                        <a:avLst/>
                      </a:prstGeom>
                      <a:noFill/>
                      <a:ln>
                        <a:noFill/>
                      </a:ln>
                    </p:spPr>
                  </p:pic>
                </p:oleObj>
              </mc:Fallback>
            </mc:AlternateContent>
          </a:graphicData>
        </a:graphic>
      </p:graphicFrame>
      <p:graphicFrame>
        <p:nvGraphicFramePr>
          <p:cNvPr id="1826847" name="Object 31">
            <a:extLst>
              <a:ext uri="{FF2B5EF4-FFF2-40B4-BE49-F238E27FC236}">
                <a16:creationId xmlns:a16="http://schemas.microsoft.com/office/drawing/2014/main" id="{AFD1BB1D-9E0A-4201-9401-BE3B90871BB5}"/>
              </a:ext>
            </a:extLst>
          </p:cNvPr>
          <p:cNvGraphicFramePr>
            <a:graphicFrameLocks noChangeAspect="1"/>
          </p:cNvGraphicFramePr>
          <p:nvPr>
            <p:extLst>
              <p:ext uri="{D42A27DB-BD31-4B8C-83A1-F6EECF244321}">
                <p14:modId xmlns:p14="http://schemas.microsoft.com/office/powerpoint/2010/main" val="664149143"/>
              </p:ext>
            </p:extLst>
          </p:nvPr>
        </p:nvGraphicFramePr>
        <p:xfrm>
          <a:off x="4702882" y="5383740"/>
          <a:ext cx="2098094" cy="975203"/>
        </p:xfrm>
        <a:graphic>
          <a:graphicData uri="http://schemas.openxmlformats.org/presentationml/2006/ole">
            <mc:AlternateContent xmlns:mc="http://schemas.openxmlformats.org/markup-compatibility/2006">
              <mc:Choice xmlns:v="urn:schemas-microsoft-com:vml" Requires="v">
                <p:oleObj spid="_x0000_s380120" name="Equation" r:id="rId11" imgW="800100" imgH="368300" progId="Equation.DSMT4">
                  <p:embed/>
                </p:oleObj>
              </mc:Choice>
              <mc:Fallback>
                <p:oleObj name="Equation" r:id="rId11" imgW="800100" imgH="368300" progId="Equation.DSMT4">
                  <p:embed/>
                  <p:pic>
                    <p:nvPicPr>
                      <p:cNvPr id="1826847" name="Object 31">
                        <a:extLst>
                          <a:ext uri="{FF2B5EF4-FFF2-40B4-BE49-F238E27FC236}">
                            <a16:creationId xmlns:a16="http://schemas.microsoft.com/office/drawing/2014/main" id="{AFD1BB1D-9E0A-4201-9401-BE3B90871BB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02882" y="5383740"/>
                        <a:ext cx="2098094" cy="975203"/>
                      </a:xfrm>
                      <a:prstGeom prst="rect">
                        <a:avLst/>
                      </a:prstGeom>
                      <a:noFill/>
                      <a:ln>
                        <a:noFill/>
                      </a:ln>
                    </p:spPr>
                  </p:pic>
                </p:oleObj>
              </mc:Fallback>
            </mc:AlternateContent>
          </a:graphicData>
        </a:graphic>
      </p:graphicFrame>
      <p:sp>
        <p:nvSpPr>
          <p:cNvPr id="68625" name="Rectangle 32">
            <a:extLst>
              <a:ext uri="{FF2B5EF4-FFF2-40B4-BE49-F238E27FC236}">
                <a16:creationId xmlns:a16="http://schemas.microsoft.com/office/drawing/2014/main" id="{D2E9028D-3F5A-4911-9F77-C7CC7917674F}"/>
              </a:ext>
            </a:extLst>
          </p:cNvPr>
          <p:cNvSpPr>
            <a:spLocks noChangeArrowheads="1"/>
          </p:cNvSpPr>
          <p:nvPr/>
        </p:nvSpPr>
        <p:spPr bwMode="auto">
          <a:xfrm>
            <a:off x="1526117" y="-292519"/>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graphicFrame>
        <p:nvGraphicFramePr>
          <p:cNvPr id="1826849" name="Object 33">
            <a:extLst>
              <a:ext uri="{FF2B5EF4-FFF2-40B4-BE49-F238E27FC236}">
                <a16:creationId xmlns:a16="http://schemas.microsoft.com/office/drawing/2014/main" id="{EE60125C-158D-426A-BA45-EADABECF76B8}"/>
              </a:ext>
            </a:extLst>
          </p:cNvPr>
          <p:cNvGraphicFramePr>
            <a:graphicFrameLocks noChangeAspect="1"/>
          </p:cNvGraphicFramePr>
          <p:nvPr>
            <p:extLst>
              <p:ext uri="{D42A27DB-BD31-4B8C-83A1-F6EECF244321}">
                <p14:modId xmlns:p14="http://schemas.microsoft.com/office/powerpoint/2010/main" val="3012104131"/>
              </p:ext>
            </p:extLst>
          </p:nvPr>
        </p:nvGraphicFramePr>
        <p:xfrm>
          <a:off x="7060832" y="5315461"/>
          <a:ext cx="2109815" cy="979892"/>
        </p:xfrm>
        <a:graphic>
          <a:graphicData uri="http://schemas.openxmlformats.org/presentationml/2006/ole">
            <mc:AlternateContent xmlns:mc="http://schemas.openxmlformats.org/markup-compatibility/2006">
              <mc:Choice xmlns:v="urn:schemas-microsoft-com:vml" Requires="v">
                <p:oleObj spid="_x0000_s380121" name="Equation" r:id="rId13" imgW="800100" imgH="368300" progId="Equation.DSMT4">
                  <p:embed/>
                </p:oleObj>
              </mc:Choice>
              <mc:Fallback>
                <p:oleObj name="Equation" r:id="rId13" imgW="800100" imgH="368300" progId="Equation.DSMT4">
                  <p:embed/>
                  <p:pic>
                    <p:nvPicPr>
                      <p:cNvPr id="1826849" name="Object 33">
                        <a:extLst>
                          <a:ext uri="{FF2B5EF4-FFF2-40B4-BE49-F238E27FC236}">
                            <a16:creationId xmlns:a16="http://schemas.microsoft.com/office/drawing/2014/main" id="{EE60125C-158D-426A-BA45-EADABECF76B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60832" y="5315461"/>
                        <a:ext cx="2109815" cy="979892"/>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26837"/>
                                        </p:tgtEl>
                                        <p:attrNameLst>
                                          <p:attrName>style.visibility</p:attrName>
                                        </p:attrNameLst>
                                      </p:cBhvr>
                                      <p:to>
                                        <p:strVal val="visible"/>
                                      </p:to>
                                    </p:set>
                                    <p:animEffect transition="in" filter="box(in)">
                                      <p:cBhvr>
                                        <p:cTn id="7" dur="500"/>
                                        <p:tgtEl>
                                          <p:spTgt spid="18268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826839"/>
                                        </p:tgtEl>
                                        <p:attrNameLst>
                                          <p:attrName>style.visibility</p:attrName>
                                        </p:attrNameLst>
                                      </p:cBhvr>
                                      <p:to>
                                        <p:strVal val="visible"/>
                                      </p:to>
                                    </p:set>
                                    <p:animEffect transition="in" filter="box(in)">
                                      <p:cBhvr>
                                        <p:cTn id="12" dur="500"/>
                                        <p:tgtEl>
                                          <p:spTgt spid="1826839"/>
                                        </p:tgtEl>
                                      </p:cBhvr>
                                    </p:animEffect>
                                  </p:childTnLst>
                                </p:cTn>
                              </p:par>
                              <p:par>
                                <p:cTn id="13" presetID="4" presetClass="entr" presetSubtype="16" fill="hold" nodeType="withEffect">
                                  <p:stCondLst>
                                    <p:cond delay="0"/>
                                  </p:stCondLst>
                                  <p:childTnLst>
                                    <p:set>
                                      <p:cBhvr>
                                        <p:cTn id="14" dur="1" fill="hold">
                                          <p:stCondLst>
                                            <p:cond delay="0"/>
                                          </p:stCondLst>
                                        </p:cTn>
                                        <p:tgtEl>
                                          <p:spTgt spid="1826841"/>
                                        </p:tgtEl>
                                        <p:attrNameLst>
                                          <p:attrName>style.visibility</p:attrName>
                                        </p:attrNameLst>
                                      </p:cBhvr>
                                      <p:to>
                                        <p:strVal val="visible"/>
                                      </p:to>
                                    </p:set>
                                    <p:animEffect transition="in" filter="box(in)">
                                      <p:cBhvr>
                                        <p:cTn id="15" dur="500"/>
                                        <p:tgtEl>
                                          <p:spTgt spid="1826841"/>
                                        </p:tgtEl>
                                      </p:cBhvr>
                                    </p:animEffect>
                                  </p:childTnLst>
                                </p:cTn>
                              </p:par>
                              <p:par>
                                <p:cTn id="16" presetID="4" presetClass="entr" presetSubtype="16" fill="hold" nodeType="withEffect">
                                  <p:stCondLst>
                                    <p:cond delay="0"/>
                                  </p:stCondLst>
                                  <p:childTnLst>
                                    <p:set>
                                      <p:cBhvr>
                                        <p:cTn id="17" dur="1" fill="hold">
                                          <p:stCondLst>
                                            <p:cond delay="0"/>
                                          </p:stCondLst>
                                        </p:cTn>
                                        <p:tgtEl>
                                          <p:spTgt spid="1826843"/>
                                        </p:tgtEl>
                                        <p:attrNameLst>
                                          <p:attrName>style.visibility</p:attrName>
                                        </p:attrNameLst>
                                      </p:cBhvr>
                                      <p:to>
                                        <p:strVal val="visible"/>
                                      </p:to>
                                    </p:set>
                                    <p:animEffect transition="in" filter="box(in)">
                                      <p:cBhvr>
                                        <p:cTn id="18" dur="500"/>
                                        <p:tgtEl>
                                          <p:spTgt spid="182684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826844"/>
                                        </p:tgtEl>
                                        <p:attrNameLst>
                                          <p:attrName>style.visibility</p:attrName>
                                        </p:attrNameLst>
                                      </p:cBhvr>
                                      <p:to>
                                        <p:strVal val="visible"/>
                                      </p:to>
                                    </p:set>
                                    <p:animEffect transition="in" filter="box(in)">
                                      <p:cBhvr>
                                        <p:cTn id="23" dur="500"/>
                                        <p:tgtEl>
                                          <p:spTgt spid="182684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ntr" presetSubtype="16" fill="hold" nodeType="clickEffect">
                                  <p:stCondLst>
                                    <p:cond delay="0"/>
                                  </p:stCondLst>
                                  <p:childTnLst>
                                    <p:set>
                                      <p:cBhvr>
                                        <p:cTn id="27" dur="1" fill="hold">
                                          <p:stCondLst>
                                            <p:cond delay="0"/>
                                          </p:stCondLst>
                                        </p:cTn>
                                        <p:tgtEl>
                                          <p:spTgt spid="1826846"/>
                                        </p:tgtEl>
                                        <p:attrNameLst>
                                          <p:attrName>style.visibility</p:attrName>
                                        </p:attrNameLst>
                                      </p:cBhvr>
                                      <p:to>
                                        <p:strVal val="visible"/>
                                      </p:to>
                                    </p:set>
                                    <p:animEffect transition="in" filter="diamond(in)">
                                      <p:cBhvr>
                                        <p:cTn id="28" dur="2000"/>
                                        <p:tgtEl>
                                          <p:spTgt spid="1826846"/>
                                        </p:tgtEl>
                                      </p:cBhvr>
                                    </p:animEffect>
                                  </p:childTnLst>
                                </p:cTn>
                              </p:par>
                              <p:par>
                                <p:cTn id="29" presetID="8" presetClass="entr" presetSubtype="16" fill="hold" nodeType="withEffect">
                                  <p:stCondLst>
                                    <p:cond delay="0"/>
                                  </p:stCondLst>
                                  <p:childTnLst>
                                    <p:set>
                                      <p:cBhvr>
                                        <p:cTn id="30" dur="1" fill="hold">
                                          <p:stCondLst>
                                            <p:cond delay="0"/>
                                          </p:stCondLst>
                                        </p:cTn>
                                        <p:tgtEl>
                                          <p:spTgt spid="1826847"/>
                                        </p:tgtEl>
                                        <p:attrNameLst>
                                          <p:attrName>style.visibility</p:attrName>
                                        </p:attrNameLst>
                                      </p:cBhvr>
                                      <p:to>
                                        <p:strVal val="visible"/>
                                      </p:to>
                                    </p:set>
                                    <p:animEffect transition="in" filter="diamond(in)">
                                      <p:cBhvr>
                                        <p:cTn id="31" dur="2000"/>
                                        <p:tgtEl>
                                          <p:spTgt spid="1826847"/>
                                        </p:tgtEl>
                                      </p:cBhvr>
                                    </p:animEffect>
                                  </p:childTnLst>
                                </p:cTn>
                              </p:par>
                              <p:par>
                                <p:cTn id="32" presetID="8" presetClass="entr" presetSubtype="16" fill="hold" nodeType="withEffect">
                                  <p:stCondLst>
                                    <p:cond delay="0"/>
                                  </p:stCondLst>
                                  <p:childTnLst>
                                    <p:set>
                                      <p:cBhvr>
                                        <p:cTn id="33" dur="1" fill="hold">
                                          <p:stCondLst>
                                            <p:cond delay="0"/>
                                          </p:stCondLst>
                                        </p:cTn>
                                        <p:tgtEl>
                                          <p:spTgt spid="1826849"/>
                                        </p:tgtEl>
                                        <p:attrNameLst>
                                          <p:attrName>style.visibility</p:attrName>
                                        </p:attrNameLst>
                                      </p:cBhvr>
                                      <p:to>
                                        <p:strVal val="visible"/>
                                      </p:to>
                                    </p:set>
                                    <p:animEffect transition="in" filter="diamond(in)">
                                      <p:cBhvr>
                                        <p:cTn id="34" dur="2000"/>
                                        <p:tgtEl>
                                          <p:spTgt spid="1826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6837" grpId="0"/>
      <p:bldP spid="1826844" grpId="0"/>
    </p:bld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Rectangle 2">
            <a:extLst>
              <a:ext uri="{FF2B5EF4-FFF2-40B4-BE49-F238E27FC236}">
                <a16:creationId xmlns:a16="http://schemas.microsoft.com/office/drawing/2014/main" id="{AD0CC881-FDBF-4631-BA21-70AEF31AF723}"/>
              </a:ext>
            </a:extLst>
          </p:cNvPr>
          <p:cNvSpPr>
            <a:spLocks noGrp="1" noChangeArrowheads="1"/>
          </p:cNvSpPr>
          <p:nvPr>
            <p:ph type="title"/>
          </p:nvPr>
        </p:nvSpPr>
        <p:spPr/>
        <p:txBody>
          <a:bodyPr/>
          <a:lstStyle/>
          <a:p>
            <a:pPr eaLnBrk="1" hangingPunct="1"/>
            <a:r>
              <a:rPr lang="zh-CN" altLang="en-US" dirty="0"/>
              <a:t>例</a:t>
            </a:r>
            <a:r>
              <a:rPr lang="en-US" altLang="zh-CN" dirty="0"/>
              <a:t>5.49</a:t>
            </a:r>
            <a:endParaRPr lang="zh-CN" altLang="en-US" dirty="0"/>
          </a:p>
        </p:txBody>
      </p:sp>
      <p:sp>
        <p:nvSpPr>
          <p:cNvPr id="1804291" name="Rectangle 3">
            <a:extLst>
              <a:ext uri="{FF2B5EF4-FFF2-40B4-BE49-F238E27FC236}">
                <a16:creationId xmlns:a16="http://schemas.microsoft.com/office/drawing/2014/main" id="{56E5B759-FD2C-4208-A5F3-12F6D9B8D930}"/>
              </a:ext>
            </a:extLst>
          </p:cNvPr>
          <p:cNvSpPr>
            <a:spLocks noGrp="1" noChangeArrowheads="1"/>
          </p:cNvSpPr>
          <p:nvPr>
            <p:ph type="body" idx="1"/>
          </p:nvPr>
        </p:nvSpPr>
        <p:spPr>
          <a:xfrm>
            <a:off x="435912" y="978282"/>
            <a:ext cx="11451287" cy="4508912"/>
          </a:xfrm>
        </p:spPr>
        <p:txBody>
          <a:bodyPr>
            <a:normAutofit/>
          </a:bodyPr>
          <a:lstStyle/>
          <a:p>
            <a:pPr marL="0" indent="0">
              <a:lnSpc>
                <a:spcPct val="150000"/>
              </a:lnSpc>
              <a:buNone/>
            </a:pPr>
            <a:r>
              <a:rPr lang="zh-CN" altLang="en-US" dirty="0">
                <a:solidFill>
                  <a:srgbClr val="C00000"/>
                </a:solidFill>
              </a:rPr>
              <a:t>例</a:t>
            </a:r>
            <a:r>
              <a:rPr lang="en-US" altLang="zh-CN" dirty="0">
                <a:solidFill>
                  <a:srgbClr val="C00000"/>
                </a:solidFill>
              </a:rPr>
              <a:t>5.49  </a:t>
            </a:r>
            <a:r>
              <a:rPr lang="en-US" altLang="zh-CN" dirty="0"/>
              <a:t>12</a:t>
            </a:r>
            <a:r>
              <a:rPr lang="zh-CN" altLang="zh-CN" dirty="0"/>
              <a:t>张扑克牌的集合</a:t>
            </a:r>
            <a:r>
              <a:rPr lang="en-US" altLang="zh-CN" dirty="0"/>
              <a:t>A</a:t>
            </a:r>
            <a:r>
              <a:rPr lang="zh-CN" altLang="zh-CN" dirty="0"/>
              <a:t>＝</a:t>
            </a:r>
            <a:r>
              <a:rPr lang="en-US" altLang="zh-CN" dirty="0"/>
              <a:t>{1,2,3,4,…,12}</a:t>
            </a:r>
            <a:r>
              <a:rPr lang="zh-CN" altLang="zh-CN" dirty="0"/>
              <a:t>经过一次洗牌后得到如下对应关系如</a:t>
            </a:r>
            <a:r>
              <a:rPr lang="zh-CN" altLang="en-US" dirty="0"/>
              <a:t>下</a:t>
            </a:r>
            <a:r>
              <a:rPr lang="zh-CN" altLang="zh-CN" dirty="0"/>
              <a:t>表所示。</a:t>
            </a: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r>
              <a:rPr lang="zh-CN" altLang="zh-CN" dirty="0"/>
              <a:t>试问按照同样的洗牌方式，经过几次洗牌可以将牌的顺序恢复到原来的顺序。</a:t>
            </a:r>
          </a:p>
          <a:p>
            <a:pPr marL="0" indent="0">
              <a:lnSpc>
                <a:spcPct val="150000"/>
              </a:lnSpc>
              <a:buNone/>
            </a:pPr>
            <a:endParaRPr lang="zh-CN" altLang="zh-CN" dirty="0"/>
          </a:p>
        </p:txBody>
      </p:sp>
      <p:sp>
        <p:nvSpPr>
          <p:cNvPr id="44037" name="Rectangle 4">
            <a:extLst>
              <a:ext uri="{FF2B5EF4-FFF2-40B4-BE49-F238E27FC236}">
                <a16:creationId xmlns:a16="http://schemas.microsoft.com/office/drawing/2014/main" id="{69C83E6B-726A-4BFC-A6F9-75A2DD1FF39A}"/>
              </a:ext>
            </a:extLst>
          </p:cNvPr>
          <p:cNvSpPr>
            <a:spLocks noChangeArrowheads="1"/>
          </p:cNvSpPr>
          <p:nvPr/>
        </p:nvSpPr>
        <p:spPr bwMode="auto">
          <a:xfrm>
            <a:off x="1526117" y="-292519"/>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sp>
        <p:nvSpPr>
          <p:cNvPr id="44039" name="Rectangle 6">
            <a:extLst>
              <a:ext uri="{FF2B5EF4-FFF2-40B4-BE49-F238E27FC236}">
                <a16:creationId xmlns:a16="http://schemas.microsoft.com/office/drawing/2014/main" id="{1C5386BB-FE1D-4594-B00E-B068646AF24D}"/>
              </a:ext>
            </a:extLst>
          </p:cNvPr>
          <p:cNvSpPr>
            <a:spLocks noChangeArrowheads="1"/>
          </p:cNvSpPr>
          <p:nvPr/>
        </p:nvSpPr>
        <p:spPr bwMode="auto">
          <a:xfrm>
            <a:off x="1526117" y="-292519"/>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sp>
        <p:nvSpPr>
          <p:cNvPr id="44041" name="Rectangle 8">
            <a:extLst>
              <a:ext uri="{FF2B5EF4-FFF2-40B4-BE49-F238E27FC236}">
                <a16:creationId xmlns:a16="http://schemas.microsoft.com/office/drawing/2014/main" id="{D91E74BD-7E63-4E17-8DBF-792104DE2F0D}"/>
              </a:ext>
            </a:extLst>
          </p:cNvPr>
          <p:cNvSpPr>
            <a:spLocks noChangeArrowheads="1"/>
          </p:cNvSpPr>
          <p:nvPr/>
        </p:nvSpPr>
        <p:spPr bwMode="auto">
          <a:xfrm>
            <a:off x="1526117" y="-292519"/>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graphicFrame>
        <p:nvGraphicFramePr>
          <p:cNvPr id="2" name="表格 1">
            <a:extLst>
              <a:ext uri="{FF2B5EF4-FFF2-40B4-BE49-F238E27FC236}">
                <a16:creationId xmlns:a16="http://schemas.microsoft.com/office/drawing/2014/main" id="{315E0397-7B06-43ED-9B69-0A487DF9CDB6}"/>
              </a:ext>
            </a:extLst>
          </p:cNvPr>
          <p:cNvGraphicFramePr>
            <a:graphicFrameLocks noGrp="1"/>
          </p:cNvGraphicFramePr>
          <p:nvPr>
            <p:extLst>
              <p:ext uri="{D42A27DB-BD31-4B8C-83A1-F6EECF244321}">
                <p14:modId xmlns:p14="http://schemas.microsoft.com/office/powerpoint/2010/main" val="1050218611"/>
              </p:ext>
            </p:extLst>
          </p:nvPr>
        </p:nvGraphicFramePr>
        <p:xfrm>
          <a:off x="2060575" y="2483234"/>
          <a:ext cx="8305799" cy="1308512"/>
        </p:xfrm>
        <a:graphic>
          <a:graphicData uri="http://schemas.openxmlformats.org/drawingml/2006/table">
            <a:tbl>
              <a:tblPr>
                <a:tableStyleId>{5C22544A-7EE6-4342-B048-85BDC9FD1C3A}</a:tableStyleId>
              </a:tblPr>
              <a:tblGrid>
                <a:gridCol w="702844">
                  <a:extLst>
                    <a:ext uri="{9D8B030D-6E8A-4147-A177-3AD203B41FA5}">
                      <a16:colId xmlns:a16="http://schemas.microsoft.com/office/drawing/2014/main" val="3150045847"/>
                    </a:ext>
                  </a:extLst>
                </a:gridCol>
                <a:gridCol w="704021">
                  <a:extLst>
                    <a:ext uri="{9D8B030D-6E8A-4147-A177-3AD203B41FA5}">
                      <a16:colId xmlns:a16="http://schemas.microsoft.com/office/drawing/2014/main" val="244405074"/>
                    </a:ext>
                  </a:extLst>
                </a:gridCol>
                <a:gridCol w="704021">
                  <a:extLst>
                    <a:ext uri="{9D8B030D-6E8A-4147-A177-3AD203B41FA5}">
                      <a16:colId xmlns:a16="http://schemas.microsoft.com/office/drawing/2014/main" val="109428082"/>
                    </a:ext>
                  </a:extLst>
                </a:gridCol>
                <a:gridCol w="704021">
                  <a:extLst>
                    <a:ext uri="{9D8B030D-6E8A-4147-A177-3AD203B41FA5}">
                      <a16:colId xmlns:a16="http://schemas.microsoft.com/office/drawing/2014/main" val="245430843"/>
                    </a:ext>
                  </a:extLst>
                </a:gridCol>
                <a:gridCol w="704021">
                  <a:extLst>
                    <a:ext uri="{9D8B030D-6E8A-4147-A177-3AD203B41FA5}">
                      <a16:colId xmlns:a16="http://schemas.microsoft.com/office/drawing/2014/main" val="589902826"/>
                    </a:ext>
                  </a:extLst>
                </a:gridCol>
                <a:gridCol w="704021">
                  <a:extLst>
                    <a:ext uri="{9D8B030D-6E8A-4147-A177-3AD203B41FA5}">
                      <a16:colId xmlns:a16="http://schemas.microsoft.com/office/drawing/2014/main" val="2775788530"/>
                    </a:ext>
                  </a:extLst>
                </a:gridCol>
                <a:gridCol w="704021">
                  <a:extLst>
                    <a:ext uri="{9D8B030D-6E8A-4147-A177-3AD203B41FA5}">
                      <a16:colId xmlns:a16="http://schemas.microsoft.com/office/drawing/2014/main" val="70419937"/>
                    </a:ext>
                  </a:extLst>
                </a:gridCol>
                <a:gridCol w="704021">
                  <a:extLst>
                    <a:ext uri="{9D8B030D-6E8A-4147-A177-3AD203B41FA5}">
                      <a16:colId xmlns:a16="http://schemas.microsoft.com/office/drawing/2014/main" val="2223590218"/>
                    </a:ext>
                  </a:extLst>
                </a:gridCol>
                <a:gridCol w="704021">
                  <a:extLst>
                    <a:ext uri="{9D8B030D-6E8A-4147-A177-3AD203B41FA5}">
                      <a16:colId xmlns:a16="http://schemas.microsoft.com/office/drawing/2014/main" val="823454283"/>
                    </a:ext>
                  </a:extLst>
                </a:gridCol>
                <a:gridCol w="656929">
                  <a:extLst>
                    <a:ext uri="{9D8B030D-6E8A-4147-A177-3AD203B41FA5}">
                      <a16:colId xmlns:a16="http://schemas.microsoft.com/office/drawing/2014/main" val="2520448848"/>
                    </a:ext>
                  </a:extLst>
                </a:gridCol>
                <a:gridCol w="656929">
                  <a:extLst>
                    <a:ext uri="{9D8B030D-6E8A-4147-A177-3AD203B41FA5}">
                      <a16:colId xmlns:a16="http://schemas.microsoft.com/office/drawing/2014/main" val="3561803836"/>
                    </a:ext>
                  </a:extLst>
                </a:gridCol>
                <a:gridCol w="656929">
                  <a:extLst>
                    <a:ext uri="{9D8B030D-6E8A-4147-A177-3AD203B41FA5}">
                      <a16:colId xmlns:a16="http://schemas.microsoft.com/office/drawing/2014/main" val="1501886967"/>
                    </a:ext>
                  </a:extLst>
                </a:gridCol>
              </a:tblGrid>
              <a:tr h="654256">
                <a:tc>
                  <a:txBody>
                    <a:bodyPr/>
                    <a:lstStyle/>
                    <a:p>
                      <a:pPr algn="ctr">
                        <a:lnSpc>
                          <a:spcPct val="200000"/>
                        </a:lnSpc>
                        <a:spcAft>
                          <a:spcPts val="0"/>
                        </a:spcAft>
                      </a:pPr>
                      <a:r>
                        <a:rPr lang="en-US" sz="2400" b="1" kern="100" dirty="0">
                          <a:solidFill>
                            <a:schemeClr val="bg1"/>
                          </a:solidFill>
                          <a:effectLst/>
                          <a:latin typeface="+mn-ea"/>
                          <a:ea typeface="+mn-ea"/>
                        </a:rPr>
                        <a:t>1</a:t>
                      </a:r>
                      <a:endParaRPr lang="zh-CN" sz="2400" b="1" kern="100" dirty="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200000"/>
                        </a:lnSpc>
                        <a:spcAft>
                          <a:spcPts val="0"/>
                        </a:spcAft>
                      </a:pPr>
                      <a:r>
                        <a:rPr lang="en-US" sz="2400" b="1" kern="100" dirty="0">
                          <a:solidFill>
                            <a:schemeClr val="bg1"/>
                          </a:solidFill>
                          <a:effectLst/>
                          <a:latin typeface="+mn-ea"/>
                          <a:ea typeface="+mn-ea"/>
                        </a:rPr>
                        <a:t>2</a:t>
                      </a:r>
                      <a:endParaRPr lang="zh-CN" sz="2400" b="1" kern="100" dirty="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200000"/>
                        </a:lnSpc>
                        <a:spcAft>
                          <a:spcPts val="0"/>
                        </a:spcAft>
                      </a:pPr>
                      <a:r>
                        <a:rPr lang="en-US" sz="2400" b="1" kern="100" dirty="0">
                          <a:solidFill>
                            <a:schemeClr val="bg1"/>
                          </a:solidFill>
                          <a:effectLst/>
                          <a:latin typeface="+mn-ea"/>
                          <a:ea typeface="+mn-ea"/>
                        </a:rPr>
                        <a:t>3</a:t>
                      </a:r>
                      <a:endParaRPr lang="zh-CN" sz="2400" b="1" kern="100" dirty="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200000"/>
                        </a:lnSpc>
                        <a:spcAft>
                          <a:spcPts val="0"/>
                        </a:spcAft>
                      </a:pPr>
                      <a:r>
                        <a:rPr lang="en-US" sz="2400" b="1" kern="100" dirty="0">
                          <a:solidFill>
                            <a:schemeClr val="bg1"/>
                          </a:solidFill>
                          <a:effectLst/>
                          <a:latin typeface="+mn-ea"/>
                          <a:ea typeface="+mn-ea"/>
                        </a:rPr>
                        <a:t>4</a:t>
                      </a:r>
                      <a:endParaRPr lang="zh-CN" sz="2400" b="1" kern="100" dirty="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200000"/>
                        </a:lnSpc>
                        <a:spcAft>
                          <a:spcPts val="0"/>
                        </a:spcAft>
                      </a:pPr>
                      <a:r>
                        <a:rPr lang="en-US" sz="2400" b="1" kern="100" dirty="0">
                          <a:solidFill>
                            <a:schemeClr val="bg1"/>
                          </a:solidFill>
                          <a:effectLst/>
                          <a:latin typeface="+mn-ea"/>
                          <a:ea typeface="+mn-ea"/>
                        </a:rPr>
                        <a:t>5</a:t>
                      </a:r>
                      <a:endParaRPr lang="zh-CN" sz="2400" b="1" kern="100" dirty="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200000"/>
                        </a:lnSpc>
                        <a:spcAft>
                          <a:spcPts val="0"/>
                        </a:spcAft>
                      </a:pPr>
                      <a:r>
                        <a:rPr lang="en-US" sz="2400" b="1" kern="100">
                          <a:solidFill>
                            <a:schemeClr val="bg1"/>
                          </a:solidFill>
                          <a:effectLst/>
                          <a:latin typeface="+mn-ea"/>
                          <a:ea typeface="+mn-ea"/>
                        </a:rPr>
                        <a:t>6</a:t>
                      </a:r>
                      <a:endParaRPr lang="zh-CN" sz="2400" b="1" kern="10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200000"/>
                        </a:lnSpc>
                        <a:spcAft>
                          <a:spcPts val="0"/>
                        </a:spcAft>
                      </a:pPr>
                      <a:r>
                        <a:rPr lang="en-US" sz="2400" b="1" kern="100">
                          <a:solidFill>
                            <a:schemeClr val="bg1"/>
                          </a:solidFill>
                          <a:effectLst/>
                          <a:latin typeface="+mn-ea"/>
                          <a:ea typeface="+mn-ea"/>
                        </a:rPr>
                        <a:t>7</a:t>
                      </a:r>
                      <a:endParaRPr lang="zh-CN" sz="2400" b="1" kern="10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200000"/>
                        </a:lnSpc>
                        <a:spcAft>
                          <a:spcPts val="0"/>
                        </a:spcAft>
                      </a:pPr>
                      <a:r>
                        <a:rPr lang="en-US" sz="2400" b="1" kern="100">
                          <a:solidFill>
                            <a:schemeClr val="bg1"/>
                          </a:solidFill>
                          <a:effectLst/>
                          <a:latin typeface="+mn-ea"/>
                          <a:ea typeface="+mn-ea"/>
                        </a:rPr>
                        <a:t>8</a:t>
                      </a:r>
                      <a:endParaRPr lang="zh-CN" sz="2400" b="1" kern="10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200000"/>
                        </a:lnSpc>
                        <a:spcAft>
                          <a:spcPts val="0"/>
                        </a:spcAft>
                      </a:pPr>
                      <a:r>
                        <a:rPr lang="en-US" sz="2400" b="1" kern="100">
                          <a:solidFill>
                            <a:schemeClr val="bg1"/>
                          </a:solidFill>
                          <a:effectLst/>
                          <a:latin typeface="+mn-ea"/>
                          <a:ea typeface="+mn-ea"/>
                        </a:rPr>
                        <a:t>9</a:t>
                      </a:r>
                      <a:endParaRPr lang="zh-CN" sz="2400" b="1" kern="10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200000"/>
                        </a:lnSpc>
                        <a:spcAft>
                          <a:spcPts val="0"/>
                        </a:spcAft>
                      </a:pPr>
                      <a:r>
                        <a:rPr lang="en-US" sz="2400" b="1" kern="100">
                          <a:solidFill>
                            <a:schemeClr val="bg1"/>
                          </a:solidFill>
                          <a:effectLst/>
                          <a:latin typeface="+mn-ea"/>
                          <a:ea typeface="+mn-ea"/>
                        </a:rPr>
                        <a:t>10</a:t>
                      </a:r>
                      <a:endParaRPr lang="zh-CN" sz="2400" b="1" kern="10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200000"/>
                        </a:lnSpc>
                        <a:spcAft>
                          <a:spcPts val="0"/>
                        </a:spcAft>
                      </a:pPr>
                      <a:r>
                        <a:rPr lang="en-US" sz="2400" b="1" kern="100">
                          <a:solidFill>
                            <a:schemeClr val="bg1"/>
                          </a:solidFill>
                          <a:effectLst/>
                          <a:latin typeface="+mn-ea"/>
                          <a:ea typeface="+mn-ea"/>
                        </a:rPr>
                        <a:t>11</a:t>
                      </a:r>
                      <a:endParaRPr lang="zh-CN" sz="2400" b="1" kern="10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200000"/>
                        </a:lnSpc>
                        <a:spcAft>
                          <a:spcPts val="0"/>
                        </a:spcAft>
                      </a:pPr>
                      <a:r>
                        <a:rPr lang="en-US" sz="2400" b="1" kern="100">
                          <a:solidFill>
                            <a:schemeClr val="bg1"/>
                          </a:solidFill>
                          <a:effectLst/>
                          <a:latin typeface="+mn-ea"/>
                          <a:ea typeface="+mn-ea"/>
                        </a:rPr>
                        <a:t>12</a:t>
                      </a:r>
                      <a:endParaRPr lang="zh-CN" sz="2400" b="1" kern="10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309211534"/>
                  </a:ext>
                </a:extLst>
              </a:tr>
              <a:tr h="654256">
                <a:tc>
                  <a:txBody>
                    <a:bodyPr/>
                    <a:lstStyle/>
                    <a:p>
                      <a:pPr algn="ctr">
                        <a:lnSpc>
                          <a:spcPct val="200000"/>
                        </a:lnSpc>
                        <a:spcAft>
                          <a:spcPts val="0"/>
                        </a:spcAft>
                      </a:pPr>
                      <a:r>
                        <a:rPr lang="en-US" sz="2400" b="1" kern="100">
                          <a:solidFill>
                            <a:schemeClr val="bg1"/>
                          </a:solidFill>
                          <a:effectLst/>
                          <a:latin typeface="+mn-ea"/>
                          <a:ea typeface="+mn-ea"/>
                        </a:rPr>
                        <a:t>1</a:t>
                      </a:r>
                      <a:endParaRPr lang="zh-CN" sz="2400" b="1" kern="10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200000"/>
                        </a:lnSpc>
                        <a:spcAft>
                          <a:spcPts val="0"/>
                        </a:spcAft>
                      </a:pPr>
                      <a:r>
                        <a:rPr lang="en-US" sz="2400" b="1" kern="100">
                          <a:solidFill>
                            <a:schemeClr val="bg1"/>
                          </a:solidFill>
                          <a:effectLst/>
                          <a:latin typeface="+mn-ea"/>
                          <a:ea typeface="+mn-ea"/>
                        </a:rPr>
                        <a:t>5</a:t>
                      </a:r>
                      <a:endParaRPr lang="zh-CN" sz="2400" b="1" kern="10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200000"/>
                        </a:lnSpc>
                        <a:spcAft>
                          <a:spcPts val="0"/>
                        </a:spcAft>
                      </a:pPr>
                      <a:r>
                        <a:rPr lang="en-US" sz="2400" b="1" kern="100">
                          <a:solidFill>
                            <a:schemeClr val="bg1"/>
                          </a:solidFill>
                          <a:effectLst/>
                          <a:latin typeface="+mn-ea"/>
                          <a:ea typeface="+mn-ea"/>
                        </a:rPr>
                        <a:t>9</a:t>
                      </a:r>
                      <a:endParaRPr lang="zh-CN" sz="2400" b="1" kern="10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200000"/>
                        </a:lnSpc>
                        <a:spcAft>
                          <a:spcPts val="0"/>
                        </a:spcAft>
                      </a:pPr>
                      <a:r>
                        <a:rPr lang="en-US" sz="2400" b="1" kern="100">
                          <a:solidFill>
                            <a:schemeClr val="bg1"/>
                          </a:solidFill>
                          <a:effectLst/>
                          <a:latin typeface="+mn-ea"/>
                          <a:ea typeface="+mn-ea"/>
                        </a:rPr>
                        <a:t>2</a:t>
                      </a:r>
                      <a:endParaRPr lang="zh-CN" sz="2400" b="1" kern="10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200000"/>
                        </a:lnSpc>
                        <a:spcAft>
                          <a:spcPts val="0"/>
                        </a:spcAft>
                      </a:pPr>
                      <a:r>
                        <a:rPr lang="en-US" sz="2400" b="1" kern="100" dirty="0">
                          <a:solidFill>
                            <a:schemeClr val="bg1"/>
                          </a:solidFill>
                          <a:effectLst/>
                          <a:latin typeface="+mn-ea"/>
                          <a:ea typeface="+mn-ea"/>
                        </a:rPr>
                        <a:t>6</a:t>
                      </a:r>
                      <a:endParaRPr lang="zh-CN" sz="2400" b="1" kern="100" dirty="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200000"/>
                        </a:lnSpc>
                        <a:spcAft>
                          <a:spcPts val="0"/>
                        </a:spcAft>
                      </a:pPr>
                      <a:r>
                        <a:rPr lang="en-US" sz="2400" b="1" kern="100" dirty="0">
                          <a:solidFill>
                            <a:schemeClr val="bg1"/>
                          </a:solidFill>
                          <a:effectLst/>
                          <a:latin typeface="+mn-ea"/>
                          <a:ea typeface="+mn-ea"/>
                        </a:rPr>
                        <a:t>10</a:t>
                      </a:r>
                      <a:endParaRPr lang="zh-CN" sz="2400" b="1" kern="100" dirty="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200000"/>
                        </a:lnSpc>
                        <a:spcAft>
                          <a:spcPts val="0"/>
                        </a:spcAft>
                      </a:pPr>
                      <a:r>
                        <a:rPr lang="en-US" sz="2400" b="1" kern="100" dirty="0">
                          <a:solidFill>
                            <a:schemeClr val="bg1"/>
                          </a:solidFill>
                          <a:effectLst/>
                          <a:latin typeface="+mn-ea"/>
                          <a:ea typeface="+mn-ea"/>
                        </a:rPr>
                        <a:t>3</a:t>
                      </a:r>
                      <a:endParaRPr lang="zh-CN" sz="2400" b="1" kern="100" dirty="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200000"/>
                        </a:lnSpc>
                        <a:spcAft>
                          <a:spcPts val="0"/>
                        </a:spcAft>
                      </a:pPr>
                      <a:r>
                        <a:rPr lang="en-US" sz="2400" b="1" kern="100" dirty="0">
                          <a:solidFill>
                            <a:schemeClr val="bg1"/>
                          </a:solidFill>
                          <a:effectLst/>
                          <a:latin typeface="+mn-ea"/>
                          <a:ea typeface="+mn-ea"/>
                        </a:rPr>
                        <a:t>7</a:t>
                      </a:r>
                      <a:endParaRPr lang="zh-CN" sz="2400" b="1" kern="100" dirty="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200000"/>
                        </a:lnSpc>
                        <a:spcAft>
                          <a:spcPts val="0"/>
                        </a:spcAft>
                      </a:pPr>
                      <a:r>
                        <a:rPr lang="en-US" sz="2400" b="1" kern="100" dirty="0">
                          <a:solidFill>
                            <a:schemeClr val="bg1"/>
                          </a:solidFill>
                          <a:effectLst/>
                          <a:latin typeface="+mn-ea"/>
                          <a:ea typeface="+mn-ea"/>
                        </a:rPr>
                        <a:t>11</a:t>
                      </a:r>
                      <a:endParaRPr lang="zh-CN" sz="2400" b="1" kern="100" dirty="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200000"/>
                        </a:lnSpc>
                        <a:spcAft>
                          <a:spcPts val="0"/>
                        </a:spcAft>
                      </a:pPr>
                      <a:r>
                        <a:rPr lang="en-US" sz="2400" b="1" kern="100" dirty="0">
                          <a:solidFill>
                            <a:schemeClr val="bg1"/>
                          </a:solidFill>
                          <a:effectLst/>
                          <a:latin typeface="+mn-ea"/>
                          <a:ea typeface="+mn-ea"/>
                        </a:rPr>
                        <a:t>4</a:t>
                      </a:r>
                      <a:endParaRPr lang="zh-CN" sz="2400" b="1" kern="100" dirty="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200000"/>
                        </a:lnSpc>
                        <a:spcAft>
                          <a:spcPts val="0"/>
                        </a:spcAft>
                      </a:pPr>
                      <a:r>
                        <a:rPr lang="en-US" sz="2400" b="1" kern="100" dirty="0">
                          <a:solidFill>
                            <a:schemeClr val="bg1"/>
                          </a:solidFill>
                          <a:effectLst/>
                          <a:latin typeface="+mn-ea"/>
                          <a:ea typeface="+mn-ea"/>
                        </a:rPr>
                        <a:t>8</a:t>
                      </a:r>
                      <a:endParaRPr lang="zh-CN" sz="2400" b="1" kern="100" dirty="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200000"/>
                        </a:lnSpc>
                        <a:spcAft>
                          <a:spcPts val="0"/>
                        </a:spcAft>
                      </a:pPr>
                      <a:r>
                        <a:rPr lang="en-US" sz="2400" b="1" kern="100" dirty="0">
                          <a:solidFill>
                            <a:schemeClr val="bg1"/>
                          </a:solidFill>
                          <a:effectLst/>
                          <a:latin typeface="+mn-ea"/>
                          <a:ea typeface="+mn-ea"/>
                        </a:rPr>
                        <a:t>12</a:t>
                      </a:r>
                      <a:endParaRPr lang="zh-CN" sz="2400" b="1" kern="100" dirty="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24944700"/>
                  </a:ext>
                </a:extLst>
              </a:tr>
            </a:tbl>
          </a:graphicData>
        </a:graphic>
      </p:graphicFrame>
      <p:sp>
        <p:nvSpPr>
          <p:cNvPr id="3" name="矩形 2">
            <a:extLst>
              <a:ext uri="{FF2B5EF4-FFF2-40B4-BE49-F238E27FC236}">
                <a16:creationId xmlns:a16="http://schemas.microsoft.com/office/drawing/2014/main" id="{8C5AE2E0-FDDB-4C6B-9237-85F422287BAE}"/>
              </a:ext>
            </a:extLst>
          </p:cNvPr>
          <p:cNvSpPr/>
          <p:nvPr/>
        </p:nvSpPr>
        <p:spPr>
          <a:xfrm>
            <a:off x="612775" y="5676167"/>
            <a:ext cx="10972800" cy="461665"/>
          </a:xfrm>
          <a:prstGeom prst="rect">
            <a:avLst/>
          </a:prstGeom>
        </p:spPr>
        <p:txBody>
          <a:bodyPr wrap="square">
            <a:spAutoFit/>
          </a:bodyPr>
          <a:lstStyle/>
          <a:p>
            <a:pPr algn="just">
              <a:spcAft>
                <a:spcPts val="0"/>
              </a:spcAft>
            </a:pPr>
            <a:r>
              <a:rPr lang="zh-CN" altLang="zh-CN" b="1" kern="100" dirty="0">
                <a:solidFill>
                  <a:srgbClr val="C00000"/>
                </a:solidFill>
                <a:latin typeface="+mn-ea"/>
              </a:rPr>
              <a:t>解</a:t>
            </a:r>
            <a:r>
              <a:rPr lang="en-US" altLang="zh-CN" b="1" kern="100" dirty="0">
                <a:solidFill>
                  <a:srgbClr val="C00000"/>
                </a:solidFill>
                <a:latin typeface="+mn-ea"/>
              </a:rPr>
              <a:t>  </a:t>
            </a:r>
            <a:r>
              <a:rPr lang="zh-CN" altLang="zh-CN" b="1" kern="100" dirty="0">
                <a:latin typeface="+mn-ea"/>
              </a:rPr>
              <a:t>按照同样的洗牌方式，经过</a:t>
            </a:r>
            <a:r>
              <a:rPr lang="en-US" altLang="zh-CN" b="1" kern="100" dirty="0">
                <a:latin typeface="+mn-ea"/>
              </a:rPr>
              <a:t>5</a:t>
            </a:r>
            <a:r>
              <a:rPr lang="zh-CN" altLang="zh-CN" b="1" kern="100" dirty="0">
                <a:latin typeface="+mn-ea"/>
              </a:rPr>
              <a:t>次洗牌可以将牌的顺序恢复到原来的顺序。</a:t>
            </a:r>
          </a:p>
        </p:txBody>
      </p:sp>
    </p:spTree>
    <p:extLst>
      <p:ext uri="{BB962C8B-B14F-4D97-AF65-F5344CB8AC3E}">
        <p14:creationId xmlns:p14="http://schemas.microsoft.com/office/powerpoint/2010/main" val="85190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36742"/>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p:cNvSpPr/>
          <p:nvPr/>
        </p:nvSpPr>
        <p:spPr>
          <a:xfrm>
            <a:off x="5337175" y="5587920"/>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
          <p:cNvSpPr txBox="1"/>
          <p:nvPr/>
        </p:nvSpPr>
        <p:spPr>
          <a:xfrm>
            <a:off x="6593209" y="2157134"/>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历史人物</a:t>
            </a:r>
          </a:p>
        </p:txBody>
      </p:sp>
      <p:sp>
        <p:nvSpPr>
          <p:cNvPr id="47" name="TextBox 1"/>
          <p:cNvSpPr txBox="1"/>
          <p:nvPr/>
        </p:nvSpPr>
        <p:spPr>
          <a:xfrm>
            <a:off x="6593209" y="2705949"/>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相容关系</a:t>
            </a:r>
          </a:p>
        </p:txBody>
      </p:sp>
      <p:sp>
        <p:nvSpPr>
          <p:cNvPr id="48" name="TextBox 1"/>
          <p:cNvSpPr txBox="1"/>
          <p:nvPr/>
        </p:nvSpPr>
        <p:spPr>
          <a:xfrm>
            <a:off x="6593209" y="3339441"/>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等价关系</a:t>
            </a:r>
          </a:p>
        </p:txBody>
      </p:sp>
      <p:sp>
        <p:nvSpPr>
          <p:cNvPr id="51" name="Freeform 3"/>
          <p:cNvSpPr/>
          <p:nvPr/>
        </p:nvSpPr>
        <p:spPr>
          <a:xfrm>
            <a:off x="6274895" y="1139593"/>
            <a:ext cx="45719" cy="4881001"/>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7" name="Freeform 3"/>
          <p:cNvSpPr/>
          <p:nvPr/>
        </p:nvSpPr>
        <p:spPr>
          <a:xfrm>
            <a:off x="6212209" y="220793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3" name="Freeform 3"/>
          <p:cNvSpPr/>
          <p:nvPr/>
        </p:nvSpPr>
        <p:spPr>
          <a:xfrm>
            <a:off x="6212209" y="279893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solidFill>
                <a:schemeClr val="tx1"/>
              </a:solidFill>
            </a:endParaRPr>
          </a:p>
        </p:txBody>
      </p:sp>
      <p:sp>
        <p:nvSpPr>
          <p:cNvPr id="54" name="Freeform 3"/>
          <p:cNvSpPr/>
          <p:nvPr/>
        </p:nvSpPr>
        <p:spPr>
          <a:xfrm>
            <a:off x="6212209" y="338056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a:lnSpc>
                <a:spcPts val="6936"/>
              </a:lnSpc>
            </a:pPr>
            <a:r>
              <a:rPr lang="zh-CN" altLang="en-US" sz="3600" b="1" dirty="0">
                <a:solidFill>
                  <a:srgbClr val="4197DF"/>
                </a:solidFill>
                <a:latin typeface="Microsoft YaHei UI" pitchFamily="18" charset="0"/>
                <a:cs typeface="Microsoft YaHei UI" pitchFamily="18" charset="0"/>
              </a:rPr>
              <a:t>内容导航</a:t>
            </a:r>
            <a:endParaRPr lang="en-US" altLang="zh-CN" sz="3600" b="1" dirty="0">
              <a:solidFill>
                <a:srgbClr val="4197DF"/>
              </a:solidFill>
              <a:latin typeface="Microsoft YaHei UI" pitchFamily="18" charset="0"/>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1"/>
              </a:lnSpc>
            </a:pPr>
            <a:r>
              <a:rPr lang="en-US" altLang="zh-CN" sz="1900" b="1" dirty="0">
                <a:solidFill>
                  <a:srgbClr val="4197DF"/>
                </a:solidFill>
                <a:latin typeface="Times New Roman" pitchFamily="18" charset="0"/>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1"/>
          <p:cNvSpPr txBox="1"/>
          <p:nvPr/>
        </p:nvSpPr>
        <p:spPr>
          <a:xfrm>
            <a:off x="6593209" y="3980037"/>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次序关系</a:t>
            </a:r>
          </a:p>
        </p:txBody>
      </p:sp>
      <p:sp>
        <p:nvSpPr>
          <p:cNvPr id="39" name="TextBox 1"/>
          <p:cNvSpPr txBox="1"/>
          <p:nvPr/>
        </p:nvSpPr>
        <p:spPr>
          <a:xfrm>
            <a:off x="6580509" y="4564237"/>
            <a:ext cx="615553"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函数</a:t>
            </a:r>
          </a:p>
        </p:txBody>
      </p:sp>
      <p:sp>
        <p:nvSpPr>
          <p:cNvPr id="40" name="Freeform 3"/>
          <p:cNvSpPr/>
          <p:nvPr/>
        </p:nvSpPr>
        <p:spPr>
          <a:xfrm>
            <a:off x="6212209" y="402482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1" name="Freeform 3"/>
          <p:cNvSpPr/>
          <p:nvPr/>
        </p:nvSpPr>
        <p:spPr>
          <a:xfrm>
            <a:off x="6212209" y="4607383"/>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2" name="TextBox 1"/>
          <p:cNvSpPr txBox="1"/>
          <p:nvPr/>
        </p:nvSpPr>
        <p:spPr>
          <a:xfrm>
            <a:off x="5627742" y="2760837"/>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5.1</a:t>
            </a:r>
          </a:p>
        </p:txBody>
      </p:sp>
      <p:sp>
        <p:nvSpPr>
          <p:cNvPr id="43" name="TextBox 1"/>
          <p:cNvSpPr txBox="1"/>
          <p:nvPr/>
        </p:nvSpPr>
        <p:spPr>
          <a:xfrm>
            <a:off x="5627742" y="3319637"/>
            <a:ext cx="512961"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5.4</a:t>
            </a:r>
            <a:endParaRPr lang="en-US" altLang="zh-CN" b="1" dirty="0">
              <a:latin typeface="Microsoft YaHei UI" pitchFamily="18" charset="0"/>
              <a:cs typeface="Microsoft YaHei UI" pitchFamily="18" charset="0"/>
            </a:endParaRPr>
          </a:p>
        </p:txBody>
      </p:sp>
      <p:sp>
        <p:nvSpPr>
          <p:cNvPr id="44" name="TextBox 1"/>
          <p:cNvSpPr txBox="1"/>
          <p:nvPr/>
        </p:nvSpPr>
        <p:spPr>
          <a:xfrm>
            <a:off x="5627742" y="3974021"/>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5.3</a:t>
            </a:r>
          </a:p>
        </p:txBody>
      </p:sp>
      <p:sp>
        <p:nvSpPr>
          <p:cNvPr id="45" name="TextBox 1"/>
          <p:cNvSpPr txBox="1"/>
          <p:nvPr/>
        </p:nvSpPr>
        <p:spPr>
          <a:xfrm>
            <a:off x="5627742" y="4577605"/>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5.4</a:t>
            </a:r>
          </a:p>
        </p:txBody>
      </p:sp>
      <p:sp>
        <p:nvSpPr>
          <p:cNvPr id="77" name="等腰三角形 76"/>
          <p:cNvSpPr/>
          <p:nvPr/>
        </p:nvSpPr>
        <p:spPr>
          <a:xfrm>
            <a:off x="5770064" y="1474713"/>
            <a:ext cx="304800" cy="2670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nvSpPr>
        <p:spPr>
          <a:xfrm>
            <a:off x="5749341" y="2139071"/>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0" name="TextBox 1"/>
          <p:cNvSpPr txBox="1"/>
          <p:nvPr/>
        </p:nvSpPr>
        <p:spPr>
          <a:xfrm>
            <a:off x="6598153" y="5140151"/>
            <a:ext cx="215443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特殊关系的应用</a:t>
            </a:r>
          </a:p>
        </p:txBody>
      </p:sp>
      <p:sp>
        <p:nvSpPr>
          <p:cNvPr id="81" name="Freeform 3"/>
          <p:cNvSpPr/>
          <p:nvPr/>
        </p:nvSpPr>
        <p:spPr>
          <a:xfrm>
            <a:off x="6212209" y="518329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82" name="TextBox 1"/>
          <p:cNvSpPr txBox="1"/>
          <p:nvPr/>
        </p:nvSpPr>
        <p:spPr>
          <a:xfrm>
            <a:off x="5645386" y="5153519"/>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5.5</a:t>
            </a:r>
          </a:p>
        </p:txBody>
      </p:sp>
      <p:sp>
        <p:nvSpPr>
          <p:cNvPr id="49" name="Freeform 3">
            <a:extLst>
              <a:ext uri="{FF2B5EF4-FFF2-40B4-BE49-F238E27FC236}">
                <a16:creationId xmlns:a16="http://schemas.microsoft.com/office/drawing/2014/main" id="{3C54E87D-6CAE-485E-AAA4-0C102D0BF66D}"/>
              </a:ext>
            </a:extLst>
          </p:cNvPr>
          <p:cNvSpPr/>
          <p:nvPr/>
        </p:nvSpPr>
        <p:spPr>
          <a:xfrm>
            <a:off x="6212209" y="575921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0" name="TextBox 1">
            <a:extLst>
              <a:ext uri="{FF2B5EF4-FFF2-40B4-BE49-F238E27FC236}">
                <a16:creationId xmlns:a16="http://schemas.microsoft.com/office/drawing/2014/main" id="{6574AE27-BFA3-495A-B514-7C2A6BEDB1B0}"/>
              </a:ext>
            </a:extLst>
          </p:cNvPr>
          <p:cNvSpPr txBox="1"/>
          <p:nvPr/>
        </p:nvSpPr>
        <p:spPr>
          <a:xfrm>
            <a:off x="6598153" y="5712178"/>
            <a:ext cx="615553" cy="369353"/>
          </a:xfrm>
          <a:prstGeom prst="rect">
            <a:avLst/>
          </a:prstGeom>
          <a:noFill/>
        </p:spPr>
        <p:txBody>
          <a:bodyPr wrap="none" lIns="0" tIns="0" rIns="0" bIns="60981" rtlCol="0">
            <a:spAutoFit/>
          </a:bodyPr>
          <a:lstStyle/>
          <a:p>
            <a:pPr>
              <a:lnSpc>
                <a:spcPts val="2401"/>
              </a:lnSpc>
            </a:pPr>
            <a:r>
              <a:rPr lang="zh-CN" altLang="en-US" b="1" dirty="0">
                <a:solidFill>
                  <a:schemeClr val="bg1"/>
                </a:solidFill>
                <a:latin typeface="Microsoft YaHei UI" pitchFamily="18" charset="0"/>
                <a:cs typeface="Microsoft YaHei UI" pitchFamily="18" charset="0"/>
              </a:rPr>
              <a:t>作业</a:t>
            </a:r>
          </a:p>
        </p:txBody>
      </p:sp>
      <p:sp>
        <p:nvSpPr>
          <p:cNvPr id="56" name="TextBox 1">
            <a:extLst>
              <a:ext uri="{FF2B5EF4-FFF2-40B4-BE49-F238E27FC236}">
                <a16:creationId xmlns:a16="http://schemas.microsoft.com/office/drawing/2014/main" id="{CC4EB79E-6CF5-4540-8F8D-A5344F7296C1}"/>
              </a:ext>
            </a:extLst>
          </p:cNvPr>
          <p:cNvSpPr txBox="1"/>
          <p:nvPr/>
        </p:nvSpPr>
        <p:spPr>
          <a:xfrm>
            <a:off x="5645386" y="5725546"/>
            <a:ext cx="551433" cy="369353"/>
          </a:xfrm>
          <a:prstGeom prst="rect">
            <a:avLst/>
          </a:prstGeom>
          <a:noFill/>
        </p:spPr>
        <p:txBody>
          <a:bodyPr wrap="none" lIns="0" tIns="0" rIns="0" bIns="60981" rtlCol="0">
            <a:spAutoFit/>
          </a:bodyPr>
          <a:lstStyle/>
          <a:p>
            <a:pPr>
              <a:lnSpc>
                <a:spcPts val="2401"/>
              </a:lnSpc>
            </a:pPr>
            <a:r>
              <a:rPr lang="en-US" altLang="zh-CN" b="1" dirty="0">
                <a:solidFill>
                  <a:schemeClr val="bg1"/>
                </a:solidFill>
                <a:latin typeface="+mj-lt"/>
                <a:cs typeface="Microsoft YaHei UI" pitchFamily="18" charset="0"/>
              </a:rPr>
              <a:t> </a:t>
            </a:r>
            <a:r>
              <a:rPr lang="en-US" altLang="zh-CN" b="1" dirty="0">
                <a:solidFill>
                  <a:schemeClr val="bg1"/>
                </a:solidFill>
                <a:latin typeface="Microsoft YaHei UI" pitchFamily="18" charset="0"/>
                <a:cs typeface="Microsoft YaHei UI" pitchFamily="18" charset="0"/>
              </a:rPr>
              <a:t>5.6</a:t>
            </a:r>
          </a:p>
        </p:txBody>
      </p:sp>
      <p:sp>
        <p:nvSpPr>
          <p:cNvPr id="55" name="TextBox 1">
            <a:extLst>
              <a:ext uri="{FF2B5EF4-FFF2-40B4-BE49-F238E27FC236}">
                <a16:creationId xmlns:a16="http://schemas.microsoft.com/office/drawing/2014/main" id="{9FBF5606-0CB8-429A-8739-E127993FBE59}"/>
              </a:ext>
            </a:extLst>
          </p:cNvPr>
          <p:cNvSpPr txBox="1"/>
          <p:nvPr/>
        </p:nvSpPr>
        <p:spPr>
          <a:xfrm>
            <a:off x="6575131" y="1663765"/>
            <a:ext cx="2769989"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本章导读及学习要求</a:t>
            </a:r>
          </a:p>
        </p:txBody>
      </p:sp>
      <p:sp>
        <p:nvSpPr>
          <p:cNvPr id="58" name="Freeform 3">
            <a:extLst>
              <a:ext uri="{FF2B5EF4-FFF2-40B4-BE49-F238E27FC236}">
                <a16:creationId xmlns:a16="http://schemas.microsoft.com/office/drawing/2014/main" id="{388BF26A-DD18-4586-B62F-39EC845CA9BB}"/>
              </a:ext>
            </a:extLst>
          </p:cNvPr>
          <p:cNvSpPr/>
          <p:nvPr/>
        </p:nvSpPr>
        <p:spPr>
          <a:xfrm>
            <a:off x="6225127" y="170481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60" name="等腰三角形 59">
            <a:extLst>
              <a:ext uri="{FF2B5EF4-FFF2-40B4-BE49-F238E27FC236}">
                <a16:creationId xmlns:a16="http://schemas.microsoft.com/office/drawing/2014/main" id="{FDE631E7-3481-4807-BB80-F94C3F0F7703}"/>
              </a:ext>
            </a:extLst>
          </p:cNvPr>
          <p:cNvSpPr/>
          <p:nvPr/>
        </p:nvSpPr>
        <p:spPr>
          <a:xfrm>
            <a:off x="5751986" y="1627113"/>
            <a:ext cx="304800" cy="267093"/>
          </a:xfrm>
          <a:prstGeom prst="triangle">
            <a:avLst/>
          </a:prstGeom>
          <a:solidFill>
            <a:srgbClr val="FDB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96339717"/>
      </p:ext>
    </p:extLst>
  </p:cSld>
  <p:clrMapOvr>
    <a:masterClrMapping/>
  </p:clrMapOvr>
  <p:transition spd="slow">
    <p:push dir="u"/>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A477DF4-5290-4EC6-930D-72BB9FB75D1E}"/>
              </a:ext>
            </a:extLst>
          </p:cNvPr>
          <p:cNvSpPr txBox="1">
            <a:spLocks noChangeArrowheads="1"/>
          </p:cNvSpPr>
          <p:nvPr/>
        </p:nvSpPr>
        <p:spPr>
          <a:xfrm>
            <a:off x="841375" y="95833"/>
            <a:ext cx="8066367" cy="924139"/>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r>
              <a:rPr lang="zh-CN" altLang="en-US" dirty="0"/>
              <a:t>作业</a:t>
            </a:r>
          </a:p>
        </p:txBody>
      </p:sp>
      <p:sp>
        <p:nvSpPr>
          <p:cNvPr id="3" name="Rectangle 3">
            <a:extLst>
              <a:ext uri="{FF2B5EF4-FFF2-40B4-BE49-F238E27FC236}">
                <a16:creationId xmlns:a16="http://schemas.microsoft.com/office/drawing/2014/main" id="{4BC18F1F-B5A3-4190-A4E0-40782F96EC0F}"/>
              </a:ext>
            </a:extLst>
          </p:cNvPr>
          <p:cNvSpPr txBox="1">
            <a:spLocks noChangeArrowheads="1"/>
          </p:cNvSpPr>
          <p:nvPr/>
        </p:nvSpPr>
        <p:spPr>
          <a:xfrm>
            <a:off x="460375" y="906463"/>
            <a:ext cx="5334000" cy="3437728"/>
          </a:xfrm>
          <a:prstGeom prst="rect">
            <a:avLst/>
          </a:prstGeom>
        </p:spPr>
        <p:txBody>
          <a:bodyPr vert="horz" lIns="121917" tIns="60958" rIns="121917" bIns="60958" rtlCol="0">
            <a:no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lnSpc>
                <a:spcPct val="150000"/>
              </a:lnSpc>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spcBef>
                <a:spcPct val="0"/>
              </a:spcBef>
              <a:buNone/>
            </a:pPr>
            <a:r>
              <a:rPr lang="en-US" altLang="zh-CN" noProof="1"/>
              <a:t>1. </a:t>
            </a:r>
          </a:p>
          <a:p>
            <a:pPr marL="0" indent="0">
              <a:spcBef>
                <a:spcPct val="0"/>
              </a:spcBef>
              <a:buNone/>
            </a:pPr>
            <a:r>
              <a:rPr lang="en-US" altLang="zh-CN" noProof="1"/>
              <a:t>4. </a:t>
            </a:r>
            <a:r>
              <a:rPr lang="zh-CN" altLang="en-US" noProof="1"/>
              <a:t>（</a:t>
            </a:r>
            <a:r>
              <a:rPr lang="en-US" altLang="zh-CN" noProof="1"/>
              <a:t>1</a:t>
            </a:r>
            <a:r>
              <a:rPr lang="zh-CN" altLang="en-US" noProof="1"/>
              <a:t>）（</a:t>
            </a:r>
            <a:r>
              <a:rPr lang="en-US" altLang="zh-CN" noProof="1"/>
              <a:t>3</a:t>
            </a:r>
            <a:r>
              <a:rPr lang="zh-CN" altLang="en-US" noProof="1"/>
              <a:t>）</a:t>
            </a:r>
            <a:endParaRPr lang="en-US" altLang="zh-CN" noProof="1"/>
          </a:p>
          <a:p>
            <a:pPr marL="0" indent="0">
              <a:spcBef>
                <a:spcPct val="0"/>
              </a:spcBef>
              <a:buNone/>
            </a:pPr>
            <a:r>
              <a:rPr lang="en-US" altLang="zh-CN" noProof="1"/>
              <a:t>8. </a:t>
            </a:r>
          </a:p>
          <a:p>
            <a:pPr marL="0" indent="0">
              <a:spcBef>
                <a:spcPct val="0"/>
              </a:spcBef>
              <a:buNone/>
            </a:pPr>
            <a:r>
              <a:rPr lang="en-US" altLang="zh-CN" noProof="1"/>
              <a:t>12. </a:t>
            </a:r>
          </a:p>
          <a:p>
            <a:pPr marL="0" indent="0">
              <a:spcBef>
                <a:spcPct val="0"/>
              </a:spcBef>
              <a:buNone/>
            </a:pPr>
            <a:r>
              <a:rPr lang="en-US" altLang="zh-CN" noProof="1"/>
              <a:t>16. </a:t>
            </a:r>
          </a:p>
          <a:p>
            <a:pPr marL="0" indent="0">
              <a:spcBef>
                <a:spcPct val="0"/>
              </a:spcBef>
              <a:buNone/>
            </a:pPr>
            <a:r>
              <a:rPr lang="en-US" altLang="zh-CN" noProof="1"/>
              <a:t>19.</a:t>
            </a:r>
          </a:p>
          <a:p>
            <a:pPr marL="0" indent="0">
              <a:spcBef>
                <a:spcPct val="0"/>
              </a:spcBef>
              <a:buNone/>
            </a:pPr>
            <a:endParaRPr lang="en-US" altLang="zh-CN" noProof="1"/>
          </a:p>
          <a:p>
            <a:pPr marL="0" indent="0">
              <a:spcBef>
                <a:spcPct val="0"/>
              </a:spcBef>
              <a:buNone/>
            </a:pPr>
            <a:endParaRPr lang="en-US" altLang="zh-CN" noProof="1"/>
          </a:p>
          <a:p>
            <a:pPr marL="0" indent="0">
              <a:spcBef>
                <a:spcPct val="0"/>
              </a:spcBef>
              <a:buFont typeface="Wingdings" pitchFamily="2" charset="2"/>
              <a:buNone/>
            </a:pPr>
            <a:endParaRPr lang="en-US" altLang="zh-CN" noProof="1"/>
          </a:p>
          <a:p>
            <a:pPr marL="0" indent="0">
              <a:spcBef>
                <a:spcPct val="0"/>
              </a:spcBef>
              <a:buNone/>
            </a:pPr>
            <a:endParaRPr lang="en-US" altLang="zh-CN" noProof="1"/>
          </a:p>
          <a:p>
            <a:pPr marL="0" indent="0">
              <a:spcBef>
                <a:spcPct val="0"/>
              </a:spcBef>
              <a:buFont typeface="Wingdings" pitchFamily="2" charset="2"/>
              <a:buNone/>
            </a:pPr>
            <a:endParaRPr lang="en-US" altLang="zh-CN" noProof="1"/>
          </a:p>
          <a:p>
            <a:pPr marL="0" indent="0">
              <a:spcBef>
                <a:spcPct val="0"/>
              </a:spcBef>
              <a:buFont typeface="Wingdings" pitchFamily="2" charset="2"/>
              <a:buNone/>
            </a:pPr>
            <a:endParaRPr lang="en-US" altLang="zh-CN" noProof="1"/>
          </a:p>
        </p:txBody>
      </p:sp>
      <p:grpSp>
        <p:nvGrpSpPr>
          <p:cNvPr id="8" name="组合 7">
            <a:extLst>
              <a:ext uri="{FF2B5EF4-FFF2-40B4-BE49-F238E27FC236}">
                <a16:creationId xmlns:a16="http://schemas.microsoft.com/office/drawing/2014/main" id="{1A71C593-64C2-49C3-A419-B69C7969378A}"/>
              </a:ext>
            </a:extLst>
          </p:cNvPr>
          <p:cNvGrpSpPr/>
          <p:nvPr/>
        </p:nvGrpSpPr>
        <p:grpSpPr>
          <a:xfrm>
            <a:off x="612775" y="4267994"/>
            <a:ext cx="10744200" cy="76200"/>
            <a:chOff x="460375" y="1981994"/>
            <a:chExt cx="10744200" cy="76200"/>
          </a:xfrm>
        </p:grpSpPr>
        <p:cxnSp>
          <p:nvCxnSpPr>
            <p:cNvPr id="5" name="直接连接符 4">
              <a:extLst>
                <a:ext uri="{FF2B5EF4-FFF2-40B4-BE49-F238E27FC236}">
                  <a16:creationId xmlns:a16="http://schemas.microsoft.com/office/drawing/2014/main" id="{10F69A4C-5B4F-4B4E-9BB0-1C4130AB6873}"/>
                </a:ext>
              </a:extLst>
            </p:cNvPr>
            <p:cNvCxnSpPr/>
            <p:nvPr/>
          </p:nvCxnSpPr>
          <p:spPr>
            <a:xfrm>
              <a:off x="460375" y="1981994"/>
              <a:ext cx="10744200"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FC0146DA-2918-4E6F-9996-54F6A9FACFD3}"/>
                </a:ext>
              </a:extLst>
            </p:cNvPr>
            <p:cNvCxnSpPr/>
            <p:nvPr/>
          </p:nvCxnSpPr>
          <p:spPr>
            <a:xfrm>
              <a:off x="460375" y="2058194"/>
              <a:ext cx="10744200" cy="0"/>
            </a:xfrm>
            <a:prstGeom prst="line">
              <a:avLst/>
            </a:prstGeom>
            <a:ln w="34925"/>
          </p:spPr>
          <p:style>
            <a:lnRef idx="1">
              <a:schemeClr val="accent1"/>
            </a:lnRef>
            <a:fillRef idx="0">
              <a:schemeClr val="accent1"/>
            </a:fillRef>
            <a:effectRef idx="0">
              <a:schemeClr val="accent1"/>
            </a:effectRef>
            <a:fontRef idx="minor">
              <a:schemeClr val="tx1"/>
            </a:fontRef>
          </p:style>
        </p:cxnSp>
      </p:grpSp>
      <p:sp>
        <p:nvSpPr>
          <p:cNvPr id="7" name="Rectangle 3">
            <a:extLst>
              <a:ext uri="{FF2B5EF4-FFF2-40B4-BE49-F238E27FC236}">
                <a16:creationId xmlns:a16="http://schemas.microsoft.com/office/drawing/2014/main" id="{86A2B3D0-9D0E-4602-80AE-1DE0B24688C3}"/>
              </a:ext>
            </a:extLst>
          </p:cNvPr>
          <p:cNvSpPr txBox="1">
            <a:spLocks noChangeArrowheads="1"/>
          </p:cNvSpPr>
          <p:nvPr/>
        </p:nvSpPr>
        <p:spPr>
          <a:xfrm>
            <a:off x="460375" y="4511379"/>
            <a:ext cx="4952988" cy="2252374"/>
          </a:xfrm>
          <a:prstGeom prst="rect">
            <a:avLst/>
          </a:prstGeom>
        </p:spPr>
        <p:txBody>
          <a:bodyPr vert="horz" lIns="121917" tIns="60958" rIns="121917" bIns="60958" rtlCol="0">
            <a:no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lnSpc>
                <a:spcPct val="150000"/>
              </a:lnSpc>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spcBef>
                <a:spcPct val="0"/>
              </a:spcBef>
              <a:buNone/>
            </a:pPr>
            <a:r>
              <a:rPr lang="en-US" altLang="zh-CN" noProof="1"/>
              <a:t>40.</a:t>
            </a:r>
          </a:p>
          <a:p>
            <a:pPr marL="0" indent="0">
              <a:spcBef>
                <a:spcPct val="0"/>
              </a:spcBef>
              <a:buNone/>
            </a:pPr>
            <a:r>
              <a:rPr lang="en-US" altLang="zh-CN" noProof="1"/>
              <a:t>41. </a:t>
            </a:r>
            <a:r>
              <a:rPr lang="zh-CN" altLang="en-US" noProof="1"/>
              <a:t>（</a:t>
            </a:r>
            <a:r>
              <a:rPr lang="en-US" altLang="zh-CN" noProof="1"/>
              <a:t>2</a:t>
            </a:r>
            <a:r>
              <a:rPr lang="zh-CN" altLang="en-US" noProof="1"/>
              <a:t>）（</a:t>
            </a:r>
            <a:r>
              <a:rPr lang="en-US" altLang="zh-CN" noProof="1"/>
              <a:t>4</a:t>
            </a:r>
            <a:r>
              <a:rPr lang="zh-CN" altLang="en-US" noProof="1"/>
              <a:t>）</a:t>
            </a:r>
            <a:endParaRPr lang="en-US" altLang="zh-CN" noProof="1"/>
          </a:p>
          <a:p>
            <a:pPr marL="0" indent="0">
              <a:spcBef>
                <a:spcPct val="0"/>
              </a:spcBef>
              <a:buNone/>
            </a:pPr>
            <a:r>
              <a:rPr lang="en-US" altLang="zh-CN" noProof="1"/>
              <a:t>43.</a:t>
            </a:r>
          </a:p>
          <a:p>
            <a:pPr marL="0" indent="0">
              <a:spcBef>
                <a:spcPct val="0"/>
              </a:spcBef>
              <a:buNone/>
            </a:pPr>
            <a:r>
              <a:rPr lang="en-US" altLang="zh-CN" noProof="1"/>
              <a:t>44. </a:t>
            </a:r>
            <a:r>
              <a:rPr lang="zh-CN" altLang="en-US" noProof="1"/>
              <a:t>（</a:t>
            </a:r>
            <a:r>
              <a:rPr lang="en-US" altLang="zh-CN" noProof="1"/>
              <a:t>1</a:t>
            </a:r>
            <a:r>
              <a:rPr lang="zh-CN" altLang="en-US" noProof="1"/>
              <a:t>）（</a:t>
            </a:r>
            <a:r>
              <a:rPr lang="en-US" altLang="zh-CN" noProof="1"/>
              <a:t>3</a:t>
            </a:r>
            <a:r>
              <a:rPr lang="zh-CN" altLang="en-US" noProof="1"/>
              <a:t>）</a:t>
            </a:r>
            <a:endParaRPr lang="en-US" altLang="zh-CN" noProof="1"/>
          </a:p>
          <a:p>
            <a:pPr marL="0" indent="0">
              <a:spcBef>
                <a:spcPct val="0"/>
              </a:spcBef>
              <a:buNone/>
            </a:pPr>
            <a:endParaRPr lang="en-US" altLang="zh-CN" noProof="1"/>
          </a:p>
          <a:p>
            <a:pPr marL="0" indent="0">
              <a:spcBef>
                <a:spcPct val="0"/>
              </a:spcBef>
              <a:buFont typeface="Wingdings" pitchFamily="2" charset="2"/>
              <a:buNone/>
            </a:pPr>
            <a:endParaRPr lang="en-US" altLang="zh-CN" noProof="1"/>
          </a:p>
          <a:p>
            <a:pPr marL="0" indent="0">
              <a:spcBef>
                <a:spcPct val="0"/>
              </a:spcBef>
              <a:buFont typeface="Wingdings" pitchFamily="2" charset="2"/>
              <a:buNone/>
            </a:pPr>
            <a:endParaRPr lang="en-US" altLang="zh-CN" noProof="1"/>
          </a:p>
        </p:txBody>
      </p:sp>
      <p:grpSp>
        <p:nvGrpSpPr>
          <p:cNvPr id="9" name="组合 8">
            <a:extLst>
              <a:ext uri="{FF2B5EF4-FFF2-40B4-BE49-F238E27FC236}">
                <a16:creationId xmlns:a16="http://schemas.microsoft.com/office/drawing/2014/main" id="{DCDB22ED-DE0D-4C94-B53B-C50878E2D59B}"/>
              </a:ext>
            </a:extLst>
          </p:cNvPr>
          <p:cNvGrpSpPr/>
          <p:nvPr/>
        </p:nvGrpSpPr>
        <p:grpSpPr>
          <a:xfrm rot="5400000">
            <a:off x="4484989" y="2635158"/>
            <a:ext cx="3152167" cy="76202"/>
            <a:chOff x="460375" y="1981994"/>
            <a:chExt cx="10744200" cy="76200"/>
          </a:xfrm>
        </p:grpSpPr>
        <p:cxnSp>
          <p:nvCxnSpPr>
            <p:cNvPr id="10" name="直接连接符 9">
              <a:extLst>
                <a:ext uri="{FF2B5EF4-FFF2-40B4-BE49-F238E27FC236}">
                  <a16:creationId xmlns:a16="http://schemas.microsoft.com/office/drawing/2014/main" id="{EACB4235-F8FE-47DD-B5DA-3B12D8DE3FA4}"/>
                </a:ext>
              </a:extLst>
            </p:cNvPr>
            <p:cNvCxnSpPr/>
            <p:nvPr/>
          </p:nvCxnSpPr>
          <p:spPr>
            <a:xfrm>
              <a:off x="460375" y="1981994"/>
              <a:ext cx="10744200"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2DE879A-9572-47F1-A484-0F26B276628D}"/>
                </a:ext>
              </a:extLst>
            </p:cNvPr>
            <p:cNvCxnSpPr/>
            <p:nvPr/>
          </p:nvCxnSpPr>
          <p:spPr>
            <a:xfrm>
              <a:off x="460375" y="2058194"/>
              <a:ext cx="10744200" cy="0"/>
            </a:xfrm>
            <a:prstGeom prst="line">
              <a:avLst/>
            </a:prstGeom>
            <a:ln w="34925"/>
          </p:spPr>
          <p:style>
            <a:lnRef idx="1">
              <a:schemeClr val="accent1"/>
            </a:lnRef>
            <a:fillRef idx="0">
              <a:schemeClr val="accent1"/>
            </a:fillRef>
            <a:effectRef idx="0">
              <a:schemeClr val="accent1"/>
            </a:effectRef>
            <a:fontRef idx="minor">
              <a:schemeClr val="tx1"/>
            </a:fontRef>
          </p:style>
        </p:cxnSp>
      </p:grpSp>
      <p:sp>
        <p:nvSpPr>
          <p:cNvPr id="12" name="Rectangle 3">
            <a:extLst>
              <a:ext uri="{FF2B5EF4-FFF2-40B4-BE49-F238E27FC236}">
                <a16:creationId xmlns:a16="http://schemas.microsoft.com/office/drawing/2014/main" id="{49F80340-AF69-4CD6-A548-5EA491B8CD42}"/>
              </a:ext>
            </a:extLst>
          </p:cNvPr>
          <p:cNvSpPr txBox="1">
            <a:spLocks noChangeArrowheads="1"/>
          </p:cNvSpPr>
          <p:nvPr/>
        </p:nvSpPr>
        <p:spPr>
          <a:xfrm>
            <a:off x="6251574" y="925119"/>
            <a:ext cx="5334000" cy="3437728"/>
          </a:xfrm>
          <a:prstGeom prst="rect">
            <a:avLst/>
          </a:prstGeom>
        </p:spPr>
        <p:txBody>
          <a:bodyPr vert="horz" lIns="121917" tIns="60958" rIns="121917" bIns="60958" rtlCol="0">
            <a:noAutofit/>
          </a:bodyPr>
          <a:lstStyle>
            <a:lvl1pPr marL="457360" indent="-457360" algn="l" defTabSz="1219627" rtl="0" eaLnBrk="1" latinLnBrk="0" hangingPunct="1">
              <a:lnSpc>
                <a:spcPct val="15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lnSpc>
                <a:spcPct val="150000"/>
              </a:lnSpc>
              <a:spcBef>
                <a:spcPct val="20000"/>
              </a:spcBef>
              <a:buFont typeface="Arial" pitchFamily="34" charset="0"/>
              <a:buChar char="–"/>
              <a:defRPr sz="2400" b="1"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lnSpc>
                <a:spcPct val="150000"/>
              </a:lnSpc>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spcBef>
                <a:spcPct val="0"/>
              </a:spcBef>
              <a:buNone/>
            </a:pPr>
            <a:r>
              <a:rPr lang="en-US" altLang="zh-CN" noProof="1"/>
              <a:t>22. </a:t>
            </a:r>
            <a:r>
              <a:rPr lang="zh-CN" altLang="en-US" noProof="1"/>
              <a:t>（</a:t>
            </a:r>
            <a:r>
              <a:rPr lang="en-US" altLang="zh-CN" noProof="1"/>
              <a:t>1</a:t>
            </a:r>
            <a:r>
              <a:rPr lang="zh-CN" altLang="en-US" noProof="1"/>
              <a:t>）（</a:t>
            </a:r>
            <a:r>
              <a:rPr lang="en-US" altLang="zh-CN" noProof="1"/>
              <a:t>3</a:t>
            </a:r>
            <a:r>
              <a:rPr lang="zh-CN" altLang="en-US" noProof="1"/>
              <a:t>）</a:t>
            </a:r>
            <a:endParaRPr lang="en-US" altLang="zh-CN" noProof="1"/>
          </a:p>
          <a:p>
            <a:pPr marL="0" indent="0">
              <a:spcBef>
                <a:spcPct val="0"/>
              </a:spcBef>
              <a:buNone/>
            </a:pPr>
            <a:r>
              <a:rPr lang="en-US" altLang="zh-CN" noProof="1"/>
              <a:t>25.</a:t>
            </a:r>
          </a:p>
          <a:p>
            <a:pPr marL="0" indent="0">
              <a:spcBef>
                <a:spcPct val="0"/>
              </a:spcBef>
              <a:buNone/>
            </a:pPr>
            <a:r>
              <a:rPr lang="en-US" altLang="zh-CN" noProof="1"/>
              <a:t>27. </a:t>
            </a:r>
          </a:p>
          <a:p>
            <a:pPr marL="0" indent="0">
              <a:spcBef>
                <a:spcPct val="0"/>
              </a:spcBef>
              <a:buNone/>
            </a:pPr>
            <a:r>
              <a:rPr lang="en-US" altLang="zh-CN" noProof="1"/>
              <a:t>29. </a:t>
            </a:r>
          </a:p>
          <a:p>
            <a:pPr marL="0" indent="0">
              <a:spcBef>
                <a:spcPct val="0"/>
              </a:spcBef>
              <a:buNone/>
            </a:pPr>
            <a:r>
              <a:rPr lang="en-US" altLang="zh-CN" noProof="1"/>
              <a:t>31.</a:t>
            </a:r>
          </a:p>
          <a:p>
            <a:pPr marL="0" indent="0">
              <a:spcBef>
                <a:spcPct val="0"/>
              </a:spcBef>
              <a:buNone/>
            </a:pPr>
            <a:r>
              <a:rPr lang="en-US" altLang="zh-CN" noProof="1"/>
              <a:t>35.</a:t>
            </a:r>
          </a:p>
          <a:p>
            <a:pPr marL="0" indent="0">
              <a:spcBef>
                <a:spcPct val="0"/>
              </a:spcBef>
              <a:buNone/>
            </a:pPr>
            <a:endParaRPr lang="en-US" altLang="zh-CN" noProof="1"/>
          </a:p>
          <a:p>
            <a:pPr marL="0" indent="0">
              <a:spcBef>
                <a:spcPct val="0"/>
              </a:spcBef>
              <a:buNone/>
            </a:pPr>
            <a:endParaRPr lang="en-US" altLang="zh-CN" noProof="1"/>
          </a:p>
          <a:p>
            <a:pPr marL="0" indent="0">
              <a:spcBef>
                <a:spcPct val="0"/>
              </a:spcBef>
              <a:buNone/>
            </a:pPr>
            <a:endParaRPr lang="en-US" altLang="zh-CN" noProof="1"/>
          </a:p>
          <a:p>
            <a:pPr marL="0" indent="0">
              <a:spcBef>
                <a:spcPct val="0"/>
              </a:spcBef>
              <a:buFont typeface="Wingdings" pitchFamily="2" charset="2"/>
              <a:buNone/>
            </a:pPr>
            <a:endParaRPr lang="en-US" altLang="zh-CN" noProof="1"/>
          </a:p>
          <a:p>
            <a:pPr marL="0" indent="0">
              <a:spcBef>
                <a:spcPct val="0"/>
              </a:spcBef>
              <a:buFont typeface="Wingdings" pitchFamily="2" charset="2"/>
              <a:buNone/>
            </a:pPr>
            <a:endParaRPr lang="en-US" altLang="zh-CN" noProof="1"/>
          </a:p>
        </p:txBody>
      </p:sp>
    </p:spTree>
    <p:extLst>
      <p:ext uri="{BB962C8B-B14F-4D97-AF65-F5344CB8AC3E}">
        <p14:creationId xmlns:p14="http://schemas.microsoft.com/office/powerpoint/2010/main" val="41390567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350" cy="6859588"/>
          </a:xfrm>
          <a:prstGeom prst="rect">
            <a:avLst/>
          </a:prstGeom>
        </p:spPr>
      </p:pic>
      <p:sp>
        <p:nvSpPr>
          <p:cNvPr id="6" name="矩形 5"/>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7" name="矩形 6"/>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4" name="椭圆 13"/>
          <p:cNvSpPr/>
          <p:nvPr/>
        </p:nvSpPr>
        <p:spPr>
          <a:xfrm>
            <a:off x="10095121" y="2480346"/>
            <a:ext cx="203200" cy="203200"/>
          </a:xfrm>
          <a:prstGeom prst="ellipse">
            <a:avLst/>
          </a:prstGeom>
          <a:solidFill>
            <a:srgbClr val="3E5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95121" y="2727996"/>
            <a:ext cx="203200" cy="203200"/>
          </a:xfrm>
          <a:prstGeom prst="ellipse">
            <a:avLst/>
          </a:pr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95121" y="2975646"/>
            <a:ext cx="203200" cy="203200"/>
          </a:xfrm>
          <a:prstGeom prst="ellipse">
            <a:avLst/>
          </a:prstGeom>
          <a:solidFill>
            <a:srgbClr val="F08E3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
          <p:cNvSpPr txBox="1"/>
          <p:nvPr/>
        </p:nvSpPr>
        <p:spPr>
          <a:xfrm>
            <a:off x="2611437" y="2134394"/>
            <a:ext cx="7006442" cy="1938992"/>
          </a:xfrm>
          <a:prstGeom prst="rect">
            <a:avLst/>
          </a:prstGeom>
          <a:noFill/>
        </p:spPr>
        <p:txBody>
          <a:bodyPr wrap="square" rtlCol="0">
            <a:spAutoFit/>
          </a:bodyPr>
          <a:lstStyle/>
          <a:p>
            <a:r>
              <a:rPr lang="en-US" altLang="zh-CN" sz="12000" b="1" dirty="0">
                <a:solidFill>
                  <a:schemeClr val="bg1"/>
                </a:solidFill>
                <a:latin typeface="微软雅黑" panose="020B0503020204020204" pitchFamily="34" charset="-122"/>
                <a:ea typeface="微软雅黑" panose="020B0503020204020204" pitchFamily="34" charset="-122"/>
              </a:rPr>
              <a:t>THANKS</a:t>
            </a:r>
            <a:endParaRPr lang="zh-CN" altLang="en-US" sz="1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0555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3">
            <a:extLst>
              <a:ext uri="{FF2B5EF4-FFF2-40B4-BE49-F238E27FC236}">
                <a16:creationId xmlns:a16="http://schemas.microsoft.com/office/drawing/2014/main" id="{4310FE3F-A74E-4986-970D-0FB3A6B75E2C}"/>
              </a:ext>
            </a:extLst>
          </p:cNvPr>
          <p:cNvSpPr>
            <a:spLocks noGrp="1" noChangeArrowheads="1"/>
          </p:cNvSpPr>
          <p:nvPr>
            <p:ph type="body" idx="1"/>
          </p:nvPr>
        </p:nvSpPr>
        <p:spPr>
          <a:xfrm>
            <a:off x="337006" y="962250"/>
            <a:ext cx="11105846" cy="2721449"/>
          </a:xfrm>
        </p:spPr>
        <p:txBody>
          <a:bodyPr/>
          <a:lstStyle/>
          <a:p>
            <a:pPr>
              <a:lnSpc>
                <a:spcPct val="150000"/>
              </a:lnSpc>
              <a:buNone/>
            </a:pPr>
            <a:r>
              <a:rPr lang="zh-CN" altLang="zh-CN" dirty="0">
                <a:solidFill>
                  <a:srgbClr val="C00000"/>
                </a:solidFill>
              </a:rPr>
              <a:t>定义</a:t>
            </a:r>
            <a:r>
              <a:rPr lang="en-US" altLang="zh-CN" dirty="0">
                <a:solidFill>
                  <a:srgbClr val="C00000"/>
                </a:solidFill>
              </a:rPr>
              <a:t>5.2  </a:t>
            </a:r>
            <a:r>
              <a:rPr lang="zh-CN" altLang="en-US" dirty="0"/>
              <a:t>给定非空集合</a:t>
            </a:r>
            <a:r>
              <a:rPr lang="en-US" altLang="zh-CN" dirty="0"/>
              <a:t>A</a:t>
            </a:r>
            <a:r>
              <a:rPr lang="zh-CN" altLang="en-US" dirty="0"/>
              <a:t>，设有集合</a:t>
            </a:r>
            <a:r>
              <a:rPr lang="en-US" altLang="zh-CN" dirty="0"/>
              <a:t>S</a:t>
            </a:r>
            <a:r>
              <a:rPr lang="zh-CN" altLang="en-US" dirty="0"/>
              <a:t>＝</a:t>
            </a:r>
            <a:r>
              <a:rPr lang="en-US" altLang="zh-CN" dirty="0"/>
              <a:t>{A</a:t>
            </a:r>
            <a:r>
              <a:rPr lang="en-US" altLang="zh-CN" baseline="-25000" dirty="0"/>
              <a:t>1</a:t>
            </a:r>
            <a:r>
              <a:rPr lang="en-US" altLang="zh-CN" dirty="0"/>
              <a:t>,A</a:t>
            </a:r>
            <a:r>
              <a:rPr lang="en-US" altLang="zh-CN" baseline="-25000" dirty="0"/>
              <a:t>2</a:t>
            </a:r>
            <a:r>
              <a:rPr lang="en-US" altLang="zh-CN" dirty="0"/>
              <a:t>,…,A</a:t>
            </a:r>
            <a:r>
              <a:rPr lang="en-US" altLang="zh-CN" baseline="-25000" dirty="0"/>
              <a:t>m</a:t>
            </a:r>
            <a:r>
              <a:rPr lang="en-US" altLang="zh-CN" dirty="0"/>
              <a:t>}</a:t>
            </a:r>
            <a:r>
              <a:rPr lang="zh-CN" altLang="en-US" dirty="0"/>
              <a:t>。如果</a:t>
            </a:r>
          </a:p>
          <a:p>
            <a:pPr>
              <a:lnSpc>
                <a:spcPct val="150000"/>
              </a:lnSpc>
              <a:buNone/>
            </a:pPr>
            <a:r>
              <a:rPr lang="en-US" altLang="zh-CN" dirty="0"/>
              <a:t>(1) A</a:t>
            </a:r>
            <a:r>
              <a:rPr lang="en-US" altLang="zh-CN" baseline="-25000" dirty="0"/>
              <a:t>i </a:t>
            </a:r>
            <a:r>
              <a:rPr lang="en-US" altLang="zh-CN" dirty="0">
                <a:sym typeface="Symbol" panose="05050102010706020507" pitchFamily="18" charset="2"/>
              </a:rPr>
              <a:t>A</a:t>
            </a:r>
            <a:r>
              <a:rPr lang="zh-CN" altLang="en-US" dirty="0">
                <a:sym typeface="Symbol" panose="05050102010706020507" pitchFamily="18" charset="2"/>
              </a:rPr>
              <a:t>且</a:t>
            </a:r>
            <a:r>
              <a:rPr lang="en-US" altLang="zh-CN" dirty="0"/>
              <a:t>A</a:t>
            </a:r>
            <a:r>
              <a:rPr lang="en-US" altLang="zh-CN" baseline="-25000" dirty="0"/>
              <a:t>i</a:t>
            </a:r>
            <a:r>
              <a:rPr lang="zh-CN" altLang="en-US" dirty="0"/>
              <a:t>≠</a:t>
            </a:r>
            <a:r>
              <a:rPr kumimoji="1" lang="en-US" altLang="zh-CN" dirty="0">
                <a:latin typeface="Times New Roman" panose="02020603050405020304" pitchFamily="18" charset="0"/>
                <a:cs typeface="Times New Roman" panose="02020603050405020304" pitchFamily="18" charset="0"/>
              </a:rPr>
              <a:t> Ø</a:t>
            </a:r>
            <a:r>
              <a:rPr kumimoji="1" lang="zh-CN" altLang="en-US" dirty="0">
                <a:latin typeface="Times New Roman" panose="02020603050405020304" pitchFamily="18" charset="0"/>
                <a:cs typeface="Times New Roman" panose="02020603050405020304" pitchFamily="18" charset="0"/>
              </a:rPr>
              <a:t>，</a:t>
            </a:r>
            <a:r>
              <a:rPr lang="en-US" altLang="zh-CN" dirty="0"/>
              <a:t> </a:t>
            </a:r>
            <a:r>
              <a:rPr lang="en-US" altLang="zh-CN" dirty="0" err="1"/>
              <a:t>i</a:t>
            </a:r>
            <a:r>
              <a:rPr lang="en-US" altLang="zh-CN" dirty="0"/>
              <a:t>=1</a:t>
            </a:r>
            <a:r>
              <a:rPr lang="zh-CN" altLang="zh-CN" dirty="0"/>
              <a:t>，</a:t>
            </a:r>
            <a:r>
              <a:rPr lang="en-US" altLang="zh-CN" dirty="0"/>
              <a:t>2</a:t>
            </a:r>
            <a:r>
              <a:rPr lang="zh-CN" altLang="zh-CN" dirty="0"/>
              <a:t>，</a:t>
            </a:r>
            <a:r>
              <a:rPr lang="en-US" altLang="zh-CN" dirty="0"/>
              <a:t>…</a:t>
            </a:r>
            <a:r>
              <a:rPr lang="zh-CN" altLang="zh-CN" dirty="0"/>
              <a:t>，</a:t>
            </a:r>
            <a:r>
              <a:rPr lang="en-US" altLang="zh-CN" dirty="0"/>
              <a:t>m </a:t>
            </a:r>
            <a:r>
              <a:rPr lang="zh-CN" altLang="en-US" dirty="0"/>
              <a:t>；</a:t>
            </a:r>
            <a:endParaRPr lang="zh-CN" altLang="en-US" dirty="0">
              <a:latin typeface="微软雅黑" panose="020B0503020204020204" pitchFamily="34" charset="-122"/>
              <a:ea typeface="微软雅黑" panose="020B0503020204020204" pitchFamily="34" charset="-122"/>
            </a:endParaRPr>
          </a:p>
          <a:p>
            <a:pPr>
              <a:lnSpc>
                <a:spcPct val="200000"/>
              </a:lnSpc>
              <a:buNone/>
            </a:pPr>
            <a:r>
              <a:rPr lang="en-US" altLang="zh-CN" dirty="0"/>
              <a:t> (2)                     </a:t>
            </a:r>
            <a:r>
              <a:rPr lang="zh-CN" altLang="en-US" dirty="0"/>
              <a:t>。</a:t>
            </a:r>
          </a:p>
          <a:p>
            <a:pPr>
              <a:lnSpc>
                <a:spcPct val="150000"/>
              </a:lnSpc>
              <a:buFont typeface="Wingdings" panose="05000000000000000000" pitchFamily="2" charset="2"/>
              <a:buNone/>
            </a:pPr>
            <a:r>
              <a:rPr lang="zh-CN" altLang="en-US" dirty="0"/>
              <a:t>则</a:t>
            </a:r>
            <a:r>
              <a:rPr lang="en-US" altLang="zh-CN" dirty="0"/>
              <a:t>S</a:t>
            </a:r>
            <a:r>
              <a:rPr lang="zh-CN" altLang="en-US" dirty="0"/>
              <a:t>被称作集合</a:t>
            </a:r>
            <a:r>
              <a:rPr lang="en-US" altLang="zh-CN" dirty="0"/>
              <a:t>A</a:t>
            </a:r>
            <a:r>
              <a:rPr lang="zh-CN" altLang="en-US" dirty="0"/>
              <a:t>的一个覆盖。</a:t>
            </a:r>
          </a:p>
        </p:txBody>
      </p:sp>
      <p:sp>
        <p:nvSpPr>
          <p:cNvPr id="3079" name="Rectangle 5">
            <a:extLst>
              <a:ext uri="{FF2B5EF4-FFF2-40B4-BE49-F238E27FC236}">
                <a16:creationId xmlns:a16="http://schemas.microsoft.com/office/drawing/2014/main" id="{3A6E9D11-3473-4178-986C-250EC2BAE75F}"/>
              </a:ext>
            </a:extLst>
          </p:cNvPr>
          <p:cNvSpPr>
            <a:spLocks noChangeArrowheads="1"/>
          </p:cNvSpPr>
          <p:nvPr/>
        </p:nvSpPr>
        <p:spPr bwMode="auto">
          <a:xfrm>
            <a:off x="1526117" y="2984839"/>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graphicFrame>
        <p:nvGraphicFramePr>
          <p:cNvPr id="3074" name="Object 2">
            <a:extLst>
              <a:ext uri="{FF2B5EF4-FFF2-40B4-BE49-F238E27FC236}">
                <a16:creationId xmlns:a16="http://schemas.microsoft.com/office/drawing/2014/main" id="{1B85D2DE-8EBF-47D8-89F8-21A2C750555D}"/>
              </a:ext>
            </a:extLst>
          </p:cNvPr>
          <p:cNvGraphicFramePr>
            <a:graphicFrameLocks noChangeAspect="1"/>
          </p:cNvGraphicFramePr>
          <p:nvPr>
            <p:extLst>
              <p:ext uri="{D42A27DB-BD31-4B8C-83A1-F6EECF244321}">
                <p14:modId xmlns:p14="http://schemas.microsoft.com/office/powerpoint/2010/main" val="4149292554"/>
              </p:ext>
            </p:extLst>
          </p:nvPr>
        </p:nvGraphicFramePr>
        <p:xfrm>
          <a:off x="1222375" y="2164575"/>
          <a:ext cx="1684337" cy="706438"/>
        </p:xfrm>
        <a:graphic>
          <a:graphicData uri="http://schemas.openxmlformats.org/presentationml/2006/ole">
            <mc:AlternateContent xmlns:mc="http://schemas.openxmlformats.org/markup-compatibility/2006">
              <mc:Choice xmlns:v="urn:schemas-microsoft-com:vml" Requires="v">
                <p:oleObj spid="_x0000_s275540" name="Equation" r:id="rId3" imgW="723600" imgH="304560" progId="Equation.DSMT4">
                  <p:embed/>
                </p:oleObj>
              </mc:Choice>
              <mc:Fallback>
                <p:oleObj name="Equation" r:id="rId3" imgW="723600" imgH="304560" progId="Equation.DSMT4">
                  <p:embed/>
                  <p:pic>
                    <p:nvPicPr>
                      <p:cNvPr id="3074" name="Object 2">
                        <a:extLst>
                          <a:ext uri="{FF2B5EF4-FFF2-40B4-BE49-F238E27FC236}">
                            <a16:creationId xmlns:a16="http://schemas.microsoft.com/office/drawing/2014/main" id="{1B85D2DE-8EBF-47D8-89F8-21A2C750555D}"/>
                          </a:ext>
                        </a:extLst>
                      </p:cNvPr>
                      <p:cNvPicPr>
                        <a:picLocks noChangeAspect="1" noChangeArrowheads="1"/>
                      </p:cNvPicPr>
                      <p:nvPr/>
                    </p:nvPicPr>
                    <p:blipFill>
                      <a:blip r:embed="rId4"/>
                      <a:srcRect/>
                      <a:stretch>
                        <a:fillRect/>
                      </a:stretch>
                    </p:blipFill>
                    <p:spPr bwMode="auto">
                      <a:xfrm>
                        <a:off x="1222375" y="2164575"/>
                        <a:ext cx="1684337" cy="706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0" name="Rectangle 7">
            <a:extLst>
              <a:ext uri="{FF2B5EF4-FFF2-40B4-BE49-F238E27FC236}">
                <a16:creationId xmlns:a16="http://schemas.microsoft.com/office/drawing/2014/main" id="{72AFBF1E-D236-4278-B12B-204531846FA5}"/>
              </a:ext>
            </a:extLst>
          </p:cNvPr>
          <p:cNvSpPr>
            <a:spLocks noChangeArrowheads="1"/>
          </p:cNvSpPr>
          <p:nvPr/>
        </p:nvSpPr>
        <p:spPr bwMode="auto">
          <a:xfrm>
            <a:off x="1526117" y="3022948"/>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081" name="Rectangle 8">
            <a:extLst>
              <a:ext uri="{FF2B5EF4-FFF2-40B4-BE49-F238E27FC236}">
                <a16:creationId xmlns:a16="http://schemas.microsoft.com/office/drawing/2014/main" id="{2F20CF0D-31BA-4D62-AEB3-0C99C3E15DBE}"/>
              </a:ext>
            </a:extLst>
          </p:cNvPr>
          <p:cNvSpPr>
            <a:spLocks noChangeArrowheads="1"/>
          </p:cNvSpPr>
          <p:nvPr/>
        </p:nvSpPr>
        <p:spPr bwMode="auto">
          <a:xfrm>
            <a:off x="369886" y="3683705"/>
            <a:ext cx="1112520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lnSpc>
                <a:spcPct val="150000"/>
              </a:lnSpc>
            </a:pPr>
            <a:r>
              <a:rPr lang="zh-CN" altLang="zh-CN" sz="2400" b="1" dirty="0">
                <a:solidFill>
                  <a:srgbClr val="C00000"/>
                </a:solidFill>
                <a:latin typeface="+mn-ea"/>
                <a:ea typeface="+mn-ea"/>
              </a:rPr>
              <a:t>例如：</a:t>
            </a:r>
            <a:r>
              <a:rPr lang="zh-CN" altLang="en-US" sz="2400" b="1" dirty="0">
                <a:solidFill>
                  <a:schemeClr val="tx1"/>
                </a:solidFill>
                <a:latin typeface="+mn-ea"/>
                <a:ea typeface="+mn-ea"/>
              </a:rPr>
              <a:t>设</a:t>
            </a:r>
            <a:r>
              <a:rPr lang="en-US" altLang="zh-CN" sz="2400" b="1" dirty="0">
                <a:solidFill>
                  <a:schemeClr val="tx1"/>
                </a:solidFill>
                <a:latin typeface="+mn-ea"/>
                <a:ea typeface="+mn-ea"/>
              </a:rPr>
              <a:t>A={1,2,3,4,5,6}</a:t>
            </a:r>
            <a:r>
              <a:rPr lang="zh-CN" altLang="en-US" sz="2400" b="1" dirty="0">
                <a:solidFill>
                  <a:schemeClr val="tx1"/>
                </a:solidFill>
                <a:latin typeface="+mn-ea"/>
                <a:ea typeface="+mn-ea"/>
              </a:rPr>
              <a:t>，则</a:t>
            </a:r>
            <a:endParaRPr lang="en-US" altLang="zh-CN" sz="2400" b="1" dirty="0">
              <a:solidFill>
                <a:schemeClr val="tx1"/>
              </a:solidFill>
              <a:latin typeface="+mn-ea"/>
              <a:ea typeface="+mn-ea"/>
            </a:endParaRPr>
          </a:p>
          <a:p>
            <a:pPr eaLnBrk="1" hangingPunct="1">
              <a:lnSpc>
                <a:spcPct val="150000"/>
              </a:lnSpc>
            </a:pPr>
            <a:r>
              <a:rPr lang="en-US" altLang="zh-CN" sz="2400" b="1" dirty="0">
                <a:solidFill>
                  <a:schemeClr val="tx1"/>
                </a:solidFill>
                <a:latin typeface="+mn-ea"/>
                <a:ea typeface="+mn-ea"/>
              </a:rPr>
              <a:t> {{1,2,4,5}</a:t>
            </a:r>
            <a:r>
              <a:rPr lang="zh-CN" altLang="zh-CN" sz="2400" b="1" dirty="0">
                <a:solidFill>
                  <a:schemeClr val="tx1"/>
                </a:solidFill>
                <a:latin typeface="+mn-ea"/>
                <a:ea typeface="+mn-ea"/>
              </a:rPr>
              <a:t>，</a:t>
            </a:r>
            <a:r>
              <a:rPr lang="en-US" altLang="zh-CN" sz="2400" b="1" dirty="0">
                <a:solidFill>
                  <a:schemeClr val="tx1"/>
                </a:solidFill>
                <a:latin typeface="+mn-ea"/>
                <a:ea typeface="+mn-ea"/>
              </a:rPr>
              <a:t>{2,3,5}</a:t>
            </a:r>
            <a:r>
              <a:rPr lang="zh-CN" altLang="zh-CN" sz="2400" b="1" dirty="0">
                <a:solidFill>
                  <a:schemeClr val="tx1"/>
                </a:solidFill>
                <a:latin typeface="+mn-ea"/>
                <a:ea typeface="+mn-ea"/>
              </a:rPr>
              <a:t>，</a:t>
            </a:r>
            <a:r>
              <a:rPr lang="en-US" altLang="zh-CN" sz="2400" b="1" dirty="0">
                <a:solidFill>
                  <a:schemeClr val="tx1"/>
                </a:solidFill>
                <a:latin typeface="+mn-ea"/>
                <a:ea typeface="+mn-ea"/>
              </a:rPr>
              <a:t>{6}}</a:t>
            </a:r>
            <a:r>
              <a:rPr lang="zh-CN" altLang="zh-CN" sz="2400" b="1" dirty="0">
                <a:solidFill>
                  <a:schemeClr val="tx1"/>
                </a:solidFill>
                <a:latin typeface="+mn-ea"/>
                <a:ea typeface="+mn-ea"/>
              </a:rPr>
              <a:t>和</a:t>
            </a:r>
            <a:r>
              <a:rPr lang="en-US" altLang="zh-CN" sz="2400" b="1" dirty="0">
                <a:solidFill>
                  <a:schemeClr val="tx1"/>
                </a:solidFill>
                <a:latin typeface="+mn-ea"/>
                <a:ea typeface="+mn-ea"/>
              </a:rPr>
              <a:t>{{1,2,4,5}</a:t>
            </a:r>
            <a:r>
              <a:rPr lang="zh-CN" altLang="zh-CN" sz="2400" b="1" dirty="0">
                <a:solidFill>
                  <a:schemeClr val="tx1"/>
                </a:solidFill>
                <a:latin typeface="+mn-ea"/>
                <a:ea typeface="+mn-ea"/>
              </a:rPr>
              <a:t>，</a:t>
            </a:r>
            <a:r>
              <a:rPr lang="en-US" altLang="zh-CN" sz="2400" b="1" dirty="0">
                <a:solidFill>
                  <a:schemeClr val="tx1"/>
                </a:solidFill>
                <a:latin typeface="+mn-ea"/>
                <a:ea typeface="+mn-ea"/>
              </a:rPr>
              <a:t>{3,5,6}}</a:t>
            </a:r>
            <a:r>
              <a:rPr lang="zh-CN" altLang="zh-CN" sz="2400" b="1" dirty="0">
                <a:solidFill>
                  <a:schemeClr val="tx1"/>
                </a:solidFill>
                <a:latin typeface="+mn-ea"/>
                <a:ea typeface="+mn-ea"/>
              </a:rPr>
              <a:t>都是</a:t>
            </a:r>
            <a:r>
              <a:rPr lang="en-US" altLang="zh-CN" sz="2400" b="1" dirty="0">
                <a:solidFill>
                  <a:schemeClr val="tx1"/>
                </a:solidFill>
                <a:latin typeface="+mn-ea"/>
                <a:ea typeface="+mn-ea"/>
              </a:rPr>
              <a:t>A</a:t>
            </a:r>
            <a:r>
              <a:rPr lang="zh-CN" altLang="zh-CN" sz="2400" b="1" dirty="0">
                <a:solidFill>
                  <a:schemeClr val="tx1"/>
                </a:solidFill>
                <a:latin typeface="+mn-ea"/>
                <a:ea typeface="+mn-ea"/>
              </a:rPr>
              <a:t>的一个覆盖。</a:t>
            </a:r>
          </a:p>
        </p:txBody>
      </p:sp>
      <p:sp>
        <p:nvSpPr>
          <p:cNvPr id="12" name="标题 1">
            <a:extLst>
              <a:ext uri="{FF2B5EF4-FFF2-40B4-BE49-F238E27FC236}">
                <a16:creationId xmlns:a16="http://schemas.microsoft.com/office/drawing/2014/main" id="{630581F5-AEF6-48B1-B00C-F12BCDF3FE34}"/>
              </a:ext>
            </a:extLst>
          </p:cNvPr>
          <p:cNvSpPr txBox="1">
            <a:spLocks/>
          </p:cNvSpPr>
          <p:nvPr/>
        </p:nvSpPr>
        <p:spPr>
          <a:xfrm>
            <a:off x="841375" y="365344"/>
            <a:ext cx="5334000" cy="429419"/>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r>
              <a:rPr lang="en-US" altLang="zh-CN" dirty="0"/>
              <a:t>5.1.2 </a:t>
            </a:r>
            <a:r>
              <a:rPr lang="zh-CN" altLang="en-US" dirty="0"/>
              <a:t>集合的覆盖</a:t>
            </a:r>
          </a:p>
        </p:txBody>
      </p:sp>
      <p:sp>
        <p:nvSpPr>
          <p:cNvPr id="4" name="Rectangle 11">
            <a:extLst>
              <a:ext uri="{FF2B5EF4-FFF2-40B4-BE49-F238E27FC236}">
                <a16:creationId xmlns:a16="http://schemas.microsoft.com/office/drawing/2014/main" id="{8FB1A6B5-78A5-44B3-8331-F9B1ED5BFBDB}"/>
              </a:ext>
            </a:extLst>
          </p:cNvPr>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卷形: 垂直 6">
            <a:extLst>
              <a:ext uri="{FF2B5EF4-FFF2-40B4-BE49-F238E27FC236}">
                <a16:creationId xmlns:a16="http://schemas.microsoft.com/office/drawing/2014/main" id="{60144719-6C45-416D-A63C-456630DE0026}"/>
              </a:ext>
            </a:extLst>
          </p:cNvPr>
          <p:cNvSpPr/>
          <p:nvPr/>
        </p:nvSpPr>
        <p:spPr>
          <a:xfrm>
            <a:off x="369886" y="5334794"/>
            <a:ext cx="10910889" cy="9144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注意： 一个集合的覆盖是不惟一的。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81">
                                            <p:txEl>
                                              <p:pRg st="0" end="0"/>
                                            </p:txEl>
                                          </p:spTgt>
                                        </p:tgtEl>
                                        <p:attrNameLst>
                                          <p:attrName>style.visibility</p:attrName>
                                        </p:attrNameLst>
                                      </p:cBhvr>
                                      <p:to>
                                        <p:strVal val="visible"/>
                                      </p:to>
                                    </p:set>
                                    <p:animEffect transition="in" filter="fade">
                                      <p:cBhvr>
                                        <p:cTn id="7" dur="1000"/>
                                        <p:tgtEl>
                                          <p:spTgt spid="3081">
                                            <p:txEl>
                                              <p:pRg st="0" end="0"/>
                                            </p:txEl>
                                          </p:spTgt>
                                        </p:tgtEl>
                                      </p:cBhvr>
                                    </p:animEffect>
                                    <p:anim calcmode="lin" valueType="num">
                                      <p:cBhvr>
                                        <p:cTn id="8" dur="1000" fill="hold"/>
                                        <p:tgtEl>
                                          <p:spTgt spid="308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8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81">
                                            <p:txEl>
                                              <p:pRg st="1" end="1"/>
                                            </p:txEl>
                                          </p:spTgt>
                                        </p:tgtEl>
                                        <p:attrNameLst>
                                          <p:attrName>style.visibility</p:attrName>
                                        </p:attrNameLst>
                                      </p:cBhvr>
                                      <p:to>
                                        <p:strVal val="visible"/>
                                      </p:to>
                                    </p:set>
                                    <p:animEffect transition="in" filter="fade">
                                      <p:cBhvr>
                                        <p:cTn id="14" dur="1000"/>
                                        <p:tgtEl>
                                          <p:spTgt spid="3081">
                                            <p:txEl>
                                              <p:pRg st="1" end="1"/>
                                            </p:txEl>
                                          </p:spTgt>
                                        </p:tgtEl>
                                      </p:cBhvr>
                                    </p:animEffect>
                                    <p:anim calcmode="lin" valueType="num">
                                      <p:cBhvr>
                                        <p:cTn id="15" dur="1000" fill="hold"/>
                                        <p:tgtEl>
                                          <p:spTgt spid="308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08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heel(1)">
                                      <p:cBhvr>
                                        <p:cTn id="2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a:extLst>
              <a:ext uri="{FF2B5EF4-FFF2-40B4-BE49-F238E27FC236}">
                <a16:creationId xmlns:a16="http://schemas.microsoft.com/office/drawing/2014/main" id="{EFC534F2-2B0E-4F6F-A17F-640FA00C77DD}"/>
              </a:ext>
            </a:extLst>
          </p:cNvPr>
          <p:cNvSpPr>
            <a:spLocks noGrp="1" noChangeArrowheads="1"/>
          </p:cNvSpPr>
          <p:nvPr>
            <p:ph type="title"/>
          </p:nvPr>
        </p:nvSpPr>
        <p:spPr/>
        <p:txBody>
          <a:bodyPr/>
          <a:lstStyle/>
          <a:p>
            <a:pPr>
              <a:defRPr/>
            </a:pPr>
            <a:r>
              <a:rPr lang="zh-CN" altLang="en-US" dirty="0"/>
              <a:t>定理</a:t>
            </a:r>
            <a:r>
              <a:rPr lang="en-US" altLang="zh-CN" dirty="0"/>
              <a:t>5.1 </a:t>
            </a:r>
            <a:endParaRPr lang="zh-CN" altLang="zh-CN" dirty="0"/>
          </a:p>
        </p:txBody>
      </p:sp>
      <p:sp>
        <p:nvSpPr>
          <p:cNvPr id="17412" name="Rectangle 3">
            <a:extLst>
              <a:ext uri="{FF2B5EF4-FFF2-40B4-BE49-F238E27FC236}">
                <a16:creationId xmlns:a16="http://schemas.microsoft.com/office/drawing/2014/main" id="{36CD8E5A-69B5-4ECE-AEE4-9C505671854E}"/>
              </a:ext>
            </a:extLst>
          </p:cNvPr>
          <p:cNvSpPr>
            <a:spLocks noGrp="1" noChangeArrowheads="1"/>
          </p:cNvSpPr>
          <p:nvPr>
            <p:ph type="body" idx="1"/>
          </p:nvPr>
        </p:nvSpPr>
        <p:spPr>
          <a:xfrm>
            <a:off x="286719" y="919280"/>
            <a:ext cx="11125200" cy="1918963"/>
          </a:xfrm>
        </p:spPr>
        <p:txBody>
          <a:bodyPr/>
          <a:lstStyle/>
          <a:p>
            <a:pPr>
              <a:lnSpc>
                <a:spcPct val="150000"/>
              </a:lnSpc>
              <a:buNone/>
            </a:pPr>
            <a:r>
              <a:rPr lang="zh-CN" altLang="en-US" dirty="0">
                <a:solidFill>
                  <a:srgbClr val="C00000"/>
                </a:solidFill>
              </a:rPr>
              <a:t>定理</a:t>
            </a:r>
            <a:r>
              <a:rPr lang="en-US" altLang="zh-CN" dirty="0">
                <a:solidFill>
                  <a:srgbClr val="C00000"/>
                </a:solidFill>
              </a:rPr>
              <a:t>5.1  </a:t>
            </a:r>
            <a:r>
              <a:rPr lang="zh-CN" altLang="en-US" dirty="0"/>
              <a:t>给定集合</a:t>
            </a:r>
            <a:r>
              <a:rPr lang="en-US" altLang="zh-CN" dirty="0"/>
              <a:t>A</a:t>
            </a:r>
            <a:r>
              <a:rPr lang="zh-CN" altLang="en-US" dirty="0"/>
              <a:t>的一个覆盖</a:t>
            </a:r>
            <a:r>
              <a:rPr lang="en-US" altLang="zh-CN" dirty="0"/>
              <a:t>S</a:t>
            </a:r>
            <a:r>
              <a:rPr lang="zh-CN" altLang="en-US" dirty="0"/>
              <a:t>＝</a:t>
            </a:r>
            <a:r>
              <a:rPr lang="en-US" altLang="zh-CN" dirty="0"/>
              <a:t>{A</a:t>
            </a:r>
            <a:r>
              <a:rPr lang="en-US" altLang="zh-CN" baseline="-25000" dirty="0"/>
              <a:t>1</a:t>
            </a:r>
            <a:r>
              <a:rPr lang="en-US" altLang="zh-CN" dirty="0"/>
              <a:t>,A</a:t>
            </a:r>
            <a:r>
              <a:rPr lang="en-US" altLang="zh-CN" baseline="-25000" dirty="0"/>
              <a:t>2</a:t>
            </a:r>
            <a:r>
              <a:rPr lang="en-US" altLang="zh-CN" dirty="0"/>
              <a:t>,…,A</a:t>
            </a:r>
            <a:r>
              <a:rPr lang="en-US" altLang="zh-CN" baseline="-25000" dirty="0"/>
              <a:t>n</a:t>
            </a:r>
            <a:r>
              <a:rPr lang="en-US" altLang="zh-CN" dirty="0"/>
              <a:t>} </a:t>
            </a:r>
            <a:r>
              <a:rPr lang="zh-CN" altLang="en-US" dirty="0"/>
              <a:t>，设：</a:t>
            </a:r>
          </a:p>
          <a:p>
            <a:pPr marL="0" indent="0" algn="r">
              <a:lnSpc>
                <a:spcPct val="150000"/>
              </a:lnSpc>
              <a:buNone/>
            </a:pPr>
            <a:r>
              <a:rPr lang="en-US" altLang="zh-CN" dirty="0"/>
              <a:t>R</a:t>
            </a:r>
            <a:r>
              <a:rPr lang="zh-CN" altLang="zh-CN" dirty="0"/>
              <a:t>＝</a:t>
            </a:r>
            <a:r>
              <a:rPr lang="en-US" altLang="zh-CN" dirty="0"/>
              <a:t>A</a:t>
            </a:r>
            <a:r>
              <a:rPr lang="en-US" altLang="zh-CN" baseline="-25000" dirty="0"/>
              <a:t>1</a:t>
            </a:r>
            <a:r>
              <a:rPr lang="en-US" altLang="zh-CN" dirty="0"/>
              <a:t>×A</a:t>
            </a:r>
            <a:r>
              <a:rPr lang="en-US" altLang="zh-CN" baseline="-25000" dirty="0"/>
              <a:t>1</a:t>
            </a:r>
            <a:r>
              <a:rPr lang="zh-CN" altLang="zh-CN" dirty="0"/>
              <a:t>∪</a:t>
            </a:r>
            <a:r>
              <a:rPr lang="en-US" altLang="zh-CN" dirty="0"/>
              <a:t>A</a:t>
            </a:r>
            <a:r>
              <a:rPr lang="en-US" altLang="zh-CN" baseline="-25000" dirty="0"/>
              <a:t>2</a:t>
            </a:r>
            <a:r>
              <a:rPr lang="en-US" altLang="zh-CN" dirty="0"/>
              <a:t>×A</a:t>
            </a:r>
            <a:r>
              <a:rPr lang="en-US" altLang="zh-CN" baseline="-25000" dirty="0"/>
              <a:t>2</a:t>
            </a:r>
            <a:r>
              <a:rPr lang="zh-CN" altLang="zh-CN" dirty="0"/>
              <a:t>∪</a:t>
            </a:r>
            <a:r>
              <a:rPr lang="en-US" altLang="zh-CN" dirty="0"/>
              <a:t>…</a:t>
            </a:r>
            <a:r>
              <a:rPr lang="zh-CN" altLang="zh-CN" dirty="0"/>
              <a:t>∪</a:t>
            </a:r>
            <a:r>
              <a:rPr lang="en-US" altLang="zh-CN" dirty="0" err="1"/>
              <a:t>A</a:t>
            </a:r>
            <a:r>
              <a:rPr lang="en-US" altLang="zh-CN" baseline="-25000" dirty="0" err="1"/>
              <a:t>n</a:t>
            </a:r>
            <a:r>
              <a:rPr lang="en-US" altLang="zh-CN" dirty="0" err="1"/>
              <a:t>×A</a:t>
            </a:r>
            <a:r>
              <a:rPr lang="en-US" altLang="zh-CN" baseline="-25000" dirty="0" err="1"/>
              <a:t>n</a:t>
            </a:r>
            <a:r>
              <a:rPr lang="en-US" altLang="zh-CN" baseline="-25000" dirty="0"/>
              <a:t>                        </a:t>
            </a:r>
            <a:r>
              <a:rPr lang="en-US" altLang="zh-CN" dirty="0"/>
              <a:t>        </a:t>
            </a:r>
            <a:r>
              <a:rPr lang="zh-CN" altLang="zh-CN" dirty="0"/>
              <a:t>（</a:t>
            </a:r>
            <a:r>
              <a:rPr lang="en-US" altLang="zh-CN" dirty="0"/>
              <a:t>5-1</a:t>
            </a:r>
            <a:r>
              <a:rPr lang="zh-CN" altLang="zh-CN" dirty="0"/>
              <a:t>）</a:t>
            </a:r>
          </a:p>
          <a:p>
            <a:pPr>
              <a:lnSpc>
                <a:spcPct val="150000"/>
              </a:lnSpc>
              <a:buFont typeface="Wingdings" panose="05000000000000000000" pitchFamily="2" charset="2"/>
              <a:buNone/>
            </a:pPr>
            <a:r>
              <a:rPr lang="zh-CN" altLang="en-US" dirty="0">
                <a:solidFill>
                  <a:srgbClr val="3333FF"/>
                </a:solidFill>
              </a:rPr>
              <a:t>则</a:t>
            </a:r>
            <a:r>
              <a:rPr lang="en-US" altLang="zh-CN" dirty="0">
                <a:solidFill>
                  <a:srgbClr val="3333FF"/>
                </a:solidFill>
              </a:rPr>
              <a:t>R</a:t>
            </a:r>
            <a:r>
              <a:rPr lang="zh-CN" altLang="en-US" dirty="0">
                <a:solidFill>
                  <a:srgbClr val="3333FF"/>
                </a:solidFill>
              </a:rPr>
              <a:t>是</a:t>
            </a:r>
            <a:r>
              <a:rPr lang="en-US" altLang="zh-CN" dirty="0">
                <a:solidFill>
                  <a:srgbClr val="3333FF"/>
                </a:solidFill>
              </a:rPr>
              <a:t>A</a:t>
            </a:r>
            <a:r>
              <a:rPr lang="zh-CN" altLang="en-US" dirty="0">
                <a:solidFill>
                  <a:srgbClr val="3333FF"/>
                </a:solidFill>
              </a:rPr>
              <a:t>上的相容关系。 </a:t>
            </a:r>
          </a:p>
          <a:p>
            <a:pPr>
              <a:lnSpc>
                <a:spcPct val="150000"/>
              </a:lnSpc>
              <a:buFont typeface="Wingdings" panose="05000000000000000000" pitchFamily="2" charset="2"/>
              <a:buNone/>
            </a:pPr>
            <a:endParaRPr lang="en-US" altLang="zh-CN" dirty="0"/>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53C1B4C6-A5E7-4DC2-A14E-312DDB697B7F}"/>
                  </a:ext>
                </a:extLst>
              </p:cNvPr>
              <p:cNvSpPr/>
              <p:nvPr/>
            </p:nvSpPr>
            <p:spPr>
              <a:xfrm>
                <a:off x="307975" y="2743994"/>
                <a:ext cx="5181600" cy="3905043"/>
              </a:xfrm>
              <a:prstGeom prst="rect">
                <a:avLst/>
              </a:prstGeom>
            </p:spPr>
            <p:txBody>
              <a:bodyPr wrap="square">
                <a:spAutoFit/>
              </a:bodyPr>
              <a:lstStyle/>
              <a:p>
                <a:pPr>
                  <a:lnSpc>
                    <a:spcPct val="150000"/>
                  </a:lnSpc>
                </a:pPr>
                <a:r>
                  <a:rPr lang="zh-CN" altLang="en-US" b="1" dirty="0">
                    <a:solidFill>
                      <a:srgbClr val="C00000"/>
                    </a:solidFill>
                    <a:latin typeface="+mn-ea"/>
                  </a:rPr>
                  <a:t>证明</a:t>
                </a:r>
                <a:r>
                  <a:rPr lang="zh-CN" altLang="en-US" b="1" dirty="0">
                    <a:latin typeface="+mn-ea"/>
                  </a:rPr>
                  <a:t>  </a:t>
                </a:r>
                <a:r>
                  <a:rPr lang="zh-CN" altLang="en-US" b="1" dirty="0">
                    <a:solidFill>
                      <a:srgbClr val="3333FF"/>
                    </a:solidFill>
                    <a:latin typeface="+mn-ea"/>
                  </a:rPr>
                  <a:t>（</a:t>
                </a:r>
                <a:r>
                  <a:rPr lang="en-US" altLang="zh-CN" b="1" dirty="0">
                    <a:solidFill>
                      <a:srgbClr val="3333FF"/>
                    </a:solidFill>
                    <a:latin typeface="+mn-ea"/>
                  </a:rPr>
                  <a:t>1</a:t>
                </a:r>
                <a:r>
                  <a:rPr lang="zh-CN" altLang="en-US" b="1" dirty="0">
                    <a:solidFill>
                      <a:srgbClr val="3333FF"/>
                    </a:solidFill>
                    <a:latin typeface="+mn-ea"/>
                  </a:rPr>
                  <a:t>）自反性 </a:t>
                </a:r>
                <a:endParaRPr lang="en-US" altLang="zh-CN" b="1" dirty="0">
                  <a:solidFill>
                    <a:srgbClr val="3333FF"/>
                  </a:solidFill>
                  <a:latin typeface="+mn-ea"/>
                </a:endParaRPr>
              </a:p>
              <a:p>
                <a:pPr>
                  <a:lnSpc>
                    <a:spcPct val="150000"/>
                  </a:lnSpc>
                </a:pPr>
                <a:r>
                  <a:rPr lang="en-US" altLang="zh-CN" b="1" dirty="0">
                    <a:solidFill>
                      <a:srgbClr val="3333FF"/>
                    </a:solidFill>
                    <a:latin typeface="+mn-ea"/>
                  </a:rPr>
                  <a:t>         </a:t>
                </a:r>
                <a:r>
                  <a:rPr lang="zh-CN" altLang="en-US" b="1" dirty="0">
                    <a:solidFill>
                      <a:srgbClr val="3333FF"/>
                    </a:solidFill>
                    <a:latin typeface="+mn-ea"/>
                  </a:rPr>
                  <a:t> </a:t>
                </a:r>
                <a:r>
                  <a:rPr lang="zh-CN" altLang="en-US" b="1" dirty="0">
                    <a:latin typeface="+mn-ea"/>
                  </a:rPr>
                  <a:t>对</a:t>
                </a:r>
                <a14:m>
                  <m:oMath xmlns:m="http://schemas.openxmlformats.org/officeDocument/2006/math">
                    <m:r>
                      <a:rPr lang="es-ES" altLang="zh-CN" b="1" i="1">
                        <a:latin typeface="Cambria Math" panose="02040503050406030204" pitchFamily="18" charset="0"/>
                        <a:ea typeface="Cambria Math" panose="02040503050406030204" pitchFamily="18" charset="0"/>
                      </a:rPr>
                      <m:t>∀</m:t>
                    </m:r>
                  </m:oMath>
                </a14:m>
                <a:r>
                  <a:rPr lang="en-US" altLang="zh-CN" b="1" dirty="0" err="1">
                    <a:latin typeface="+mn-ea"/>
                  </a:rPr>
                  <a:t>x∈A</a:t>
                </a:r>
                <a:r>
                  <a:rPr lang="zh-CN" altLang="en-US" b="1" dirty="0">
                    <a:latin typeface="+mn-ea"/>
                  </a:rPr>
                  <a:t>，</a:t>
                </a:r>
              </a:p>
              <a:p>
                <a:pPr>
                  <a:lnSpc>
                    <a:spcPct val="150000"/>
                  </a:lnSpc>
                </a:pPr>
                <a:r>
                  <a:rPr lang="zh-CN" altLang="en-US" b="1" dirty="0">
                    <a:latin typeface="+mn-ea"/>
                  </a:rPr>
                  <a:t>                                  </a:t>
                </a:r>
                <a:endParaRPr lang="en-US" altLang="zh-CN" b="1" dirty="0">
                  <a:latin typeface="+mn-ea"/>
                </a:endParaRPr>
              </a:p>
              <a:p>
                <a:pPr>
                  <a:lnSpc>
                    <a:spcPct val="150000"/>
                  </a:lnSpc>
                </a:pPr>
                <a:r>
                  <a:rPr lang="en-US" altLang="zh-CN" b="1" dirty="0">
                    <a:latin typeface="+mn-ea"/>
                  </a:rPr>
                  <a:t>        </a:t>
                </a:r>
                <a:r>
                  <a:rPr lang="zh-CN" altLang="en-US" b="1" dirty="0">
                    <a:latin typeface="+mn-ea"/>
                  </a:rPr>
                  <a:t> </a:t>
                </a:r>
                <a:r>
                  <a:rPr lang="en-US" altLang="en-US" noProof="1">
                    <a:sym typeface="Symbol" panose="05050102010706020507" pitchFamily="18" charset="2"/>
                  </a:rPr>
                  <a:t></a:t>
                </a:r>
                <a:r>
                  <a:rPr lang="zh-CN" altLang="en-US" b="1" dirty="0">
                    <a:latin typeface="+mn-ea"/>
                  </a:rPr>
                  <a:t> </a:t>
                </a:r>
                <a:r>
                  <a:rPr lang="en-US" altLang="zh-CN" b="1" dirty="0">
                    <a:latin typeface="微软雅黑" panose="020B0503020204020204" pitchFamily="34" charset="-122"/>
                    <a:ea typeface="微软雅黑" panose="020B0503020204020204" pitchFamily="34" charset="-122"/>
                    <a:sym typeface="Symbol" panose="05050102010706020507" pitchFamily="18" charset="2"/>
                  </a:rPr>
                  <a:t></a:t>
                </a:r>
                <a:r>
                  <a:rPr lang="en-US" altLang="zh-CN" b="1" dirty="0" err="1">
                    <a:latin typeface="+mn-ea"/>
                  </a:rPr>
                  <a:t>i</a:t>
                </a:r>
                <a:r>
                  <a:rPr lang="en-US" altLang="zh-CN" b="1" dirty="0">
                    <a:latin typeface="+mn-ea"/>
                  </a:rPr>
                  <a:t>(</a:t>
                </a:r>
                <a:r>
                  <a:rPr lang="en-US" altLang="zh-CN" b="1" dirty="0" err="1">
                    <a:latin typeface="+mn-ea"/>
                  </a:rPr>
                  <a:t>i∈N</a:t>
                </a:r>
                <a:r>
                  <a:rPr lang="en-US" altLang="zh-CN" b="1" baseline="30000" dirty="0">
                    <a:latin typeface="+mn-ea"/>
                  </a:rPr>
                  <a:t>+</a:t>
                </a:r>
                <a:r>
                  <a:rPr lang="en-US" altLang="zh-CN" b="1" dirty="0">
                    <a:latin typeface="+mn-ea"/>
                  </a:rPr>
                  <a:t>∧</a:t>
                </a:r>
                <a:r>
                  <a:rPr lang="en-US" altLang="zh-CN" b="1" dirty="0" err="1">
                    <a:latin typeface="+mn-ea"/>
                  </a:rPr>
                  <a:t>x∈A</a:t>
                </a:r>
                <a:r>
                  <a:rPr lang="en-US" altLang="zh-CN" b="1" baseline="-25000" dirty="0" err="1">
                    <a:latin typeface="+mn-ea"/>
                  </a:rPr>
                  <a:t>i</a:t>
                </a:r>
                <a:r>
                  <a:rPr lang="en-US" altLang="zh-CN" b="1" dirty="0">
                    <a:latin typeface="+mn-ea"/>
                  </a:rPr>
                  <a:t>) </a:t>
                </a:r>
              </a:p>
              <a:p>
                <a:pPr>
                  <a:lnSpc>
                    <a:spcPct val="150000"/>
                  </a:lnSpc>
                </a:pPr>
                <a:r>
                  <a:rPr lang="en-US" altLang="en-US" b="1" noProof="1">
                    <a:latin typeface="+mn-ea"/>
                    <a:sym typeface="Symbol" panose="05050102010706020507" pitchFamily="18" charset="2"/>
                  </a:rPr>
                  <a:t>         </a:t>
                </a:r>
                <a:r>
                  <a:rPr lang="en-US" altLang="en-US" noProof="1">
                    <a:sym typeface="Symbol" panose="05050102010706020507" pitchFamily="18" charset="2"/>
                  </a:rPr>
                  <a:t> </a:t>
                </a:r>
                <a:r>
                  <a:rPr lang="en-US" altLang="zh-CN" b="1" dirty="0">
                    <a:latin typeface="+mn-ea"/>
                  </a:rPr>
                  <a:t>&lt;</a:t>
                </a:r>
                <a:r>
                  <a:rPr lang="en-US" altLang="zh-CN" b="1" dirty="0" err="1">
                    <a:latin typeface="+mn-ea"/>
                  </a:rPr>
                  <a:t>x,x</a:t>
                </a:r>
                <a:r>
                  <a:rPr lang="en-US" altLang="zh-CN" b="1" dirty="0">
                    <a:latin typeface="+mn-ea"/>
                  </a:rPr>
                  <a:t>&gt;∈ A</a:t>
                </a:r>
                <a:r>
                  <a:rPr lang="en-US" altLang="zh-CN" b="1" baseline="-25000" dirty="0">
                    <a:latin typeface="+mn-ea"/>
                  </a:rPr>
                  <a:t>i </a:t>
                </a:r>
                <a:r>
                  <a:rPr lang="en-US" altLang="zh-CN" b="1" dirty="0">
                    <a:latin typeface="+mn-ea"/>
                  </a:rPr>
                  <a:t>× A</a:t>
                </a:r>
                <a:r>
                  <a:rPr lang="en-US" altLang="zh-CN" b="1" baseline="-25000" dirty="0">
                    <a:latin typeface="+mn-ea"/>
                  </a:rPr>
                  <a:t>i</a:t>
                </a:r>
                <a:endParaRPr lang="en-US" altLang="zh-CN" b="1" dirty="0">
                  <a:latin typeface="+mn-ea"/>
                </a:endParaRPr>
              </a:p>
              <a:p>
                <a:pPr>
                  <a:lnSpc>
                    <a:spcPct val="150000"/>
                  </a:lnSpc>
                </a:pPr>
                <a:r>
                  <a:rPr lang="zh-CN" altLang="en-US" b="1" dirty="0">
                    <a:latin typeface="+mn-ea"/>
                  </a:rPr>
                  <a:t>        因为</a:t>
                </a:r>
                <a:r>
                  <a:rPr lang="en-US" altLang="zh-CN" b="1" dirty="0">
                    <a:latin typeface="+mn-ea"/>
                  </a:rPr>
                  <a:t>A</a:t>
                </a:r>
                <a:r>
                  <a:rPr lang="en-US" altLang="zh-CN" b="1" baseline="-25000" dirty="0">
                    <a:latin typeface="+mn-ea"/>
                  </a:rPr>
                  <a:t>i </a:t>
                </a:r>
                <a:r>
                  <a:rPr lang="en-US" altLang="zh-CN" b="1" dirty="0">
                    <a:latin typeface="+mn-ea"/>
                  </a:rPr>
                  <a:t>× A</a:t>
                </a:r>
                <a:r>
                  <a:rPr lang="en-US" altLang="zh-CN" b="1" baseline="-25000" dirty="0">
                    <a:latin typeface="+mn-ea"/>
                  </a:rPr>
                  <a:t>i </a:t>
                </a:r>
                <a:r>
                  <a:rPr lang="en-US" altLang="zh-CN" dirty="0">
                    <a:sym typeface="Symbol" panose="05050102010706020507" pitchFamily="18" charset="2"/>
                  </a:rPr>
                  <a:t></a:t>
                </a:r>
                <a:r>
                  <a:rPr lang="en-US" altLang="zh-CN" b="1" dirty="0">
                    <a:latin typeface="+mn-ea"/>
                  </a:rPr>
                  <a:t>R</a:t>
                </a:r>
                <a:r>
                  <a:rPr lang="zh-CN" altLang="en-US" b="1" dirty="0">
                    <a:latin typeface="+mn-ea"/>
                  </a:rPr>
                  <a:t>，</a:t>
                </a:r>
                <a:endParaRPr lang="en-US" altLang="zh-CN" b="1" dirty="0">
                  <a:latin typeface="+mn-ea"/>
                </a:endParaRPr>
              </a:p>
              <a:p>
                <a:pPr>
                  <a:lnSpc>
                    <a:spcPct val="150000"/>
                  </a:lnSpc>
                </a:pPr>
                <a:r>
                  <a:rPr lang="en-US" altLang="zh-CN" b="1" dirty="0">
                    <a:latin typeface="+mn-ea"/>
                  </a:rPr>
                  <a:t>       </a:t>
                </a:r>
                <a:r>
                  <a:rPr lang="zh-CN" altLang="en-US" b="1" dirty="0">
                    <a:latin typeface="+mn-ea"/>
                  </a:rPr>
                  <a:t>所以</a:t>
                </a:r>
                <a:r>
                  <a:rPr lang="en-US" altLang="zh-CN" b="1" dirty="0">
                    <a:latin typeface="+mn-ea"/>
                  </a:rPr>
                  <a:t>&lt;</a:t>
                </a:r>
                <a:r>
                  <a:rPr lang="en-US" altLang="zh-CN" b="1" dirty="0" err="1">
                    <a:latin typeface="+mn-ea"/>
                  </a:rPr>
                  <a:t>x,x</a:t>
                </a:r>
                <a:r>
                  <a:rPr lang="en-US" altLang="zh-CN" b="1" dirty="0">
                    <a:latin typeface="+mn-ea"/>
                  </a:rPr>
                  <a:t>&gt;∈R</a:t>
                </a:r>
                <a:r>
                  <a:rPr lang="zh-CN" altLang="en-US" b="1" dirty="0">
                    <a:latin typeface="+mn-ea"/>
                  </a:rPr>
                  <a:t>。故</a:t>
                </a:r>
                <a:r>
                  <a:rPr lang="en-US" altLang="zh-CN" b="1" dirty="0">
                    <a:latin typeface="+mn-ea"/>
                  </a:rPr>
                  <a:t>R</a:t>
                </a:r>
                <a:r>
                  <a:rPr lang="zh-CN" altLang="en-US" b="1" dirty="0">
                    <a:latin typeface="+mn-ea"/>
                  </a:rPr>
                  <a:t>是自反的。</a:t>
                </a:r>
              </a:p>
            </p:txBody>
          </p:sp>
        </mc:Choice>
        <mc:Fallback xmlns="">
          <p:sp>
            <p:nvSpPr>
              <p:cNvPr id="2" name="矩形 1">
                <a:extLst>
                  <a:ext uri="{FF2B5EF4-FFF2-40B4-BE49-F238E27FC236}">
                    <a16:creationId xmlns:a16="http://schemas.microsoft.com/office/drawing/2014/main" id="{53C1B4C6-A5E7-4DC2-A14E-312DDB697B7F}"/>
                  </a:ext>
                </a:extLst>
              </p:cNvPr>
              <p:cNvSpPr>
                <a:spLocks noRot="1" noChangeAspect="1" noMove="1" noResize="1" noEditPoints="1" noAdjustHandles="1" noChangeArrowheads="1" noChangeShapeType="1" noTextEdit="1"/>
              </p:cNvSpPr>
              <p:nvPr/>
            </p:nvSpPr>
            <p:spPr>
              <a:xfrm>
                <a:off x="307975" y="2743994"/>
                <a:ext cx="5181600" cy="3905043"/>
              </a:xfrm>
              <a:prstGeom prst="rect">
                <a:avLst/>
              </a:prstGeom>
              <a:blipFill>
                <a:blip r:embed="rId3"/>
                <a:stretch>
                  <a:fillRect l="-1882" r="-2000" b="-2652"/>
                </a:stretch>
              </a:blipFill>
            </p:spPr>
            <p:txBody>
              <a:bodyPr/>
              <a:lstStyle/>
              <a:p>
                <a:r>
                  <a:rPr lang="zh-CN" altLang="en-US">
                    <a:noFill/>
                  </a:rPr>
                  <a:t> </a:t>
                </a:r>
              </a:p>
            </p:txBody>
          </p:sp>
        </mc:Fallback>
      </mc:AlternateContent>
      <p:graphicFrame>
        <p:nvGraphicFramePr>
          <p:cNvPr id="6" name="Object 2">
            <a:extLst>
              <a:ext uri="{FF2B5EF4-FFF2-40B4-BE49-F238E27FC236}">
                <a16:creationId xmlns:a16="http://schemas.microsoft.com/office/drawing/2014/main" id="{0346FBA7-2606-4ECF-BCED-391FE3C3958A}"/>
              </a:ext>
            </a:extLst>
          </p:cNvPr>
          <p:cNvGraphicFramePr>
            <a:graphicFrameLocks noChangeAspect="1"/>
          </p:cNvGraphicFramePr>
          <p:nvPr>
            <p:extLst>
              <p:ext uri="{D42A27DB-BD31-4B8C-83A1-F6EECF244321}">
                <p14:modId xmlns:p14="http://schemas.microsoft.com/office/powerpoint/2010/main" val="186229580"/>
              </p:ext>
            </p:extLst>
          </p:nvPr>
        </p:nvGraphicFramePr>
        <p:xfrm>
          <a:off x="1257141" y="3854829"/>
          <a:ext cx="1627188" cy="682625"/>
        </p:xfrm>
        <a:graphic>
          <a:graphicData uri="http://schemas.openxmlformats.org/presentationml/2006/ole">
            <mc:AlternateContent xmlns:mc="http://schemas.openxmlformats.org/markup-compatibility/2006">
              <mc:Choice xmlns:v="urn:schemas-microsoft-com:vml" Requires="v">
                <p:oleObj spid="_x0000_s278599" name="Equation" r:id="rId4" imgW="723600" imgH="304560" progId="Equation.DSMT4">
                  <p:embed/>
                </p:oleObj>
              </mc:Choice>
              <mc:Fallback>
                <p:oleObj name="Equation" r:id="rId4" imgW="723600" imgH="304560" progId="Equation.DSMT4">
                  <p:embed/>
                  <p:pic>
                    <p:nvPicPr>
                      <p:cNvPr id="3074" name="Object 2">
                        <a:extLst>
                          <a:ext uri="{FF2B5EF4-FFF2-40B4-BE49-F238E27FC236}">
                            <a16:creationId xmlns:a16="http://schemas.microsoft.com/office/drawing/2014/main" id="{1B85D2DE-8EBF-47D8-89F8-21A2C750555D}"/>
                          </a:ext>
                        </a:extLst>
                      </p:cNvPr>
                      <p:cNvPicPr>
                        <a:picLocks noChangeAspect="1" noChangeArrowheads="1"/>
                      </p:cNvPicPr>
                      <p:nvPr/>
                    </p:nvPicPr>
                    <p:blipFill>
                      <a:blip r:embed="rId5"/>
                      <a:srcRect/>
                      <a:stretch>
                        <a:fillRect/>
                      </a:stretch>
                    </p:blipFill>
                    <p:spPr bwMode="auto">
                      <a:xfrm>
                        <a:off x="1257141" y="3854829"/>
                        <a:ext cx="1627188" cy="682625"/>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60CC4C2-F321-44D0-9063-883F900629C3}"/>
                  </a:ext>
                </a:extLst>
              </p:cNvPr>
              <p:cNvSpPr/>
              <p:nvPr/>
            </p:nvSpPr>
            <p:spPr>
              <a:xfrm>
                <a:off x="5460682" y="2743993"/>
                <a:ext cx="6664150" cy="3905043"/>
              </a:xfrm>
              <a:prstGeom prst="rect">
                <a:avLst/>
              </a:prstGeom>
            </p:spPr>
            <p:txBody>
              <a:bodyPr wrap="square">
                <a:spAutoFit/>
              </a:bodyPr>
              <a:lstStyle/>
              <a:p>
                <a:pPr>
                  <a:lnSpc>
                    <a:spcPct val="150000"/>
                  </a:lnSpc>
                </a:pPr>
                <a:r>
                  <a:rPr lang="zh-CN" altLang="en-US" b="1" dirty="0">
                    <a:solidFill>
                      <a:srgbClr val="3333FF"/>
                    </a:solidFill>
                    <a:latin typeface="+mn-ea"/>
                  </a:rPr>
                  <a:t>（</a:t>
                </a:r>
                <a:r>
                  <a:rPr lang="en-US" altLang="zh-CN" b="1" dirty="0">
                    <a:solidFill>
                      <a:srgbClr val="3333FF"/>
                    </a:solidFill>
                    <a:latin typeface="+mn-ea"/>
                  </a:rPr>
                  <a:t>2</a:t>
                </a:r>
                <a:r>
                  <a:rPr lang="zh-CN" altLang="en-US" b="1" dirty="0">
                    <a:solidFill>
                      <a:srgbClr val="3333FF"/>
                    </a:solidFill>
                    <a:latin typeface="+mn-ea"/>
                  </a:rPr>
                  <a:t>）对称性  </a:t>
                </a:r>
                <a:r>
                  <a:rPr lang="zh-CN" altLang="en-US" b="1" dirty="0">
                    <a:latin typeface="+mn-ea"/>
                  </a:rPr>
                  <a:t>对</a:t>
                </a:r>
                <a14:m>
                  <m:oMath xmlns:m="http://schemas.openxmlformats.org/officeDocument/2006/math">
                    <m:r>
                      <a:rPr lang="es-ES" altLang="zh-CN" b="1" i="1">
                        <a:latin typeface="Cambria Math" panose="02040503050406030204" pitchFamily="18" charset="0"/>
                        <a:ea typeface="Cambria Math" panose="02040503050406030204" pitchFamily="18" charset="0"/>
                      </a:rPr>
                      <m:t>∀</m:t>
                    </m:r>
                  </m:oMath>
                </a14:m>
                <a:r>
                  <a:rPr lang="en-US" altLang="zh-CN" b="1" dirty="0">
                    <a:latin typeface="+mn-ea"/>
                  </a:rPr>
                  <a:t>x∈A,</a:t>
                </a:r>
                <a:r>
                  <a:rPr lang="es-ES" altLang="zh-CN" b="1" dirty="0">
                    <a:ea typeface="Cambria Math" panose="02040503050406030204" pitchFamily="18" charset="0"/>
                  </a:rPr>
                  <a:t> </a:t>
                </a:r>
                <a14:m>
                  <m:oMath xmlns:m="http://schemas.openxmlformats.org/officeDocument/2006/math">
                    <m:r>
                      <a:rPr lang="es-ES" altLang="zh-CN" b="1" i="1">
                        <a:latin typeface="Cambria Math" panose="02040503050406030204" pitchFamily="18" charset="0"/>
                        <a:ea typeface="Cambria Math" panose="02040503050406030204" pitchFamily="18" charset="0"/>
                      </a:rPr>
                      <m:t>∀</m:t>
                    </m:r>
                  </m:oMath>
                </a14:m>
                <a:r>
                  <a:rPr lang="en-US" altLang="zh-CN" b="1" dirty="0" err="1">
                    <a:latin typeface="+mn-ea"/>
                  </a:rPr>
                  <a:t>y∈A</a:t>
                </a:r>
                <a:r>
                  <a:rPr lang="en-US" altLang="zh-CN" b="1" dirty="0">
                    <a:latin typeface="+mn-ea"/>
                  </a:rPr>
                  <a:t>,</a:t>
                </a:r>
              </a:p>
              <a:p>
                <a:pPr>
                  <a:lnSpc>
                    <a:spcPct val="150000"/>
                  </a:lnSpc>
                </a:pPr>
                <a:r>
                  <a:rPr lang="en-US" altLang="zh-CN" b="1" dirty="0">
                    <a:latin typeface="+mn-ea"/>
                  </a:rPr>
                  <a:t>        &lt;</a:t>
                </a:r>
                <a:r>
                  <a:rPr lang="en-US" altLang="zh-CN" b="1" dirty="0" err="1">
                    <a:latin typeface="+mn-ea"/>
                  </a:rPr>
                  <a:t>x,y</a:t>
                </a:r>
                <a:r>
                  <a:rPr lang="en-US" altLang="zh-CN" b="1" dirty="0">
                    <a:latin typeface="+mn-ea"/>
                  </a:rPr>
                  <a:t>&gt;∈R</a:t>
                </a:r>
                <a:r>
                  <a:rPr lang="en-US" altLang="en-US" noProof="1">
                    <a:sym typeface="Symbol" panose="05050102010706020507" pitchFamily="18" charset="2"/>
                  </a:rPr>
                  <a:t> </a:t>
                </a:r>
                <a:r>
                  <a:rPr lang="en-US" altLang="zh-CN" b="1" dirty="0">
                    <a:latin typeface="+mn-ea"/>
                  </a:rPr>
                  <a:t> </a:t>
                </a:r>
                <a:r>
                  <a:rPr lang="en-US" altLang="zh-CN" b="1" dirty="0">
                    <a:latin typeface="微软雅黑" panose="020B0503020204020204" pitchFamily="34" charset="-122"/>
                    <a:ea typeface="微软雅黑" panose="020B0503020204020204" pitchFamily="34" charset="-122"/>
                    <a:sym typeface="Symbol" panose="05050102010706020507" pitchFamily="18" charset="2"/>
                  </a:rPr>
                  <a:t> </a:t>
                </a:r>
                <a:r>
                  <a:rPr lang="en-US" altLang="zh-CN" b="1" dirty="0">
                    <a:latin typeface="+mn-ea"/>
                  </a:rPr>
                  <a:t>j(</a:t>
                </a:r>
                <a:r>
                  <a:rPr lang="en-US" altLang="zh-CN" b="1" dirty="0" err="1">
                    <a:latin typeface="+mn-ea"/>
                  </a:rPr>
                  <a:t>j∈N</a:t>
                </a:r>
                <a:r>
                  <a:rPr lang="en-US" altLang="zh-CN" b="1" baseline="30000" dirty="0">
                    <a:latin typeface="+mn-ea"/>
                  </a:rPr>
                  <a:t>+</a:t>
                </a:r>
                <a:r>
                  <a:rPr lang="en-US" altLang="zh-CN" b="1" dirty="0">
                    <a:latin typeface="+mn-ea"/>
                  </a:rPr>
                  <a:t>∧&lt;</a:t>
                </a:r>
                <a:r>
                  <a:rPr lang="en-US" altLang="zh-CN" b="1" dirty="0" err="1">
                    <a:latin typeface="+mn-ea"/>
                  </a:rPr>
                  <a:t>x,y</a:t>
                </a:r>
                <a:r>
                  <a:rPr lang="en-US" altLang="zh-CN" b="1" dirty="0">
                    <a:latin typeface="+mn-ea"/>
                  </a:rPr>
                  <a:t>&gt;∈</a:t>
                </a:r>
                <a:r>
                  <a:rPr lang="en-US" altLang="zh-CN" b="1" dirty="0" err="1">
                    <a:latin typeface="+mn-ea"/>
                  </a:rPr>
                  <a:t>A</a:t>
                </a:r>
                <a:r>
                  <a:rPr lang="en-US" altLang="zh-CN" b="1" baseline="-25000" dirty="0" err="1">
                    <a:latin typeface="+mn-ea"/>
                  </a:rPr>
                  <a:t>j</a:t>
                </a:r>
                <a:r>
                  <a:rPr lang="en-US" altLang="zh-CN" b="1" dirty="0" err="1">
                    <a:latin typeface="+mn-ea"/>
                  </a:rPr>
                  <a:t>×A</a:t>
                </a:r>
                <a:r>
                  <a:rPr lang="en-US" altLang="zh-CN" b="1" baseline="-25000" dirty="0" err="1">
                    <a:latin typeface="+mn-ea"/>
                  </a:rPr>
                  <a:t>j</a:t>
                </a:r>
                <a:r>
                  <a:rPr lang="en-US" altLang="zh-CN" b="1" dirty="0">
                    <a:latin typeface="+mn-ea"/>
                  </a:rPr>
                  <a:t>)</a:t>
                </a:r>
              </a:p>
              <a:p>
                <a:pPr>
                  <a:lnSpc>
                    <a:spcPct val="150000"/>
                  </a:lnSpc>
                </a:pPr>
                <a:r>
                  <a:rPr lang="zh-CN" altLang="en-US" b="1" dirty="0">
                    <a:latin typeface="+mn-ea"/>
                  </a:rPr>
                  <a:t>         因为</a:t>
                </a:r>
                <a:r>
                  <a:rPr lang="en-US" altLang="zh-CN" b="1" dirty="0" err="1">
                    <a:latin typeface="+mn-ea"/>
                  </a:rPr>
                  <a:t>A</a:t>
                </a:r>
                <a:r>
                  <a:rPr lang="en-US" altLang="zh-CN" b="1" baseline="-25000" dirty="0" err="1">
                    <a:latin typeface="+mn-ea"/>
                  </a:rPr>
                  <a:t>j</a:t>
                </a:r>
                <a:r>
                  <a:rPr lang="en-US" altLang="zh-CN" b="1" dirty="0" err="1">
                    <a:latin typeface="+mn-ea"/>
                  </a:rPr>
                  <a:t>×A</a:t>
                </a:r>
                <a:r>
                  <a:rPr lang="en-US" altLang="zh-CN" b="1" baseline="-25000" dirty="0" err="1">
                    <a:latin typeface="+mn-ea"/>
                  </a:rPr>
                  <a:t>j</a:t>
                </a:r>
                <a:r>
                  <a:rPr lang="zh-CN" altLang="en-US" b="1" dirty="0">
                    <a:latin typeface="+mn-ea"/>
                  </a:rPr>
                  <a:t>是对称的，</a:t>
                </a:r>
                <a:endParaRPr lang="en-US" altLang="zh-CN" b="1" dirty="0">
                  <a:latin typeface="+mn-ea"/>
                </a:endParaRPr>
              </a:p>
              <a:p>
                <a:pPr>
                  <a:lnSpc>
                    <a:spcPct val="150000"/>
                  </a:lnSpc>
                </a:pPr>
                <a:r>
                  <a:rPr lang="en-US" altLang="zh-CN" b="1" dirty="0">
                    <a:latin typeface="+mn-ea"/>
                  </a:rPr>
                  <a:t>        </a:t>
                </a:r>
                <a:r>
                  <a:rPr lang="zh-CN" altLang="en-US" b="1" dirty="0">
                    <a:latin typeface="+mn-ea"/>
                  </a:rPr>
                  <a:t>从而</a:t>
                </a:r>
                <a:r>
                  <a:rPr lang="en-US" altLang="zh-CN" b="1" dirty="0">
                    <a:latin typeface="+mn-ea"/>
                  </a:rPr>
                  <a:t>&lt;</a:t>
                </a:r>
                <a:r>
                  <a:rPr lang="en-US" altLang="zh-CN" b="1" dirty="0" err="1">
                    <a:latin typeface="+mn-ea"/>
                  </a:rPr>
                  <a:t>y,x</a:t>
                </a:r>
                <a:r>
                  <a:rPr lang="en-US" altLang="zh-CN" b="1" dirty="0">
                    <a:latin typeface="+mn-ea"/>
                  </a:rPr>
                  <a:t>&gt;∈</a:t>
                </a:r>
                <a:r>
                  <a:rPr lang="en-US" altLang="zh-CN" b="1" dirty="0" err="1">
                    <a:latin typeface="+mn-ea"/>
                  </a:rPr>
                  <a:t>A</a:t>
                </a:r>
                <a:r>
                  <a:rPr lang="en-US" altLang="zh-CN" b="1" baseline="-25000" dirty="0" err="1">
                    <a:latin typeface="+mn-ea"/>
                  </a:rPr>
                  <a:t>j</a:t>
                </a:r>
                <a:r>
                  <a:rPr lang="en-US" altLang="zh-CN" b="1" dirty="0" err="1">
                    <a:latin typeface="+mn-ea"/>
                  </a:rPr>
                  <a:t>×A</a:t>
                </a:r>
                <a:r>
                  <a:rPr lang="en-US" altLang="zh-CN" b="1" baseline="-25000" dirty="0" err="1">
                    <a:latin typeface="+mn-ea"/>
                  </a:rPr>
                  <a:t>j</a:t>
                </a:r>
                <a:r>
                  <a:rPr lang="en-US" altLang="zh-CN" b="1" baseline="-25000" dirty="0">
                    <a:latin typeface="+mn-ea"/>
                  </a:rPr>
                  <a:t> </a:t>
                </a:r>
                <a:r>
                  <a:rPr lang="zh-CN" altLang="en-US" b="1" dirty="0">
                    <a:latin typeface="+mn-ea"/>
                  </a:rPr>
                  <a:t>，</a:t>
                </a:r>
                <a:endParaRPr lang="en-US" altLang="zh-CN" b="1" dirty="0">
                  <a:latin typeface="+mn-ea"/>
                </a:endParaRPr>
              </a:p>
              <a:p>
                <a:pPr>
                  <a:lnSpc>
                    <a:spcPct val="150000"/>
                  </a:lnSpc>
                </a:pPr>
                <a:r>
                  <a:rPr lang="en-US" altLang="zh-CN" b="1" dirty="0">
                    <a:latin typeface="+mn-ea"/>
                  </a:rPr>
                  <a:t>        </a:t>
                </a:r>
                <a:r>
                  <a:rPr lang="zh-CN" altLang="en-US" b="1" dirty="0">
                    <a:latin typeface="+mn-ea"/>
                  </a:rPr>
                  <a:t>即</a:t>
                </a:r>
                <a:r>
                  <a:rPr lang="en-US" altLang="zh-CN" b="1" dirty="0">
                    <a:latin typeface="+mn-ea"/>
                  </a:rPr>
                  <a:t>&lt;</a:t>
                </a:r>
                <a:r>
                  <a:rPr lang="en-US" altLang="zh-CN" b="1" dirty="0" err="1">
                    <a:latin typeface="+mn-ea"/>
                  </a:rPr>
                  <a:t>y,x</a:t>
                </a:r>
                <a:r>
                  <a:rPr lang="en-US" altLang="zh-CN" b="1" dirty="0">
                    <a:latin typeface="+mn-ea"/>
                  </a:rPr>
                  <a:t>&gt;∈R</a:t>
                </a:r>
                <a:r>
                  <a:rPr lang="zh-CN" altLang="en-US" b="1" dirty="0">
                    <a:latin typeface="+mn-ea"/>
                  </a:rPr>
                  <a:t>。</a:t>
                </a:r>
                <a:endParaRPr lang="en-US" altLang="zh-CN" b="1" dirty="0">
                  <a:latin typeface="+mn-ea"/>
                </a:endParaRPr>
              </a:p>
              <a:p>
                <a:pPr>
                  <a:lnSpc>
                    <a:spcPct val="150000"/>
                  </a:lnSpc>
                </a:pPr>
                <a:r>
                  <a:rPr lang="en-US" altLang="zh-CN" b="1" dirty="0">
                    <a:latin typeface="+mn-ea"/>
                  </a:rPr>
                  <a:t>       </a:t>
                </a:r>
                <a:r>
                  <a:rPr lang="zh-CN" altLang="en-US" b="1" dirty="0">
                    <a:latin typeface="+mn-ea"/>
                  </a:rPr>
                  <a:t>故</a:t>
                </a:r>
                <a:r>
                  <a:rPr lang="en-US" altLang="zh-CN" b="1" dirty="0">
                    <a:latin typeface="+mn-ea"/>
                  </a:rPr>
                  <a:t>R</a:t>
                </a:r>
                <a:r>
                  <a:rPr lang="zh-CN" altLang="en-US" b="1" dirty="0">
                    <a:latin typeface="+mn-ea"/>
                  </a:rPr>
                  <a:t>是对称的。</a:t>
                </a:r>
              </a:p>
              <a:p>
                <a:pPr>
                  <a:lnSpc>
                    <a:spcPct val="150000"/>
                  </a:lnSpc>
                </a:pPr>
                <a:r>
                  <a:rPr lang="zh-CN" altLang="en-US" b="1" dirty="0">
                    <a:solidFill>
                      <a:srgbClr val="C00000"/>
                    </a:solidFill>
                    <a:latin typeface="+mn-ea"/>
                  </a:rPr>
                  <a:t>由（</a:t>
                </a:r>
                <a:r>
                  <a:rPr lang="en-US" altLang="zh-CN" b="1" dirty="0">
                    <a:solidFill>
                      <a:srgbClr val="C00000"/>
                    </a:solidFill>
                    <a:latin typeface="+mn-ea"/>
                  </a:rPr>
                  <a:t>1</a:t>
                </a:r>
                <a:r>
                  <a:rPr lang="zh-CN" altLang="en-US" b="1" dirty="0">
                    <a:solidFill>
                      <a:srgbClr val="C00000"/>
                    </a:solidFill>
                    <a:latin typeface="+mn-ea"/>
                  </a:rPr>
                  <a:t>）和（</a:t>
                </a:r>
                <a:r>
                  <a:rPr lang="en-US" altLang="zh-CN" b="1" dirty="0">
                    <a:solidFill>
                      <a:srgbClr val="C00000"/>
                    </a:solidFill>
                    <a:latin typeface="+mn-ea"/>
                  </a:rPr>
                  <a:t>2</a:t>
                </a:r>
                <a:r>
                  <a:rPr lang="zh-CN" altLang="en-US" b="1" dirty="0">
                    <a:solidFill>
                      <a:srgbClr val="C00000"/>
                    </a:solidFill>
                    <a:latin typeface="+mn-ea"/>
                  </a:rPr>
                  <a:t>）知，</a:t>
                </a:r>
                <a:r>
                  <a:rPr lang="en-US" altLang="zh-CN" b="1" dirty="0">
                    <a:solidFill>
                      <a:srgbClr val="C00000"/>
                    </a:solidFill>
                    <a:latin typeface="+mn-ea"/>
                  </a:rPr>
                  <a:t>R</a:t>
                </a:r>
                <a:r>
                  <a:rPr lang="zh-CN" altLang="en-US" b="1" dirty="0">
                    <a:solidFill>
                      <a:srgbClr val="C00000"/>
                    </a:solidFill>
                    <a:latin typeface="+mn-ea"/>
                  </a:rPr>
                  <a:t>是</a:t>
                </a:r>
                <a:r>
                  <a:rPr lang="en-US" altLang="zh-CN" b="1" dirty="0">
                    <a:solidFill>
                      <a:srgbClr val="C00000"/>
                    </a:solidFill>
                    <a:latin typeface="+mn-ea"/>
                  </a:rPr>
                  <a:t>A</a:t>
                </a:r>
                <a:r>
                  <a:rPr lang="zh-CN" altLang="en-US" b="1" dirty="0">
                    <a:solidFill>
                      <a:srgbClr val="C00000"/>
                    </a:solidFill>
                    <a:latin typeface="+mn-ea"/>
                  </a:rPr>
                  <a:t>上的相容关系。</a:t>
                </a:r>
              </a:p>
            </p:txBody>
          </p:sp>
        </mc:Choice>
        <mc:Fallback xmlns="">
          <p:sp>
            <p:nvSpPr>
              <p:cNvPr id="7" name="矩形 6">
                <a:extLst>
                  <a:ext uri="{FF2B5EF4-FFF2-40B4-BE49-F238E27FC236}">
                    <a16:creationId xmlns:a16="http://schemas.microsoft.com/office/drawing/2014/main" id="{A60CC4C2-F321-44D0-9063-883F900629C3}"/>
                  </a:ext>
                </a:extLst>
              </p:cNvPr>
              <p:cNvSpPr>
                <a:spLocks noRot="1" noChangeAspect="1" noMove="1" noResize="1" noEditPoints="1" noAdjustHandles="1" noChangeArrowheads="1" noChangeShapeType="1" noTextEdit="1"/>
              </p:cNvSpPr>
              <p:nvPr/>
            </p:nvSpPr>
            <p:spPr>
              <a:xfrm>
                <a:off x="5460682" y="2743993"/>
                <a:ext cx="6664150" cy="3905043"/>
              </a:xfrm>
              <a:prstGeom prst="rect">
                <a:avLst/>
              </a:prstGeom>
              <a:blipFill>
                <a:blip r:embed="rId6"/>
                <a:stretch>
                  <a:fillRect l="-1464" b="-265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1000"/>
                                        <p:tgtEl>
                                          <p:spTgt spid="2">
                                            <p:txEl>
                                              <p:pRg st="2" end="2"/>
                                            </p:txEl>
                                          </p:spTgt>
                                        </p:tgtEl>
                                      </p:cBhvr>
                                    </p:animEffect>
                                    <p:anim calcmode="lin" valueType="num">
                                      <p:cBhvr>
                                        <p:cTn id="27"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1000"/>
                                        <p:tgtEl>
                                          <p:spTgt spid="2">
                                            <p:txEl>
                                              <p:pRg st="3" end="3"/>
                                            </p:txEl>
                                          </p:spTgt>
                                        </p:tgtEl>
                                      </p:cBhvr>
                                    </p:animEffect>
                                    <p:anim calcmode="lin" valueType="num">
                                      <p:cBhvr>
                                        <p:cTn id="3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2">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
                                            <p:txEl>
                                              <p:pRg st="4" end="4"/>
                                            </p:txEl>
                                          </p:spTgt>
                                        </p:tgtEl>
                                        <p:attrNameLst>
                                          <p:attrName>style.visibility</p:attrName>
                                        </p:attrNameLst>
                                      </p:cBhvr>
                                      <p:to>
                                        <p:strVal val="visible"/>
                                      </p:to>
                                    </p:set>
                                    <p:animEffect transition="in" filter="fade">
                                      <p:cBhvr>
                                        <p:cTn id="36" dur="1000"/>
                                        <p:tgtEl>
                                          <p:spTgt spid="2">
                                            <p:txEl>
                                              <p:pRg st="4" end="4"/>
                                            </p:txEl>
                                          </p:spTgt>
                                        </p:tgtEl>
                                      </p:cBhvr>
                                    </p:animEffect>
                                    <p:anim calcmode="lin" valueType="num">
                                      <p:cBhvr>
                                        <p:cTn id="37"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
                                            <p:txEl>
                                              <p:pRg st="5" end="5"/>
                                            </p:txEl>
                                          </p:spTgt>
                                        </p:tgtEl>
                                        <p:attrNameLst>
                                          <p:attrName>style.visibility</p:attrName>
                                        </p:attrNameLst>
                                      </p:cBhvr>
                                      <p:to>
                                        <p:strVal val="visible"/>
                                      </p:to>
                                    </p:set>
                                    <p:animEffect transition="in" filter="fade">
                                      <p:cBhvr>
                                        <p:cTn id="43" dur="1000"/>
                                        <p:tgtEl>
                                          <p:spTgt spid="2">
                                            <p:txEl>
                                              <p:pRg st="5" end="5"/>
                                            </p:txEl>
                                          </p:spTgt>
                                        </p:tgtEl>
                                      </p:cBhvr>
                                    </p:animEffect>
                                    <p:anim calcmode="lin" valueType="num">
                                      <p:cBhvr>
                                        <p:cTn id="44"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2">
                                            <p:txEl>
                                              <p:pRg st="6" end="6"/>
                                            </p:txEl>
                                          </p:spTgt>
                                        </p:tgtEl>
                                        <p:attrNameLst>
                                          <p:attrName>style.visibility</p:attrName>
                                        </p:attrNameLst>
                                      </p:cBhvr>
                                      <p:to>
                                        <p:strVal val="visible"/>
                                      </p:to>
                                    </p:set>
                                    <p:animEffect transition="in" filter="fade">
                                      <p:cBhvr>
                                        <p:cTn id="50" dur="1000"/>
                                        <p:tgtEl>
                                          <p:spTgt spid="2">
                                            <p:txEl>
                                              <p:pRg st="6" end="6"/>
                                            </p:txEl>
                                          </p:spTgt>
                                        </p:tgtEl>
                                      </p:cBhvr>
                                    </p:animEffect>
                                    <p:anim calcmode="lin" valueType="num">
                                      <p:cBhvr>
                                        <p:cTn id="51"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2"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7">
                                            <p:txEl>
                                              <p:pRg st="0" end="0"/>
                                            </p:txEl>
                                          </p:spTgt>
                                        </p:tgtEl>
                                        <p:attrNameLst>
                                          <p:attrName>style.visibility</p:attrName>
                                        </p:attrNameLst>
                                      </p:cBhvr>
                                      <p:to>
                                        <p:strVal val="visible"/>
                                      </p:to>
                                    </p:set>
                                    <p:anim calcmode="lin" valueType="num">
                                      <p:cBhvr additive="base">
                                        <p:cTn id="5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7">
                                            <p:txEl>
                                              <p:pRg st="1" end="1"/>
                                            </p:txEl>
                                          </p:spTgt>
                                        </p:tgtEl>
                                        <p:attrNameLst>
                                          <p:attrName>style.visibility</p:attrName>
                                        </p:attrNameLst>
                                      </p:cBhvr>
                                      <p:to>
                                        <p:strVal val="visible"/>
                                      </p:to>
                                    </p:set>
                                    <p:animEffect transition="in" filter="fade">
                                      <p:cBhvr>
                                        <p:cTn id="63" dur="1000"/>
                                        <p:tgtEl>
                                          <p:spTgt spid="7">
                                            <p:txEl>
                                              <p:pRg st="1" end="1"/>
                                            </p:txEl>
                                          </p:spTgt>
                                        </p:tgtEl>
                                      </p:cBhvr>
                                    </p:animEffect>
                                    <p:anim calcmode="lin" valueType="num">
                                      <p:cBhvr>
                                        <p:cTn id="64"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
                                            <p:txEl>
                                              <p:pRg st="2" end="2"/>
                                            </p:txEl>
                                          </p:spTgt>
                                        </p:tgtEl>
                                        <p:attrNameLst>
                                          <p:attrName>style.visibility</p:attrName>
                                        </p:attrNameLst>
                                      </p:cBhvr>
                                      <p:to>
                                        <p:strVal val="visible"/>
                                      </p:to>
                                    </p:set>
                                    <p:animEffect transition="in" filter="fade">
                                      <p:cBhvr>
                                        <p:cTn id="70" dur="1000"/>
                                        <p:tgtEl>
                                          <p:spTgt spid="7">
                                            <p:txEl>
                                              <p:pRg st="2" end="2"/>
                                            </p:txEl>
                                          </p:spTgt>
                                        </p:tgtEl>
                                      </p:cBhvr>
                                    </p:animEffect>
                                    <p:anim calcmode="lin" valueType="num">
                                      <p:cBhvr>
                                        <p:cTn id="71"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xEl>
                                              <p:pRg st="3" end="3"/>
                                            </p:txEl>
                                          </p:spTgt>
                                        </p:tgtEl>
                                        <p:attrNameLst>
                                          <p:attrName>style.visibility</p:attrName>
                                        </p:attrNameLst>
                                      </p:cBhvr>
                                      <p:to>
                                        <p:strVal val="visible"/>
                                      </p:to>
                                    </p:set>
                                    <p:animEffect transition="in" filter="fade">
                                      <p:cBhvr>
                                        <p:cTn id="77" dur="1000"/>
                                        <p:tgtEl>
                                          <p:spTgt spid="7">
                                            <p:txEl>
                                              <p:pRg st="3" end="3"/>
                                            </p:txEl>
                                          </p:spTgt>
                                        </p:tgtEl>
                                      </p:cBhvr>
                                    </p:animEffect>
                                    <p:anim calcmode="lin" valueType="num">
                                      <p:cBhvr>
                                        <p:cTn id="7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79"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7">
                                            <p:txEl>
                                              <p:pRg st="4" end="4"/>
                                            </p:txEl>
                                          </p:spTgt>
                                        </p:tgtEl>
                                        <p:attrNameLst>
                                          <p:attrName>style.visibility</p:attrName>
                                        </p:attrNameLst>
                                      </p:cBhvr>
                                      <p:to>
                                        <p:strVal val="visible"/>
                                      </p:to>
                                    </p:set>
                                    <p:animEffect transition="in" filter="fade">
                                      <p:cBhvr>
                                        <p:cTn id="84" dur="1000"/>
                                        <p:tgtEl>
                                          <p:spTgt spid="7">
                                            <p:txEl>
                                              <p:pRg st="4" end="4"/>
                                            </p:txEl>
                                          </p:spTgt>
                                        </p:tgtEl>
                                      </p:cBhvr>
                                    </p:animEffect>
                                    <p:anim calcmode="lin" valueType="num">
                                      <p:cBhvr>
                                        <p:cTn id="8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86"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7">
                                            <p:txEl>
                                              <p:pRg st="5" end="5"/>
                                            </p:txEl>
                                          </p:spTgt>
                                        </p:tgtEl>
                                        <p:attrNameLst>
                                          <p:attrName>style.visibility</p:attrName>
                                        </p:attrNameLst>
                                      </p:cBhvr>
                                      <p:to>
                                        <p:strVal val="visible"/>
                                      </p:to>
                                    </p:set>
                                    <p:animEffect transition="in" filter="fade">
                                      <p:cBhvr>
                                        <p:cTn id="91" dur="1000"/>
                                        <p:tgtEl>
                                          <p:spTgt spid="7">
                                            <p:txEl>
                                              <p:pRg st="5" end="5"/>
                                            </p:txEl>
                                          </p:spTgt>
                                        </p:tgtEl>
                                      </p:cBhvr>
                                    </p:animEffect>
                                    <p:anim calcmode="lin" valueType="num">
                                      <p:cBhvr>
                                        <p:cTn id="9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93"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7">
                                            <p:txEl>
                                              <p:pRg st="6" end="6"/>
                                            </p:txEl>
                                          </p:spTgt>
                                        </p:tgtEl>
                                        <p:attrNameLst>
                                          <p:attrName>style.visibility</p:attrName>
                                        </p:attrNameLst>
                                      </p:cBhvr>
                                      <p:to>
                                        <p:strVal val="visible"/>
                                      </p:to>
                                    </p:set>
                                    <p:animEffect transition="in" filter="fade">
                                      <p:cBhvr>
                                        <p:cTn id="98" dur="1000"/>
                                        <p:tgtEl>
                                          <p:spTgt spid="7">
                                            <p:txEl>
                                              <p:pRg st="6" end="6"/>
                                            </p:txEl>
                                          </p:spTgt>
                                        </p:tgtEl>
                                      </p:cBhvr>
                                    </p:animEffect>
                                    <p:anim calcmode="lin" valueType="num">
                                      <p:cBhvr>
                                        <p:cTn id="99"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100"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a:extLst>
              <a:ext uri="{FF2B5EF4-FFF2-40B4-BE49-F238E27FC236}">
                <a16:creationId xmlns:a16="http://schemas.microsoft.com/office/drawing/2014/main" id="{EFC534F2-2B0E-4F6F-A17F-640FA00C77DD}"/>
              </a:ext>
            </a:extLst>
          </p:cNvPr>
          <p:cNvSpPr>
            <a:spLocks noGrp="1" noChangeArrowheads="1"/>
          </p:cNvSpPr>
          <p:nvPr>
            <p:ph type="title"/>
          </p:nvPr>
        </p:nvSpPr>
        <p:spPr/>
        <p:txBody>
          <a:bodyPr/>
          <a:lstStyle/>
          <a:p>
            <a:pPr>
              <a:defRPr/>
            </a:pPr>
            <a:r>
              <a:rPr lang="zh-CN" altLang="en-US" dirty="0"/>
              <a:t>例</a:t>
            </a:r>
            <a:r>
              <a:rPr lang="en-US" altLang="zh-CN" dirty="0"/>
              <a:t>5.3 </a:t>
            </a:r>
            <a:endParaRPr lang="zh-CN" altLang="zh-CN" dirty="0"/>
          </a:p>
        </p:txBody>
      </p:sp>
      <p:sp>
        <p:nvSpPr>
          <p:cNvPr id="17412" name="Rectangle 3">
            <a:extLst>
              <a:ext uri="{FF2B5EF4-FFF2-40B4-BE49-F238E27FC236}">
                <a16:creationId xmlns:a16="http://schemas.microsoft.com/office/drawing/2014/main" id="{36CD8E5A-69B5-4ECE-AEE4-9C505671854E}"/>
              </a:ext>
            </a:extLst>
          </p:cNvPr>
          <p:cNvSpPr>
            <a:spLocks noGrp="1" noChangeArrowheads="1"/>
          </p:cNvSpPr>
          <p:nvPr>
            <p:ph type="body" idx="1"/>
          </p:nvPr>
        </p:nvSpPr>
        <p:spPr>
          <a:xfrm>
            <a:off x="546100" y="1129831"/>
            <a:ext cx="11125200" cy="4433563"/>
          </a:xfrm>
        </p:spPr>
        <p:txBody>
          <a:bodyPr/>
          <a:lstStyle/>
          <a:p>
            <a:pPr>
              <a:lnSpc>
                <a:spcPct val="150000"/>
              </a:lnSpc>
              <a:buNone/>
            </a:pPr>
            <a:r>
              <a:rPr lang="zh-CN" altLang="en-US" dirty="0">
                <a:solidFill>
                  <a:srgbClr val="C00000"/>
                </a:solidFill>
              </a:rPr>
              <a:t>例</a:t>
            </a:r>
            <a:r>
              <a:rPr lang="en-US" altLang="zh-CN" dirty="0">
                <a:solidFill>
                  <a:srgbClr val="C00000"/>
                </a:solidFill>
              </a:rPr>
              <a:t>5.3  </a:t>
            </a:r>
            <a:r>
              <a:rPr lang="zh-CN" altLang="en-US" dirty="0"/>
              <a:t>给定非空集合</a:t>
            </a:r>
            <a:r>
              <a:rPr lang="en-US" altLang="zh-CN" dirty="0"/>
              <a:t>A={</a:t>
            </a:r>
            <a:r>
              <a:rPr lang="en-US" altLang="zh-CN" dirty="0" err="1"/>
              <a:t>a,b,c</a:t>
            </a:r>
            <a:r>
              <a:rPr lang="en-US" altLang="zh-CN" dirty="0"/>
              <a:t>}</a:t>
            </a:r>
            <a:r>
              <a:rPr lang="zh-CN" altLang="en-US" dirty="0"/>
              <a:t>和</a:t>
            </a:r>
            <a:r>
              <a:rPr lang="en-US" altLang="zh-CN" dirty="0"/>
              <a:t>A</a:t>
            </a:r>
            <a:r>
              <a:rPr lang="zh-CN" altLang="en-US" dirty="0"/>
              <a:t>上的两个不同覆盖</a:t>
            </a:r>
            <a:r>
              <a:rPr lang="en-US" altLang="zh-CN" dirty="0"/>
              <a:t>S</a:t>
            </a:r>
            <a:r>
              <a:rPr lang="en-US" altLang="zh-CN" baseline="-25000" dirty="0"/>
              <a:t>1</a:t>
            </a:r>
            <a:r>
              <a:rPr lang="zh-CN" altLang="zh-CN" dirty="0"/>
              <a:t>＝</a:t>
            </a:r>
            <a:r>
              <a:rPr lang="en-US" altLang="zh-CN" dirty="0"/>
              <a:t>{{</a:t>
            </a:r>
            <a:r>
              <a:rPr lang="en-US" altLang="zh-CN" dirty="0" err="1"/>
              <a:t>a,b,c</a:t>
            </a:r>
            <a:r>
              <a:rPr lang="en-US" altLang="zh-CN" dirty="0"/>
              <a:t>}}</a:t>
            </a:r>
            <a:r>
              <a:rPr lang="zh-CN" altLang="zh-CN" dirty="0"/>
              <a:t>和</a:t>
            </a:r>
            <a:r>
              <a:rPr lang="en-US" altLang="zh-CN" dirty="0"/>
              <a:t>S</a:t>
            </a:r>
            <a:r>
              <a:rPr lang="en-US" altLang="zh-CN" baseline="-25000" dirty="0"/>
              <a:t>2</a:t>
            </a:r>
            <a:r>
              <a:rPr lang="en-US" altLang="zh-CN" dirty="0"/>
              <a:t>={{</a:t>
            </a:r>
            <a:r>
              <a:rPr lang="en-US" altLang="zh-CN" dirty="0" err="1"/>
              <a:t>a,b</a:t>
            </a:r>
            <a:r>
              <a:rPr lang="en-US" altLang="zh-CN" dirty="0"/>
              <a:t>}</a:t>
            </a:r>
            <a:r>
              <a:rPr lang="zh-CN" altLang="zh-CN" dirty="0"/>
              <a:t>，</a:t>
            </a:r>
            <a:r>
              <a:rPr lang="en-US" altLang="zh-CN" dirty="0"/>
              <a:t>{</a:t>
            </a:r>
            <a:r>
              <a:rPr lang="en-US" altLang="zh-CN" dirty="0" err="1"/>
              <a:t>b,c</a:t>
            </a:r>
            <a:r>
              <a:rPr lang="en-US" altLang="zh-CN" dirty="0"/>
              <a:t>}</a:t>
            </a:r>
            <a:r>
              <a:rPr lang="zh-CN" altLang="zh-CN" dirty="0"/>
              <a:t>，</a:t>
            </a:r>
            <a:r>
              <a:rPr lang="en-US" altLang="zh-CN" dirty="0"/>
              <a:t>{</a:t>
            </a:r>
            <a:r>
              <a:rPr lang="en-US" altLang="zh-CN" dirty="0" err="1"/>
              <a:t>a,c</a:t>
            </a:r>
            <a:r>
              <a:rPr lang="en-US" altLang="zh-CN" dirty="0"/>
              <a:t>}}</a:t>
            </a:r>
            <a:r>
              <a:rPr lang="zh-CN" altLang="zh-CN" dirty="0"/>
              <a:t>，试给出</a:t>
            </a:r>
            <a:r>
              <a:rPr lang="en-US" altLang="zh-CN" dirty="0"/>
              <a:t>S</a:t>
            </a:r>
            <a:r>
              <a:rPr lang="en-US" altLang="zh-CN" baseline="-25000" dirty="0"/>
              <a:t>1</a:t>
            </a:r>
            <a:r>
              <a:rPr lang="zh-CN" altLang="zh-CN" dirty="0"/>
              <a:t>和</a:t>
            </a:r>
            <a:r>
              <a:rPr lang="en-US" altLang="zh-CN" dirty="0"/>
              <a:t>S</a:t>
            </a:r>
            <a:r>
              <a:rPr lang="en-US" altLang="zh-CN" baseline="-25000" dirty="0"/>
              <a:t>2</a:t>
            </a:r>
            <a:r>
              <a:rPr lang="zh-CN" altLang="zh-CN" dirty="0"/>
              <a:t>确定的相容关系</a:t>
            </a:r>
            <a:r>
              <a:rPr lang="zh-CN" altLang="en-US" dirty="0"/>
              <a:t>。</a:t>
            </a:r>
          </a:p>
          <a:p>
            <a:pPr>
              <a:lnSpc>
                <a:spcPct val="150000"/>
              </a:lnSpc>
              <a:buNone/>
            </a:pPr>
            <a:r>
              <a:rPr lang="zh-CN" altLang="zh-CN" dirty="0">
                <a:solidFill>
                  <a:srgbClr val="C00000"/>
                </a:solidFill>
              </a:rPr>
              <a:t>解</a:t>
            </a:r>
            <a:r>
              <a:rPr lang="en-US" altLang="zh-CN" dirty="0"/>
              <a:t>  </a:t>
            </a:r>
            <a:r>
              <a:rPr lang="zh-CN" altLang="zh-CN" dirty="0"/>
              <a:t>设覆盖</a:t>
            </a:r>
            <a:r>
              <a:rPr lang="en-US" altLang="zh-CN" dirty="0"/>
              <a:t>S</a:t>
            </a:r>
            <a:r>
              <a:rPr lang="en-US" altLang="zh-CN" baseline="-25000" dirty="0"/>
              <a:t>1</a:t>
            </a:r>
            <a:r>
              <a:rPr lang="zh-CN" altLang="zh-CN" dirty="0"/>
              <a:t>和</a:t>
            </a:r>
            <a:r>
              <a:rPr lang="en-US" altLang="zh-CN" dirty="0"/>
              <a:t>S</a:t>
            </a:r>
            <a:r>
              <a:rPr lang="en-US" altLang="zh-CN" baseline="-25000" dirty="0"/>
              <a:t>2</a:t>
            </a:r>
            <a:r>
              <a:rPr lang="zh-CN" altLang="zh-CN" dirty="0"/>
              <a:t>确定的相容关系分别为</a:t>
            </a:r>
            <a:r>
              <a:rPr lang="en-US" altLang="zh-CN" dirty="0"/>
              <a:t>R</a:t>
            </a:r>
            <a:r>
              <a:rPr lang="en-US" altLang="zh-CN" baseline="-25000" dirty="0"/>
              <a:t>1</a:t>
            </a:r>
            <a:r>
              <a:rPr lang="zh-CN" altLang="zh-CN" dirty="0"/>
              <a:t>和</a:t>
            </a:r>
            <a:r>
              <a:rPr lang="en-US" altLang="zh-CN" dirty="0"/>
              <a:t>R</a:t>
            </a:r>
            <a:r>
              <a:rPr lang="en-US" altLang="zh-CN" baseline="-25000" dirty="0"/>
              <a:t>2</a:t>
            </a:r>
            <a:r>
              <a:rPr lang="zh-CN" altLang="zh-CN" dirty="0"/>
              <a:t>，则</a:t>
            </a:r>
          </a:p>
          <a:p>
            <a:pPr>
              <a:lnSpc>
                <a:spcPct val="150000"/>
              </a:lnSpc>
              <a:buFont typeface="Wingdings" panose="05000000000000000000" pitchFamily="2" charset="2"/>
              <a:buNone/>
            </a:pPr>
            <a:endParaRPr lang="en-US" altLang="zh-CN" dirty="0"/>
          </a:p>
        </p:txBody>
      </p:sp>
      <p:sp>
        <p:nvSpPr>
          <p:cNvPr id="4" name="Rectangle 3">
            <a:extLst>
              <a:ext uri="{FF2B5EF4-FFF2-40B4-BE49-F238E27FC236}">
                <a16:creationId xmlns:a16="http://schemas.microsoft.com/office/drawing/2014/main" id="{08248737-3293-4D32-85AE-E6BDBC86F49F}"/>
              </a:ext>
            </a:extLst>
          </p:cNvPr>
          <p:cNvSpPr txBox="1">
            <a:spLocks noChangeArrowheads="1"/>
          </p:cNvSpPr>
          <p:nvPr/>
        </p:nvSpPr>
        <p:spPr>
          <a:xfrm>
            <a:off x="993775" y="2896394"/>
            <a:ext cx="10972800" cy="2667000"/>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50000"/>
              </a:lnSpc>
              <a:buFont typeface="Wingdings" pitchFamily="2" charset="2"/>
              <a:buNone/>
            </a:pPr>
            <a:r>
              <a:rPr lang="en-US" altLang="zh-CN" dirty="0"/>
              <a:t>R</a:t>
            </a:r>
            <a:r>
              <a:rPr lang="en-US" altLang="zh-CN" baseline="-25000" dirty="0"/>
              <a:t>1</a:t>
            </a:r>
            <a:r>
              <a:rPr lang="zh-CN" altLang="en-US" dirty="0"/>
              <a:t>＝</a:t>
            </a:r>
            <a:r>
              <a:rPr lang="en-US" altLang="zh-CN" dirty="0"/>
              <a:t>{</a:t>
            </a:r>
            <a:r>
              <a:rPr lang="en-US" altLang="zh-CN" dirty="0" err="1"/>
              <a:t>a,b,c</a:t>
            </a:r>
            <a:r>
              <a:rPr lang="en-US" altLang="zh-CN" dirty="0"/>
              <a:t>}× {</a:t>
            </a:r>
            <a:r>
              <a:rPr lang="en-US" altLang="zh-CN" dirty="0" err="1"/>
              <a:t>a,b,c</a:t>
            </a:r>
            <a:r>
              <a:rPr lang="en-US" altLang="zh-CN" dirty="0"/>
              <a:t>}</a:t>
            </a:r>
          </a:p>
          <a:p>
            <a:pPr>
              <a:lnSpc>
                <a:spcPct val="150000"/>
              </a:lnSpc>
              <a:buFont typeface="Wingdings" pitchFamily="2" charset="2"/>
              <a:buNone/>
            </a:pPr>
            <a:r>
              <a:rPr lang="en-US" altLang="zh-CN" dirty="0"/>
              <a:t> </a:t>
            </a:r>
            <a:r>
              <a:rPr lang="zh-CN" altLang="en-US" dirty="0"/>
              <a:t>＝</a:t>
            </a:r>
            <a:r>
              <a:rPr lang="en-US" altLang="zh-CN" dirty="0"/>
              <a:t>{&lt;</a:t>
            </a:r>
            <a:r>
              <a:rPr lang="en-US" altLang="zh-CN" dirty="0" err="1"/>
              <a:t>a,a</a:t>
            </a:r>
            <a:r>
              <a:rPr lang="en-US" altLang="zh-CN" dirty="0"/>
              <a:t>&gt;,&lt;</a:t>
            </a:r>
            <a:r>
              <a:rPr lang="en-US" altLang="zh-CN" dirty="0" err="1"/>
              <a:t>b,b</a:t>
            </a:r>
            <a:r>
              <a:rPr lang="en-US" altLang="zh-CN" dirty="0"/>
              <a:t>&gt;,&lt;</a:t>
            </a:r>
            <a:r>
              <a:rPr lang="en-US" altLang="zh-CN" dirty="0" err="1"/>
              <a:t>c,c</a:t>
            </a:r>
            <a:r>
              <a:rPr lang="en-US" altLang="zh-CN" dirty="0"/>
              <a:t>&gt;,&lt;</a:t>
            </a:r>
            <a:r>
              <a:rPr lang="en-US" altLang="zh-CN" dirty="0" err="1"/>
              <a:t>a,b</a:t>
            </a:r>
            <a:r>
              <a:rPr lang="en-US" altLang="zh-CN" dirty="0"/>
              <a:t>&gt;,&lt;</a:t>
            </a:r>
            <a:r>
              <a:rPr lang="en-US" altLang="zh-CN" dirty="0" err="1"/>
              <a:t>b,a</a:t>
            </a:r>
            <a:r>
              <a:rPr lang="en-US" altLang="zh-CN" dirty="0"/>
              <a:t>&gt;,&lt;</a:t>
            </a:r>
            <a:r>
              <a:rPr lang="en-US" altLang="zh-CN" dirty="0" err="1"/>
              <a:t>c,a</a:t>
            </a:r>
            <a:r>
              <a:rPr lang="en-US" altLang="zh-CN" dirty="0"/>
              <a:t>&gt;, &lt;</a:t>
            </a:r>
            <a:r>
              <a:rPr lang="en-US" altLang="zh-CN" dirty="0" err="1"/>
              <a:t>a,c</a:t>
            </a:r>
            <a:r>
              <a:rPr lang="en-US" altLang="zh-CN" dirty="0"/>
              <a:t>&gt;,&lt;</a:t>
            </a:r>
            <a:r>
              <a:rPr lang="en-US" altLang="zh-CN" dirty="0" err="1"/>
              <a:t>b,c</a:t>
            </a:r>
            <a:r>
              <a:rPr lang="en-US" altLang="zh-CN" dirty="0"/>
              <a:t>&gt;,&lt;</a:t>
            </a:r>
            <a:r>
              <a:rPr lang="en-US" altLang="zh-CN" dirty="0" err="1"/>
              <a:t>c,b</a:t>
            </a:r>
            <a:r>
              <a:rPr lang="en-US" altLang="zh-CN" dirty="0"/>
              <a:t>&gt;}</a:t>
            </a:r>
            <a:endParaRPr lang="zh-CN" altLang="en-US" dirty="0"/>
          </a:p>
          <a:p>
            <a:pPr>
              <a:lnSpc>
                <a:spcPct val="150000"/>
              </a:lnSpc>
              <a:buFont typeface="Wingdings" pitchFamily="2" charset="2"/>
              <a:buNone/>
            </a:pPr>
            <a:r>
              <a:rPr lang="en-US" altLang="zh-CN" dirty="0"/>
              <a:t>R</a:t>
            </a:r>
            <a:r>
              <a:rPr lang="en-US" altLang="zh-CN" baseline="-25000" dirty="0"/>
              <a:t>2</a:t>
            </a:r>
            <a:r>
              <a:rPr lang="zh-CN" altLang="en-US" dirty="0"/>
              <a:t>＝（</a:t>
            </a:r>
            <a:r>
              <a:rPr lang="en-US" altLang="zh-CN" dirty="0"/>
              <a:t>{</a:t>
            </a:r>
            <a:r>
              <a:rPr lang="en-US" altLang="zh-CN" dirty="0" err="1"/>
              <a:t>a,b</a:t>
            </a:r>
            <a:r>
              <a:rPr lang="en-US" altLang="zh-CN" dirty="0"/>
              <a:t>}×{</a:t>
            </a:r>
            <a:r>
              <a:rPr lang="en-US" altLang="zh-CN" dirty="0" err="1"/>
              <a:t>a,b</a:t>
            </a:r>
            <a:r>
              <a:rPr lang="en-US" altLang="zh-CN" dirty="0"/>
              <a:t>}</a:t>
            </a:r>
            <a:r>
              <a:rPr lang="zh-CN" altLang="en-US" dirty="0"/>
              <a:t>）∪（</a:t>
            </a:r>
            <a:r>
              <a:rPr lang="en-US" altLang="zh-CN" dirty="0"/>
              <a:t>{</a:t>
            </a:r>
            <a:r>
              <a:rPr lang="en-US" altLang="zh-CN" dirty="0" err="1"/>
              <a:t>b,c</a:t>
            </a:r>
            <a:r>
              <a:rPr lang="en-US" altLang="zh-CN" dirty="0"/>
              <a:t>}×{</a:t>
            </a:r>
            <a:r>
              <a:rPr lang="en-US" altLang="zh-CN" dirty="0" err="1"/>
              <a:t>b,c</a:t>
            </a:r>
            <a:r>
              <a:rPr lang="en-US" altLang="zh-CN" dirty="0"/>
              <a:t>}</a:t>
            </a:r>
            <a:r>
              <a:rPr lang="zh-CN" altLang="en-US" dirty="0"/>
              <a:t>）∪（</a:t>
            </a:r>
            <a:r>
              <a:rPr lang="en-US" altLang="zh-CN" dirty="0"/>
              <a:t>{</a:t>
            </a:r>
            <a:r>
              <a:rPr lang="en-US" altLang="zh-CN" dirty="0" err="1"/>
              <a:t>a,c</a:t>
            </a:r>
            <a:r>
              <a:rPr lang="en-US" altLang="zh-CN" dirty="0"/>
              <a:t>}×{</a:t>
            </a:r>
            <a:r>
              <a:rPr lang="en-US" altLang="zh-CN" dirty="0" err="1"/>
              <a:t>a,c</a:t>
            </a:r>
            <a:r>
              <a:rPr lang="en-US" altLang="zh-CN" dirty="0"/>
              <a:t>}</a:t>
            </a:r>
            <a:r>
              <a:rPr lang="zh-CN" altLang="en-US" dirty="0"/>
              <a:t>）</a:t>
            </a:r>
          </a:p>
          <a:p>
            <a:pPr>
              <a:lnSpc>
                <a:spcPct val="150000"/>
              </a:lnSpc>
              <a:buFont typeface="Wingdings" pitchFamily="2" charset="2"/>
              <a:buNone/>
            </a:pPr>
            <a:r>
              <a:rPr lang="zh-CN" altLang="en-US" dirty="0"/>
              <a:t> ＝</a:t>
            </a:r>
            <a:r>
              <a:rPr lang="en-US" altLang="zh-CN" dirty="0"/>
              <a:t>{&lt;</a:t>
            </a:r>
            <a:r>
              <a:rPr lang="en-US" altLang="zh-CN" dirty="0" err="1"/>
              <a:t>a,a</a:t>
            </a:r>
            <a:r>
              <a:rPr lang="en-US" altLang="zh-CN" dirty="0"/>
              <a:t>&gt;,&lt;</a:t>
            </a:r>
            <a:r>
              <a:rPr lang="en-US" altLang="zh-CN" dirty="0" err="1"/>
              <a:t>b,b</a:t>
            </a:r>
            <a:r>
              <a:rPr lang="en-US" altLang="zh-CN" dirty="0"/>
              <a:t>&gt;,&lt;</a:t>
            </a:r>
            <a:r>
              <a:rPr lang="en-US" altLang="zh-CN" dirty="0" err="1"/>
              <a:t>c,c</a:t>
            </a:r>
            <a:r>
              <a:rPr lang="en-US" altLang="zh-CN" dirty="0"/>
              <a:t>&gt;,&lt;</a:t>
            </a:r>
            <a:r>
              <a:rPr lang="en-US" altLang="zh-CN" dirty="0" err="1"/>
              <a:t>a,b</a:t>
            </a:r>
            <a:r>
              <a:rPr lang="en-US" altLang="zh-CN" dirty="0"/>
              <a:t>&gt;,&lt;</a:t>
            </a:r>
            <a:r>
              <a:rPr lang="en-US" altLang="zh-CN" dirty="0" err="1"/>
              <a:t>b,a</a:t>
            </a:r>
            <a:r>
              <a:rPr lang="en-US" altLang="zh-CN" dirty="0"/>
              <a:t>&gt;,&lt;</a:t>
            </a:r>
            <a:r>
              <a:rPr lang="en-US" altLang="zh-CN" dirty="0" err="1"/>
              <a:t>c,a</a:t>
            </a:r>
            <a:r>
              <a:rPr lang="en-US" altLang="zh-CN" dirty="0"/>
              <a:t>&gt;, &lt;</a:t>
            </a:r>
            <a:r>
              <a:rPr lang="en-US" altLang="zh-CN" dirty="0" err="1"/>
              <a:t>a,c</a:t>
            </a:r>
            <a:r>
              <a:rPr lang="en-US" altLang="zh-CN" dirty="0"/>
              <a:t>&gt;,&lt;</a:t>
            </a:r>
            <a:r>
              <a:rPr lang="en-US" altLang="zh-CN" dirty="0" err="1"/>
              <a:t>b,c</a:t>
            </a:r>
            <a:r>
              <a:rPr lang="en-US" altLang="zh-CN" dirty="0"/>
              <a:t>&gt;,&lt;</a:t>
            </a:r>
            <a:r>
              <a:rPr lang="en-US" altLang="zh-CN" dirty="0" err="1"/>
              <a:t>c,b</a:t>
            </a:r>
            <a:r>
              <a:rPr lang="en-US" altLang="zh-CN" dirty="0"/>
              <a:t>&gt;}</a:t>
            </a:r>
            <a:endParaRPr lang="zh-CN" altLang="en-US" dirty="0"/>
          </a:p>
        </p:txBody>
      </p:sp>
      <p:sp>
        <p:nvSpPr>
          <p:cNvPr id="5" name="卷形: 垂直 4">
            <a:extLst>
              <a:ext uri="{FF2B5EF4-FFF2-40B4-BE49-F238E27FC236}">
                <a16:creationId xmlns:a16="http://schemas.microsoft.com/office/drawing/2014/main" id="{8F58C4A1-2E70-434E-859A-E73C137C64CB}"/>
              </a:ext>
            </a:extLst>
          </p:cNvPr>
          <p:cNvSpPr/>
          <p:nvPr/>
        </p:nvSpPr>
        <p:spPr>
          <a:xfrm>
            <a:off x="546100" y="5691805"/>
            <a:ext cx="10734675" cy="9144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注意：不同的覆盖可以构造出相同的相容关系。 </a:t>
            </a:r>
          </a:p>
        </p:txBody>
      </p:sp>
    </p:spTree>
    <p:extLst>
      <p:ext uri="{BB962C8B-B14F-4D97-AF65-F5344CB8AC3E}">
        <p14:creationId xmlns:p14="http://schemas.microsoft.com/office/powerpoint/2010/main" val="68123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412">
                                            <p:txEl>
                                              <p:pRg st="1" end="1"/>
                                            </p:txEl>
                                          </p:spTgt>
                                        </p:tgtEl>
                                        <p:attrNameLst>
                                          <p:attrName>style.visibility</p:attrName>
                                        </p:attrNameLst>
                                      </p:cBhvr>
                                      <p:to>
                                        <p:strVal val="visible"/>
                                      </p:to>
                                    </p:set>
                                    <p:animEffect transition="in" filter="fade">
                                      <p:cBhvr>
                                        <p:cTn id="7" dur="1000"/>
                                        <p:tgtEl>
                                          <p:spTgt spid="17412">
                                            <p:txEl>
                                              <p:pRg st="1" end="1"/>
                                            </p:txEl>
                                          </p:spTgt>
                                        </p:tgtEl>
                                      </p:cBhvr>
                                    </p:animEffect>
                                    <p:anim calcmode="lin" valueType="num">
                                      <p:cBhvr>
                                        <p:cTn id="8" dur="1000" fill="hold"/>
                                        <p:tgtEl>
                                          <p:spTgt spid="1741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4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1000"/>
                                        <p:tgtEl>
                                          <p:spTgt spid="4">
                                            <p:txEl>
                                              <p:pRg st="2" end="2"/>
                                            </p:txEl>
                                          </p:spTgt>
                                        </p:tgtEl>
                                      </p:cBhvr>
                                    </p:animEffect>
                                    <p:anim calcmode="lin" valueType="num">
                                      <p:cBhvr>
                                        <p:cTn id="2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1000"/>
                                        <p:tgtEl>
                                          <p:spTgt spid="4">
                                            <p:txEl>
                                              <p:pRg st="3" end="3"/>
                                            </p:txEl>
                                          </p:spTgt>
                                        </p:tgtEl>
                                      </p:cBhvr>
                                    </p:animEffect>
                                    <p:anim calcmode="lin" valueType="num">
                                      <p:cBhvr>
                                        <p:cTn id="3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arn(inVertic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36742"/>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p:cNvSpPr/>
          <p:nvPr/>
        </p:nvSpPr>
        <p:spPr>
          <a:xfrm>
            <a:off x="5337175" y="3170183"/>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
          <p:cNvSpPr txBox="1"/>
          <p:nvPr/>
        </p:nvSpPr>
        <p:spPr>
          <a:xfrm>
            <a:off x="6593209" y="2157134"/>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历史人物</a:t>
            </a:r>
          </a:p>
        </p:txBody>
      </p:sp>
      <p:sp>
        <p:nvSpPr>
          <p:cNvPr id="47" name="TextBox 1"/>
          <p:cNvSpPr txBox="1"/>
          <p:nvPr/>
        </p:nvSpPr>
        <p:spPr>
          <a:xfrm>
            <a:off x="6593209" y="2705949"/>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相容关系</a:t>
            </a:r>
          </a:p>
        </p:txBody>
      </p:sp>
      <p:sp>
        <p:nvSpPr>
          <p:cNvPr id="48" name="TextBox 1"/>
          <p:cNvSpPr txBox="1"/>
          <p:nvPr/>
        </p:nvSpPr>
        <p:spPr>
          <a:xfrm>
            <a:off x="6593209" y="3339441"/>
            <a:ext cx="1231106" cy="369353"/>
          </a:xfrm>
          <a:prstGeom prst="rect">
            <a:avLst/>
          </a:prstGeom>
          <a:noFill/>
        </p:spPr>
        <p:txBody>
          <a:bodyPr wrap="none" lIns="0" tIns="0" rIns="0" bIns="60981" rtlCol="0">
            <a:spAutoFit/>
          </a:bodyPr>
          <a:lstStyle/>
          <a:p>
            <a:pPr>
              <a:lnSpc>
                <a:spcPts val="2401"/>
              </a:lnSpc>
            </a:pPr>
            <a:r>
              <a:rPr lang="zh-CN" altLang="en-US" b="1" dirty="0">
                <a:solidFill>
                  <a:schemeClr val="bg1"/>
                </a:solidFill>
                <a:latin typeface="Microsoft YaHei UI" pitchFamily="18" charset="0"/>
                <a:cs typeface="Microsoft YaHei UI" pitchFamily="18" charset="0"/>
              </a:rPr>
              <a:t>等价关系</a:t>
            </a:r>
          </a:p>
        </p:txBody>
      </p:sp>
      <p:sp>
        <p:nvSpPr>
          <p:cNvPr id="51" name="Freeform 3"/>
          <p:cNvSpPr/>
          <p:nvPr/>
        </p:nvSpPr>
        <p:spPr>
          <a:xfrm>
            <a:off x="6274895" y="1139593"/>
            <a:ext cx="45719" cy="4881001"/>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7" name="Freeform 3"/>
          <p:cNvSpPr/>
          <p:nvPr/>
        </p:nvSpPr>
        <p:spPr>
          <a:xfrm>
            <a:off x="6212209" y="220793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3" name="Freeform 3"/>
          <p:cNvSpPr/>
          <p:nvPr/>
        </p:nvSpPr>
        <p:spPr>
          <a:xfrm>
            <a:off x="6212209" y="279893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solidFill>
                <a:schemeClr val="bg1"/>
              </a:solidFill>
            </a:endParaRPr>
          </a:p>
        </p:txBody>
      </p:sp>
      <p:sp>
        <p:nvSpPr>
          <p:cNvPr id="54" name="Freeform 3"/>
          <p:cNvSpPr/>
          <p:nvPr/>
        </p:nvSpPr>
        <p:spPr>
          <a:xfrm>
            <a:off x="6212209" y="338056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solidFill>
                <a:schemeClr val="bg1"/>
              </a:solidFill>
            </a:endParaRP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a:lnSpc>
                <a:spcPts val="6936"/>
              </a:lnSpc>
            </a:pPr>
            <a:r>
              <a:rPr lang="zh-CN" altLang="en-US" sz="3600" b="1" dirty="0">
                <a:solidFill>
                  <a:srgbClr val="4197DF"/>
                </a:solidFill>
                <a:latin typeface="Microsoft YaHei UI" pitchFamily="18" charset="0"/>
                <a:cs typeface="Microsoft YaHei UI" pitchFamily="18" charset="0"/>
              </a:rPr>
              <a:t>内容导航</a:t>
            </a:r>
            <a:endParaRPr lang="en-US" altLang="zh-CN" sz="3600" b="1" dirty="0">
              <a:solidFill>
                <a:srgbClr val="4197DF"/>
              </a:solidFill>
              <a:latin typeface="Microsoft YaHei UI" pitchFamily="18" charset="0"/>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1"/>
              </a:lnSpc>
            </a:pPr>
            <a:r>
              <a:rPr lang="en-US" altLang="zh-CN" sz="1900" b="1" dirty="0">
                <a:solidFill>
                  <a:srgbClr val="4197DF"/>
                </a:solidFill>
                <a:latin typeface="Times New Roman" pitchFamily="18" charset="0"/>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1"/>
          <p:cNvSpPr txBox="1"/>
          <p:nvPr/>
        </p:nvSpPr>
        <p:spPr>
          <a:xfrm>
            <a:off x="6593209" y="3980037"/>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次序关系</a:t>
            </a:r>
          </a:p>
        </p:txBody>
      </p:sp>
      <p:sp>
        <p:nvSpPr>
          <p:cNvPr id="39" name="TextBox 1"/>
          <p:cNvSpPr txBox="1"/>
          <p:nvPr/>
        </p:nvSpPr>
        <p:spPr>
          <a:xfrm>
            <a:off x="6580509" y="4564237"/>
            <a:ext cx="615553"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函数</a:t>
            </a:r>
          </a:p>
        </p:txBody>
      </p:sp>
      <p:sp>
        <p:nvSpPr>
          <p:cNvPr id="40" name="Freeform 3"/>
          <p:cNvSpPr/>
          <p:nvPr/>
        </p:nvSpPr>
        <p:spPr>
          <a:xfrm>
            <a:off x="6212209" y="402482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1" name="Freeform 3"/>
          <p:cNvSpPr/>
          <p:nvPr/>
        </p:nvSpPr>
        <p:spPr>
          <a:xfrm>
            <a:off x="6212209" y="4607383"/>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2" name="TextBox 1"/>
          <p:cNvSpPr txBox="1"/>
          <p:nvPr/>
        </p:nvSpPr>
        <p:spPr>
          <a:xfrm>
            <a:off x="5627742" y="2760837"/>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5.1</a:t>
            </a:r>
          </a:p>
        </p:txBody>
      </p:sp>
      <p:sp>
        <p:nvSpPr>
          <p:cNvPr id="43" name="TextBox 1"/>
          <p:cNvSpPr txBox="1"/>
          <p:nvPr/>
        </p:nvSpPr>
        <p:spPr>
          <a:xfrm>
            <a:off x="5627742" y="3319637"/>
            <a:ext cx="512961" cy="369353"/>
          </a:xfrm>
          <a:prstGeom prst="rect">
            <a:avLst/>
          </a:prstGeom>
          <a:noFill/>
        </p:spPr>
        <p:txBody>
          <a:bodyPr wrap="none" lIns="0" tIns="0" rIns="0" bIns="60981" rtlCol="0">
            <a:spAutoFit/>
          </a:bodyPr>
          <a:lstStyle/>
          <a:p>
            <a:pPr>
              <a:lnSpc>
                <a:spcPts val="2401"/>
              </a:lnSpc>
            </a:pPr>
            <a:r>
              <a:rPr lang="en-US" altLang="zh-CN" b="1" dirty="0">
                <a:solidFill>
                  <a:schemeClr val="bg1"/>
                </a:solidFill>
                <a:latin typeface="+mj-lt"/>
                <a:cs typeface="Microsoft YaHei UI" pitchFamily="18" charset="0"/>
              </a:rPr>
              <a:t> 5.2</a:t>
            </a:r>
            <a:endParaRPr lang="en-US" altLang="zh-CN" b="1" dirty="0">
              <a:solidFill>
                <a:schemeClr val="bg1"/>
              </a:solidFill>
              <a:latin typeface="Microsoft YaHei UI" pitchFamily="18" charset="0"/>
              <a:cs typeface="Microsoft YaHei UI" pitchFamily="18" charset="0"/>
            </a:endParaRPr>
          </a:p>
        </p:txBody>
      </p:sp>
      <p:sp>
        <p:nvSpPr>
          <p:cNvPr id="44" name="TextBox 1"/>
          <p:cNvSpPr txBox="1"/>
          <p:nvPr/>
        </p:nvSpPr>
        <p:spPr>
          <a:xfrm>
            <a:off x="5627742" y="3974021"/>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5.3</a:t>
            </a:r>
          </a:p>
        </p:txBody>
      </p:sp>
      <p:sp>
        <p:nvSpPr>
          <p:cNvPr id="45" name="TextBox 1"/>
          <p:cNvSpPr txBox="1"/>
          <p:nvPr/>
        </p:nvSpPr>
        <p:spPr>
          <a:xfrm>
            <a:off x="5627742" y="4577605"/>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5.4</a:t>
            </a:r>
          </a:p>
        </p:txBody>
      </p:sp>
      <p:sp>
        <p:nvSpPr>
          <p:cNvPr id="77" name="等腰三角形 76"/>
          <p:cNvSpPr/>
          <p:nvPr/>
        </p:nvSpPr>
        <p:spPr>
          <a:xfrm>
            <a:off x="5770064" y="1474713"/>
            <a:ext cx="304800" cy="2670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nvSpPr>
        <p:spPr>
          <a:xfrm>
            <a:off x="5749341" y="2139071"/>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0" name="TextBox 1"/>
          <p:cNvSpPr txBox="1"/>
          <p:nvPr/>
        </p:nvSpPr>
        <p:spPr>
          <a:xfrm>
            <a:off x="6598153" y="5140151"/>
            <a:ext cx="215443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特殊关系的应用</a:t>
            </a:r>
          </a:p>
        </p:txBody>
      </p:sp>
      <p:sp>
        <p:nvSpPr>
          <p:cNvPr id="81" name="Freeform 3"/>
          <p:cNvSpPr/>
          <p:nvPr/>
        </p:nvSpPr>
        <p:spPr>
          <a:xfrm>
            <a:off x="6212209" y="518329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82" name="TextBox 1"/>
          <p:cNvSpPr txBox="1"/>
          <p:nvPr/>
        </p:nvSpPr>
        <p:spPr>
          <a:xfrm>
            <a:off x="5645386" y="5153519"/>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5.5</a:t>
            </a:r>
          </a:p>
        </p:txBody>
      </p:sp>
      <p:sp>
        <p:nvSpPr>
          <p:cNvPr id="49" name="Freeform 3">
            <a:extLst>
              <a:ext uri="{FF2B5EF4-FFF2-40B4-BE49-F238E27FC236}">
                <a16:creationId xmlns:a16="http://schemas.microsoft.com/office/drawing/2014/main" id="{3C54E87D-6CAE-485E-AAA4-0C102D0BF66D}"/>
              </a:ext>
            </a:extLst>
          </p:cNvPr>
          <p:cNvSpPr/>
          <p:nvPr/>
        </p:nvSpPr>
        <p:spPr>
          <a:xfrm>
            <a:off x="6212209" y="575921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0" name="TextBox 1">
            <a:extLst>
              <a:ext uri="{FF2B5EF4-FFF2-40B4-BE49-F238E27FC236}">
                <a16:creationId xmlns:a16="http://schemas.microsoft.com/office/drawing/2014/main" id="{6574AE27-BFA3-495A-B514-7C2A6BEDB1B0}"/>
              </a:ext>
            </a:extLst>
          </p:cNvPr>
          <p:cNvSpPr txBox="1"/>
          <p:nvPr/>
        </p:nvSpPr>
        <p:spPr>
          <a:xfrm>
            <a:off x="6598153" y="5712178"/>
            <a:ext cx="615553"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作业</a:t>
            </a:r>
          </a:p>
        </p:txBody>
      </p:sp>
      <p:sp>
        <p:nvSpPr>
          <p:cNvPr id="56" name="TextBox 1">
            <a:extLst>
              <a:ext uri="{FF2B5EF4-FFF2-40B4-BE49-F238E27FC236}">
                <a16:creationId xmlns:a16="http://schemas.microsoft.com/office/drawing/2014/main" id="{CC4EB79E-6CF5-4540-8F8D-A5344F7296C1}"/>
              </a:ext>
            </a:extLst>
          </p:cNvPr>
          <p:cNvSpPr txBox="1"/>
          <p:nvPr/>
        </p:nvSpPr>
        <p:spPr>
          <a:xfrm>
            <a:off x="5645386" y="5725546"/>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5.6</a:t>
            </a:r>
          </a:p>
        </p:txBody>
      </p:sp>
      <p:sp>
        <p:nvSpPr>
          <p:cNvPr id="55" name="TextBox 1">
            <a:extLst>
              <a:ext uri="{FF2B5EF4-FFF2-40B4-BE49-F238E27FC236}">
                <a16:creationId xmlns:a16="http://schemas.microsoft.com/office/drawing/2014/main" id="{9FBF5606-0CB8-429A-8739-E127993FBE59}"/>
              </a:ext>
            </a:extLst>
          </p:cNvPr>
          <p:cNvSpPr txBox="1"/>
          <p:nvPr/>
        </p:nvSpPr>
        <p:spPr>
          <a:xfrm>
            <a:off x="6575131" y="1663765"/>
            <a:ext cx="2769989" cy="369353"/>
          </a:xfrm>
          <a:prstGeom prst="rect">
            <a:avLst/>
          </a:prstGeom>
          <a:noFill/>
        </p:spPr>
        <p:txBody>
          <a:bodyPr wrap="none" lIns="0" tIns="0" rIns="0" bIns="60981" rtlCol="0">
            <a:spAutoFit/>
          </a:bodyPr>
          <a:lstStyle/>
          <a:p>
            <a:pPr lvl="0">
              <a:lnSpc>
                <a:spcPts val="2401"/>
              </a:lnSpc>
            </a:pPr>
            <a:r>
              <a:rPr lang="zh-CN" altLang="en-US" b="1" dirty="0">
                <a:latin typeface="Microsoft YaHei UI" pitchFamily="18" charset="0"/>
                <a:cs typeface="Microsoft YaHei UI" pitchFamily="18" charset="0"/>
              </a:rPr>
              <a:t>本章导读及学习要求</a:t>
            </a:r>
          </a:p>
        </p:txBody>
      </p:sp>
      <p:sp>
        <p:nvSpPr>
          <p:cNvPr id="58" name="Freeform 3">
            <a:extLst>
              <a:ext uri="{FF2B5EF4-FFF2-40B4-BE49-F238E27FC236}">
                <a16:creationId xmlns:a16="http://schemas.microsoft.com/office/drawing/2014/main" id="{388BF26A-DD18-4586-B62F-39EC845CA9BB}"/>
              </a:ext>
            </a:extLst>
          </p:cNvPr>
          <p:cNvSpPr/>
          <p:nvPr/>
        </p:nvSpPr>
        <p:spPr>
          <a:xfrm>
            <a:off x="6225127" y="170481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60" name="等腰三角形 59">
            <a:extLst>
              <a:ext uri="{FF2B5EF4-FFF2-40B4-BE49-F238E27FC236}">
                <a16:creationId xmlns:a16="http://schemas.microsoft.com/office/drawing/2014/main" id="{FDE631E7-3481-4807-BB80-F94C3F0F7703}"/>
              </a:ext>
            </a:extLst>
          </p:cNvPr>
          <p:cNvSpPr/>
          <p:nvPr/>
        </p:nvSpPr>
        <p:spPr>
          <a:xfrm>
            <a:off x="5751986" y="1627113"/>
            <a:ext cx="304800" cy="267093"/>
          </a:xfrm>
          <a:prstGeom prst="triangle">
            <a:avLst/>
          </a:prstGeom>
          <a:solidFill>
            <a:srgbClr val="FDB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081261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052F49C2-B2A6-4E91-B488-8DC1FF5A5FBF}"/>
              </a:ext>
            </a:extLst>
          </p:cNvPr>
          <p:cNvSpPr>
            <a:spLocks noGrp="1" noChangeArrowheads="1"/>
          </p:cNvSpPr>
          <p:nvPr>
            <p:ph type="title"/>
          </p:nvPr>
        </p:nvSpPr>
        <p:spPr>
          <a:xfrm>
            <a:off x="792289" y="259300"/>
            <a:ext cx="10758267" cy="585924"/>
          </a:xfrm>
        </p:spPr>
        <p:txBody>
          <a:bodyPr/>
          <a:lstStyle/>
          <a:p>
            <a:pPr eaLnBrk="1" hangingPunct="1"/>
            <a:r>
              <a:rPr lang="zh-CN" altLang="en-US" dirty="0"/>
              <a:t>问题引入</a:t>
            </a:r>
          </a:p>
        </p:txBody>
      </p:sp>
      <p:sp>
        <p:nvSpPr>
          <p:cNvPr id="1669124" name="Rectangle 4">
            <a:extLst>
              <a:ext uri="{FF2B5EF4-FFF2-40B4-BE49-F238E27FC236}">
                <a16:creationId xmlns:a16="http://schemas.microsoft.com/office/drawing/2014/main" id="{601B3F86-C9DA-438F-A04A-F30C20F4E15E}"/>
              </a:ext>
            </a:extLst>
          </p:cNvPr>
          <p:cNvSpPr>
            <a:spLocks noChangeArrowheads="1"/>
          </p:cNvSpPr>
          <p:nvPr/>
        </p:nvSpPr>
        <p:spPr bwMode="auto">
          <a:xfrm>
            <a:off x="612775" y="4248336"/>
            <a:ext cx="8210863" cy="540917"/>
          </a:xfrm>
          <a:prstGeom prst="rect">
            <a:avLst/>
          </a:prstGeom>
          <a:noFill/>
          <a:ln w="9525">
            <a:noFill/>
            <a:miter lim="800000"/>
            <a:headEnd/>
            <a:tailEnd/>
          </a:ln>
          <a:effectLst/>
        </p:spPr>
        <p:txBody>
          <a:bodyPr>
            <a:spAutoFit/>
          </a:bodyPr>
          <a:lstStyle/>
          <a:p>
            <a:pPr marL="457291" indent="-457291">
              <a:lnSpc>
                <a:spcPct val="120000"/>
              </a:lnSpc>
              <a:spcBef>
                <a:spcPct val="20000"/>
              </a:spcBef>
              <a:defRPr/>
            </a:pPr>
            <a:r>
              <a:rPr kumimoji="1" lang="zh-CN" altLang="en-US" sz="2801" b="1" dirty="0">
                <a:solidFill>
                  <a:schemeClr val="accent1"/>
                </a:solidFill>
                <a:effectLst>
                  <a:outerShdw blurRad="38100" dist="38100" dir="2700000" algn="tl">
                    <a:srgbClr val="000000"/>
                  </a:outerShdw>
                </a:effectLst>
                <a:latin typeface="黑体" pitchFamily="2" charset="-122"/>
                <a:ea typeface="黑体" pitchFamily="2" charset="-122"/>
              </a:rPr>
              <a:t>显然关系</a:t>
            </a:r>
            <a:r>
              <a:rPr kumimoji="1" lang="en-US" altLang="zh-CN" sz="2801" b="1" dirty="0">
                <a:solidFill>
                  <a:schemeClr val="accent1"/>
                </a:solidFill>
                <a:effectLst>
                  <a:outerShdw blurRad="38100" dist="38100" dir="2700000" algn="tl">
                    <a:srgbClr val="000000"/>
                  </a:outerShdw>
                </a:effectLst>
                <a:latin typeface="黑体" pitchFamily="2" charset="-122"/>
                <a:ea typeface="黑体" pitchFamily="2" charset="-122"/>
              </a:rPr>
              <a:t>R</a:t>
            </a:r>
            <a:r>
              <a:rPr kumimoji="1" lang="zh-CN" altLang="en-US" sz="2801" b="1" dirty="0">
                <a:latin typeface="黑体" pitchFamily="2" charset="-122"/>
                <a:ea typeface="黑体" pitchFamily="2" charset="-122"/>
              </a:rPr>
              <a:t>具有</a:t>
            </a:r>
            <a:r>
              <a:rPr kumimoji="1" lang="zh-CN" altLang="en-US" sz="2801" b="1" i="1" u="sng" dirty="0">
                <a:solidFill>
                  <a:schemeClr val="hlink"/>
                </a:solidFill>
                <a:effectLst>
                  <a:outerShdw blurRad="38100" dist="38100" dir="2700000" algn="tl">
                    <a:srgbClr val="000000"/>
                  </a:outerShdw>
                </a:effectLst>
                <a:latin typeface="黑体" pitchFamily="2" charset="-122"/>
                <a:ea typeface="黑体" pitchFamily="2" charset="-122"/>
              </a:rPr>
              <a:t>自反性，对称性和传递性 </a:t>
            </a:r>
            <a:r>
              <a:rPr kumimoji="1" lang="zh-CN" altLang="en-US" sz="2801" b="1" dirty="0">
                <a:solidFill>
                  <a:schemeClr val="hlink"/>
                </a:solidFill>
                <a:latin typeface="黑体" pitchFamily="2" charset="-122"/>
                <a:ea typeface="黑体" pitchFamily="2" charset="-122"/>
              </a:rPr>
              <a:t>。</a:t>
            </a:r>
          </a:p>
        </p:txBody>
      </p:sp>
      <p:sp>
        <p:nvSpPr>
          <p:cNvPr id="1669125" name="AutoShape 5">
            <a:extLst>
              <a:ext uri="{FF2B5EF4-FFF2-40B4-BE49-F238E27FC236}">
                <a16:creationId xmlns:a16="http://schemas.microsoft.com/office/drawing/2014/main" id="{5249F338-B023-4B8A-8EF4-2C1C5BA1C031}"/>
              </a:ext>
            </a:extLst>
          </p:cNvPr>
          <p:cNvSpPr>
            <a:spLocks noChangeArrowheads="1"/>
          </p:cNvSpPr>
          <p:nvPr/>
        </p:nvSpPr>
        <p:spPr bwMode="auto">
          <a:xfrm>
            <a:off x="7096038" y="3300433"/>
            <a:ext cx="1727600" cy="1225834"/>
          </a:xfrm>
          <a:prstGeom prst="cloudCallout">
            <a:avLst>
              <a:gd name="adj1" fmla="val -93203"/>
              <a:gd name="adj2" fmla="val 57461"/>
            </a:avLst>
          </a:prstGeom>
          <a:solidFill>
            <a:srgbClr val="669900"/>
          </a:solidFill>
          <a:ln w="9525">
            <a:solidFill>
              <a:schemeClr val="tx1"/>
            </a:solidFill>
            <a:round/>
            <a:headEnd/>
            <a:tailEnd/>
          </a:ln>
          <a:effectLst/>
        </p:spPr>
        <p:txBody>
          <a:bodyPr/>
          <a:lstStyle/>
          <a:p>
            <a:pPr algn="ctr" eaLnBrk="1" hangingPunct="1">
              <a:defRPr/>
            </a:pPr>
            <a:r>
              <a:rPr kumimoji="1" lang="zh-CN" altLang="en-US" sz="2801"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等价关系</a:t>
            </a:r>
          </a:p>
        </p:txBody>
      </p:sp>
      <p:sp>
        <p:nvSpPr>
          <p:cNvPr id="3" name="文本占位符 2">
            <a:extLst>
              <a:ext uri="{FF2B5EF4-FFF2-40B4-BE49-F238E27FC236}">
                <a16:creationId xmlns:a16="http://schemas.microsoft.com/office/drawing/2014/main" id="{4CCC3B86-301D-40AE-971D-A21F96FACC1D}"/>
              </a:ext>
            </a:extLst>
          </p:cNvPr>
          <p:cNvSpPr>
            <a:spLocks noGrp="1"/>
          </p:cNvSpPr>
          <p:nvPr>
            <p:ph type="body" sz="half" idx="1"/>
          </p:nvPr>
        </p:nvSpPr>
        <p:spPr>
          <a:xfrm>
            <a:off x="430439" y="1214164"/>
            <a:ext cx="6884033" cy="2999481"/>
          </a:xfrm>
        </p:spPr>
        <p:txBody>
          <a:bodyPr/>
          <a:lstStyle/>
          <a:p>
            <a:pPr marL="0" indent="0">
              <a:buNone/>
            </a:pPr>
            <a:r>
              <a:rPr lang="zh-CN" altLang="zh-CN" dirty="0"/>
              <a:t>假设集合</a:t>
            </a:r>
            <a:r>
              <a:rPr lang="en-US" altLang="zh-CN" dirty="0"/>
              <a:t>A</a:t>
            </a:r>
            <a:r>
              <a:rPr lang="zh-CN" altLang="zh-CN" dirty="0"/>
              <a:t>是由</a:t>
            </a:r>
            <a:r>
              <a:rPr lang="en-US" altLang="zh-CN" dirty="0"/>
              <a:t>10</a:t>
            </a:r>
            <a:r>
              <a:rPr lang="zh-CN" altLang="zh-CN" dirty="0"/>
              <a:t>个红色、蓝色或绿色球组成的集合，如</a:t>
            </a:r>
            <a:r>
              <a:rPr lang="zh-CN" altLang="en-US" dirty="0"/>
              <a:t>右图</a:t>
            </a:r>
            <a:r>
              <a:rPr lang="zh-CN" altLang="zh-CN" dirty="0"/>
              <a:t>所示。</a:t>
            </a:r>
          </a:p>
          <a:p>
            <a:pPr marL="0" indent="0">
              <a:buNone/>
            </a:pPr>
            <a:r>
              <a:rPr lang="zh-CN" altLang="zh-CN" dirty="0">
                <a:solidFill>
                  <a:srgbClr val="3333FF"/>
                </a:solidFill>
              </a:rPr>
              <a:t>定义</a:t>
            </a:r>
            <a:r>
              <a:rPr lang="en-US" altLang="zh-CN" dirty="0">
                <a:solidFill>
                  <a:srgbClr val="3333FF"/>
                </a:solidFill>
              </a:rPr>
              <a:t>A</a:t>
            </a:r>
            <a:r>
              <a:rPr lang="zh-CN" altLang="zh-CN" dirty="0">
                <a:solidFill>
                  <a:srgbClr val="3333FF"/>
                </a:solidFill>
              </a:rPr>
              <a:t>上的关系</a:t>
            </a:r>
            <a:r>
              <a:rPr lang="en-US" altLang="zh-CN" dirty="0">
                <a:solidFill>
                  <a:srgbClr val="3333FF"/>
                </a:solidFill>
              </a:rPr>
              <a:t>R</a:t>
            </a:r>
            <a:r>
              <a:rPr lang="zh-CN" altLang="zh-CN" dirty="0">
                <a:solidFill>
                  <a:srgbClr val="3333FF"/>
                </a:solidFill>
              </a:rPr>
              <a:t>为：</a:t>
            </a:r>
          </a:p>
          <a:p>
            <a:pPr marL="0" indent="0">
              <a:buNone/>
            </a:pPr>
            <a:r>
              <a:rPr lang="zh-CN" altLang="zh-CN" dirty="0">
                <a:solidFill>
                  <a:srgbClr val="3333FF"/>
                </a:solidFill>
              </a:rPr>
              <a:t>如果</a:t>
            </a:r>
            <a:r>
              <a:rPr lang="en-US" altLang="zh-CN" dirty="0">
                <a:solidFill>
                  <a:srgbClr val="3333FF"/>
                </a:solidFill>
              </a:rPr>
              <a:t>x</a:t>
            </a:r>
            <a:r>
              <a:rPr lang="zh-CN" altLang="zh-CN" dirty="0">
                <a:solidFill>
                  <a:srgbClr val="3333FF"/>
                </a:solidFill>
              </a:rPr>
              <a:t>和</a:t>
            </a:r>
            <a:r>
              <a:rPr lang="en-US" altLang="zh-CN" dirty="0">
                <a:solidFill>
                  <a:srgbClr val="3333FF"/>
                </a:solidFill>
              </a:rPr>
              <a:t>y</a:t>
            </a:r>
            <a:r>
              <a:rPr lang="zh-CN" altLang="zh-CN" dirty="0">
                <a:solidFill>
                  <a:srgbClr val="3333FF"/>
                </a:solidFill>
              </a:rPr>
              <a:t>属于关系</a:t>
            </a:r>
            <a:r>
              <a:rPr lang="en-US" altLang="zh-CN" dirty="0">
                <a:solidFill>
                  <a:srgbClr val="3333FF"/>
                </a:solidFill>
              </a:rPr>
              <a:t>R</a:t>
            </a:r>
            <a:r>
              <a:rPr lang="zh-CN" altLang="zh-CN" dirty="0">
                <a:solidFill>
                  <a:srgbClr val="3333FF"/>
                </a:solidFill>
              </a:rPr>
              <a:t>，则</a:t>
            </a:r>
            <a:r>
              <a:rPr lang="en-US" altLang="zh-CN" dirty="0">
                <a:solidFill>
                  <a:srgbClr val="3333FF"/>
                </a:solidFill>
              </a:rPr>
              <a:t>x</a:t>
            </a:r>
            <a:r>
              <a:rPr lang="zh-CN" altLang="zh-CN" dirty="0">
                <a:solidFill>
                  <a:srgbClr val="3333FF"/>
                </a:solidFill>
              </a:rPr>
              <a:t>和</a:t>
            </a:r>
            <a:r>
              <a:rPr lang="en-US" altLang="zh-CN" dirty="0">
                <a:solidFill>
                  <a:srgbClr val="3333FF"/>
                </a:solidFill>
              </a:rPr>
              <a:t>y</a:t>
            </a:r>
            <a:r>
              <a:rPr lang="zh-CN" altLang="zh-CN" dirty="0">
                <a:solidFill>
                  <a:srgbClr val="3333FF"/>
                </a:solidFill>
              </a:rPr>
              <a:t>有相同的颜色</a:t>
            </a:r>
            <a:r>
              <a:rPr lang="zh-CN" altLang="zh-CN" dirty="0"/>
              <a:t>。</a:t>
            </a:r>
          </a:p>
          <a:p>
            <a:pPr marL="0" indent="0">
              <a:buNone/>
            </a:pPr>
            <a:r>
              <a:rPr lang="zh-CN" altLang="en-US" dirty="0">
                <a:solidFill>
                  <a:srgbClr val="C00000"/>
                </a:solidFill>
              </a:rPr>
              <a:t>关系</a:t>
            </a:r>
            <a:r>
              <a:rPr lang="en-US" altLang="zh-CN" dirty="0">
                <a:solidFill>
                  <a:srgbClr val="C00000"/>
                </a:solidFill>
              </a:rPr>
              <a:t>R</a:t>
            </a:r>
            <a:r>
              <a:rPr lang="zh-CN" altLang="en-US" dirty="0">
                <a:solidFill>
                  <a:srgbClr val="C00000"/>
                </a:solidFill>
              </a:rPr>
              <a:t>具有哪些性质？</a:t>
            </a:r>
          </a:p>
        </p:txBody>
      </p:sp>
      <p:pic>
        <p:nvPicPr>
          <p:cNvPr id="29" name="图片 28">
            <a:extLst>
              <a:ext uri="{FF2B5EF4-FFF2-40B4-BE49-F238E27FC236}">
                <a16:creationId xmlns:a16="http://schemas.microsoft.com/office/drawing/2014/main" id="{B71C2E76-FE22-4F05-8BDA-59DBF0D38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1775" y="1378432"/>
            <a:ext cx="3893826" cy="1522185"/>
          </a:xfrm>
          <a:prstGeom prst="rect">
            <a:avLst/>
          </a:prstGeom>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69124">
                                            <p:txEl>
                                              <p:pRg st="0" end="0"/>
                                            </p:txEl>
                                          </p:spTgt>
                                        </p:tgtEl>
                                        <p:attrNameLst>
                                          <p:attrName>style.visibility</p:attrName>
                                        </p:attrNameLst>
                                      </p:cBhvr>
                                      <p:to>
                                        <p:strVal val="visible"/>
                                      </p:to>
                                    </p:set>
                                    <p:anim calcmode="lin" valueType="num">
                                      <p:cBhvr additive="base">
                                        <p:cTn id="7" dur="500" fill="hold"/>
                                        <p:tgtEl>
                                          <p:spTgt spid="166912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6912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69125"/>
                                        </p:tgtEl>
                                        <p:attrNameLst>
                                          <p:attrName>style.visibility</p:attrName>
                                        </p:attrNameLst>
                                      </p:cBhvr>
                                      <p:to>
                                        <p:strVal val="visible"/>
                                      </p:to>
                                    </p:set>
                                    <p:anim calcmode="lin" valueType="num">
                                      <p:cBhvr additive="base">
                                        <p:cTn id="13" dur="500" fill="hold"/>
                                        <p:tgtEl>
                                          <p:spTgt spid="1669125"/>
                                        </p:tgtEl>
                                        <p:attrNameLst>
                                          <p:attrName>ppt_x</p:attrName>
                                        </p:attrNameLst>
                                      </p:cBhvr>
                                      <p:tavLst>
                                        <p:tav tm="0">
                                          <p:val>
                                            <p:strVal val="0-#ppt_w/2"/>
                                          </p:val>
                                        </p:tav>
                                        <p:tav tm="100000">
                                          <p:val>
                                            <p:strVal val="#ppt_x"/>
                                          </p:val>
                                        </p:tav>
                                      </p:tavLst>
                                    </p:anim>
                                    <p:anim calcmode="lin" valueType="num">
                                      <p:cBhvr additive="base">
                                        <p:cTn id="14" dur="500" fill="hold"/>
                                        <p:tgtEl>
                                          <p:spTgt spid="16691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24" grpId="0" build="p" autoUpdateAnimBg="0"/>
      <p:bldP spid="1669125"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36742"/>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9" name="矩形 28"/>
          <p:cNvSpPr/>
          <p:nvPr/>
        </p:nvSpPr>
        <p:spPr>
          <a:xfrm>
            <a:off x="5337175" y="1405087"/>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
          <p:cNvSpPr txBox="1"/>
          <p:nvPr/>
        </p:nvSpPr>
        <p:spPr>
          <a:xfrm>
            <a:off x="6593209" y="2157134"/>
            <a:ext cx="1231106" cy="677130"/>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历史人物</a:t>
            </a:r>
          </a:p>
          <a:p>
            <a:pPr>
              <a:lnSpc>
                <a:spcPts val="2401"/>
              </a:lnSpc>
            </a:pPr>
            <a:endParaRPr lang="zh-CN" altLang="en-US" b="1" dirty="0">
              <a:solidFill>
                <a:schemeClr val="bg1"/>
              </a:solidFill>
              <a:latin typeface="Microsoft YaHei UI" pitchFamily="18" charset="0"/>
              <a:cs typeface="Microsoft YaHei UI" pitchFamily="18" charset="0"/>
            </a:endParaRPr>
          </a:p>
        </p:txBody>
      </p:sp>
      <p:sp>
        <p:nvSpPr>
          <p:cNvPr id="18" name="TextBox 1"/>
          <p:cNvSpPr txBox="1"/>
          <p:nvPr/>
        </p:nvSpPr>
        <p:spPr>
          <a:xfrm>
            <a:off x="6593209" y="1511365"/>
            <a:ext cx="2769989" cy="369353"/>
          </a:xfrm>
          <a:prstGeom prst="rect">
            <a:avLst/>
          </a:prstGeom>
          <a:noFill/>
        </p:spPr>
        <p:txBody>
          <a:bodyPr wrap="none" lIns="0" tIns="0" rIns="0" bIns="60981" rtlCol="0">
            <a:spAutoFit/>
          </a:bodyPr>
          <a:lstStyle/>
          <a:p>
            <a:pPr lvl="0">
              <a:lnSpc>
                <a:spcPts val="2401"/>
              </a:lnSpc>
            </a:pPr>
            <a:r>
              <a:rPr lang="zh-CN" altLang="en-US" b="1" dirty="0">
                <a:solidFill>
                  <a:prstClr val="white"/>
                </a:solidFill>
                <a:latin typeface="Microsoft YaHei UI" pitchFamily="18" charset="0"/>
                <a:cs typeface="Microsoft YaHei UI" pitchFamily="18" charset="0"/>
              </a:rPr>
              <a:t>本章导读及学习要求</a:t>
            </a:r>
          </a:p>
        </p:txBody>
      </p:sp>
      <p:sp>
        <p:nvSpPr>
          <p:cNvPr id="47" name="TextBox 1"/>
          <p:cNvSpPr txBox="1"/>
          <p:nvPr/>
        </p:nvSpPr>
        <p:spPr>
          <a:xfrm>
            <a:off x="6593209" y="2705949"/>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相容关系</a:t>
            </a:r>
          </a:p>
        </p:txBody>
      </p:sp>
      <p:sp>
        <p:nvSpPr>
          <p:cNvPr id="48" name="TextBox 1"/>
          <p:cNvSpPr txBox="1"/>
          <p:nvPr/>
        </p:nvSpPr>
        <p:spPr>
          <a:xfrm>
            <a:off x="6593209" y="3339441"/>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等价关系</a:t>
            </a:r>
          </a:p>
        </p:txBody>
      </p:sp>
      <p:sp>
        <p:nvSpPr>
          <p:cNvPr id="51" name="Freeform 3"/>
          <p:cNvSpPr/>
          <p:nvPr/>
        </p:nvSpPr>
        <p:spPr>
          <a:xfrm>
            <a:off x="6274895" y="1139593"/>
            <a:ext cx="45719" cy="4881001"/>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52" name="Freeform 3"/>
          <p:cNvSpPr/>
          <p:nvPr/>
        </p:nvSpPr>
        <p:spPr>
          <a:xfrm>
            <a:off x="6212209" y="155241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7" name="Freeform 3"/>
          <p:cNvSpPr/>
          <p:nvPr/>
        </p:nvSpPr>
        <p:spPr>
          <a:xfrm>
            <a:off x="6212209" y="220793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3" name="Freeform 3"/>
          <p:cNvSpPr/>
          <p:nvPr/>
        </p:nvSpPr>
        <p:spPr>
          <a:xfrm>
            <a:off x="6212209" y="279893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4" name="Freeform 3"/>
          <p:cNvSpPr/>
          <p:nvPr/>
        </p:nvSpPr>
        <p:spPr>
          <a:xfrm>
            <a:off x="6212209" y="338056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a:lnSpc>
                <a:spcPts val="6936"/>
              </a:lnSpc>
            </a:pPr>
            <a:r>
              <a:rPr lang="zh-CN" altLang="en-US" sz="3600" b="1" dirty="0">
                <a:solidFill>
                  <a:srgbClr val="4197DF"/>
                </a:solidFill>
                <a:latin typeface="Microsoft YaHei UI" pitchFamily="18" charset="0"/>
                <a:cs typeface="Microsoft YaHei UI" pitchFamily="18" charset="0"/>
              </a:rPr>
              <a:t>内容导航</a:t>
            </a:r>
            <a:endParaRPr lang="en-US" altLang="zh-CN" sz="3600" b="1" dirty="0">
              <a:solidFill>
                <a:srgbClr val="4197DF"/>
              </a:solidFill>
              <a:latin typeface="Microsoft YaHei UI" pitchFamily="18" charset="0"/>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1"/>
              </a:lnSpc>
            </a:pPr>
            <a:r>
              <a:rPr lang="en-US" altLang="zh-CN" sz="1900" b="1" dirty="0">
                <a:solidFill>
                  <a:srgbClr val="4197DF"/>
                </a:solidFill>
                <a:latin typeface="Times New Roman" pitchFamily="18" charset="0"/>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1"/>
          <p:cNvSpPr txBox="1"/>
          <p:nvPr/>
        </p:nvSpPr>
        <p:spPr>
          <a:xfrm>
            <a:off x="6593209" y="3980037"/>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次序关系</a:t>
            </a:r>
          </a:p>
        </p:txBody>
      </p:sp>
      <p:sp>
        <p:nvSpPr>
          <p:cNvPr id="39" name="TextBox 1"/>
          <p:cNvSpPr txBox="1"/>
          <p:nvPr/>
        </p:nvSpPr>
        <p:spPr>
          <a:xfrm>
            <a:off x="6580509" y="4564237"/>
            <a:ext cx="615553"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函数</a:t>
            </a:r>
          </a:p>
        </p:txBody>
      </p:sp>
      <p:sp>
        <p:nvSpPr>
          <p:cNvPr id="40" name="Freeform 3"/>
          <p:cNvSpPr/>
          <p:nvPr/>
        </p:nvSpPr>
        <p:spPr>
          <a:xfrm>
            <a:off x="6212209" y="402482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1" name="Freeform 3"/>
          <p:cNvSpPr/>
          <p:nvPr/>
        </p:nvSpPr>
        <p:spPr>
          <a:xfrm>
            <a:off x="6212209" y="4607383"/>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2" name="TextBox 1"/>
          <p:cNvSpPr txBox="1"/>
          <p:nvPr/>
        </p:nvSpPr>
        <p:spPr>
          <a:xfrm>
            <a:off x="5627742" y="2760837"/>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5.1</a:t>
            </a:r>
          </a:p>
        </p:txBody>
      </p:sp>
      <p:sp>
        <p:nvSpPr>
          <p:cNvPr id="43" name="TextBox 1"/>
          <p:cNvSpPr txBox="1"/>
          <p:nvPr/>
        </p:nvSpPr>
        <p:spPr>
          <a:xfrm>
            <a:off x="5627742" y="3319637"/>
            <a:ext cx="512961"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5.2</a:t>
            </a:r>
            <a:endParaRPr lang="en-US" altLang="zh-CN" b="1" dirty="0">
              <a:latin typeface="Microsoft YaHei UI" pitchFamily="18" charset="0"/>
              <a:cs typeface="Microsoft YaHei UI" pitchFamily="18" charset="0"/>
            </a:endParaRPr>
          </a:p>
        </p:txBody>
      </p:sp>
      <p:sp>
        <p:nvSpPr>
          <p:cNvPr id="44" name="TextBox 1"/>
          <p:cNvSpPr txBox="1"/>
          <p:nvPr/>
        </p:nvSpPr>
        <p:spPr>
          <a:xfrm>
            <a:off x="5627742" y="3974021"/>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5.3</a:t>
            </a:r>
          </a:p>
        </p:txBody>
      </p:sp>
      <p:sp>
        <p:nvSpPr>
          <p:cNvPr id="45" name="TextBox 1"/>
          <p:cNvSpPr txBox="1"/>
          <p:nvPr/>
        </p:nvSpPr>
        <p:spPr>
          <a:xfrm>
            <a:off x="5627742" y="4577605"/>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5.4</a:t>
            </a:r>
          </a:p>
        </p:txBody>
      </p:sp>
      <p:sp>
        <p:nvSpPr>
          <p:cNvPr id="77" name="等腰三角形 76"/>
          <p:cNvSpPr/>
          <p:nvPr/>
        </p:nvSpPr>
        <p:spPr>
          <a:xfrm>
            <a:off x="5731822" y="1450062"/>
            <a:ext cx="304800" cy="2670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nvSpPr>
        <p:spPr>
          <a:xfrm>
            <a:off x="5749341" y="2139071"/>
            <a:ext cx="304800" cy="267093"/>
          </a:xfrm>
          <a:prstGeom prst="triangle">
            <a:avLst/>
          </a:prstGeom>
          <a:solidFill>
            <a:srgbClr val="FDB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0" name="TextBox 1"/>
          <p:cNvSpPr txBox="1"/>
          <p:nvPr/>
        </p:nvSpPr>
        <p:spPr>
          <a:xfrm>
            <a:off x="6598153" y="5140151"/>
            <a:ext cx="215443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特殊关系的应用</a:t>
            </a:r>
          </a:p>
        </p:txBody>
      </p:sp>
      <p:sp>
        <p:nvSpPr>
          <p:cNvPr id="81" name="Freeform 3"/>
          <p:cNvSpPr/>
          <p:nvPr/>
        </p:nvSpPr>
        <p:spPr>
          <a:xfrm>
            <a:off x="6212209" y="518329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82" name="TextBox 1"/>
          <p:cNvSpPr txBox="1"/>
          <p:nvPr/>
        </p:nvSpPr>
        <p:spPr>
          <a:xfrm>
            <a:off x="5645386" y="5153519"/>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5.5</a:t>
            </a:r>
          </a:p>
        </p:txBody>
      </p:sp>
      <p:sp>
        <p:nvSpPr>
          <p:cNvPr id="49" name="Freeform 3">
            <a:extLst>
              <a:ext uri="{FF2B5EF4-FFF2-40B4-BE49-F238E27FC236}">
                <a16:creationId xmlns:a16="http://schemas.microsoft.com/office/drawing/2014/main" id="{3C54E87D-6CAE-485E-AAA4-0C102D0BF66D}"/>
              </a:ext>
            </a:extLst>
          </p:cNvPr>
          <p:cNvSpPr/>
          <p:nvPr/>
        </p:nvSpPr>
        <p:spPr>
          <a:xfrm>
            <a:off x="6212209" y="575921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0" name="TextBox 1">
            <a:extLst>
              <a:ext uri="{FF2B5EF4-FFF2-40B4-BE49-F238E27FC236}">
                <a16:creationId xmlns:a16="http://schemas.microsoft.com/office/drawing/2014/main" id="{6574AE27-BFA3-495A-B514-7C2A6BEDB1B0}"/>
              </a:ext>
            </a:extLst>
          </p:cNvPr>
          <p:cNvSpPr txBox="1"/>
          <p:nvPr/>
        </p:nvSpPr>
        <p:spPr>
          <a:xfrm>
            <a:off x="6598153" y="5712178"/>
            <a:ext cx="615553"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作业</a:t>
            </a:r>
          </a:p>
        </p:txBody>
      </p:sp>
      <p:sp>
        <p:nvSpPr>
          <p:cNvPr id="56" name="TextBox 1">
            <a:extLst>
              <a:ext uri="{FF2B5EF4-FFF2-40B4-BE49-F238E27FC236}">
                <a16:creationId xmlns:a16="http://schemas.microsoft.com/office/drawing/2014/main" id="{CC4EB79E-6CF5-4540-8F8D-A5344F7296C1}"/>
              </a:ext>
            </a:extLst>
          </p:cNvPr>
          <p:cNvSpPr txBox="1"/>
          <p:nvPr/>
        </p:nvSpPr>
        <p:spPr>
          <a:xfrm>
            <a:off x="5645386" y="5725546"/>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5.6</a:t>
            </a:r>
          </a:p>
        </p:txBody>
      </p:sp>
    </p:spTree>
    <p:extLst>
      <p:ext uri="{BB962C8B-B14F-4D97-AF65-F5344CB8AC3E}">
        <p14:creationId xmlns:p14="http://schemas.microsoft.com/office/powerpoint/2010/main" val="373810229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6915DE74-E37F-44B6-B4E4-3A66A0C3F20E}"/>
              </a:ext>
            </a:extLst>
          </p:cNvPr>
          <p:cNvSpPr>
            <a:spLocks noGrp="1" noChangeArrowheads="1"/>
          </p:cNvSpPr>
          <p:nvPr>
            <p:ph type="title"/>
          </p:nvPr>
        </p:nvSpPr>
        <p:spPr/>
        <p:txBody>
          <a:bodyPr/>
          <a:lstStyle/>
          <a:p>
            <a:r>
              <a:rPr lang="en-US" altLang="zh-CN" dirty="0"/>
              <a:t>5.2.1  </a:t>
            </a:r>
            <a:r>
              <a:rPr lang="zh-CN" altLang="en-US" dirty="0"/>
              <a:t>等价关系的定义</a:t>
            </a:r>
          </a:p>
        </p:txBody>
      </p:sp>
      <p:sp>
        <p:nvSpPr>
          <p:cNvPr id="1670147" name="Rectangle 3">
            <a:extLst>
              <a:ext uri="{FF2B5EF4-FFF2-40B4-BE49-F238E27FC236}">
                <a16:creationId xmlns:a16="http://schemas.microsoft.com/office/drawing/2014/main" id="{487BD540-3207-4144-B43F-2DDFE5A1C691}"/>
              </a:ext>
            </a:extLst>
          </p:cNvPr>
          <p:cNvSpPr>
            <a:spLocks noGrp="1" noChangeArrowheads="1"/>
          </p:cNvSpPr>
          <p:nvPr>
            <p:ph type="body" idx="1"/>
          </p:nvPr>
        </p:nvSpPr>
        <p:spPr>
          <a:xfrm>
            <a:off x="316230" y="1382077"/>
            <a:ext cx="11430000" cy="990599"/>
          </a:xfrm>
        </p:spPr>
        <p:txBody>
          <a:bodyPr>
            <a:normAutofit lnSpcReduction="10000"/>
          </a:bodyPr>
          <a:lstStyle/>
          <a:p>
            <a:pPr marL="0" indent="0">
              <a:buNone/>
            </a:pPr>
            <a:r>
              <a:rPr lang="zh-CN" altLang="en-US" dirty="0">
                <a:solidFill>
                  <a:srgbClr val="FF0000"/>
                </a:solidFill>
              </a:rPr>
              <a:t>定义</a:t>
            </a:r>
            <a:r>
              <a:rPr lang="en-US" altLang="zh-CN" dirty="0">
                <a:solidFill>
                  <a:srgbClr val="FF0000"/>
                </a:solidFill>
              </a:rPr>
              <a:t>5.3</a:t>
            </a:r>
            <a:r>
              <a:rPr lang="en-US" altLang="zh-CN" dirty="0"/>
              <a:t>  </a:t>
            </a:r>
            <a:r>
              <a:rPr lang="zh-CN" altLang="en-US" dirty="0"/>
              <a:t>设</a:t>
            </a:r>
            <a:r>
              <a:rPr lang="en-US" altLang="zh-CN" dirty="0"/>
              <a:t>R</a:t>
            </a:r>
            <a:r>
              <a:rPr lang="zh-CN" altLang="en-US" dirty="0"/>
              <a:t>是定义在非空集合</a:t>
            </a:r>
            <a:r>
              <a:rPr lang="en-US" altLang="zh-CN" dirty="0"/>
              <a:t>A</a:t>
            </a:r>
            <a:r>
              <a:rPr lang="zh-CN" altLang="en-US" dirty="0"/>
              <a:t>上的关系，如果</a:t>
            </a:r>
            <a:r>
              <a:rPr lang="en-US" altLang="zh-CN" dirty="0"/>
              <a:t>R</a:t>
            </a:r>
            <a:r>
              <a:rPr lang="zh-CN" altLang="en-US" dirty="0"/>
              <a:t>是</a:t>
            </a:r>
            <a:r>
              <a:rPr lang="zh-CN" altLang="en-US" dirty="0">
                <a:solidFill>
                  <a:srgbClr val="0000FF"/>
                </a:solidFill>
              </a:rPr>
              <a:t>自反的、对称的、传递的</a:t>
            </a:r>
            <a:r>
              <a:rPr lang="zh-CN" altLang="en-US" dirty="0"/>
              <a:t>，则、</a:t>
            </a:r>
            <a:endParaRPr lang="en-US" altLang="zh-CN" dirty="0"/>
          </a:p>
          <a:p>
            <a:pPr marL="0" indent="0">
              <a:lnSpc>
                <a:spcPct val="150000"/>
              </a:lnSpc>
              <a:buNone/>
            </a:pPr>
            <a:r>
              <a:rPr lang="en-US" altLang="zh-CN" dirty="0"/>
              <a:t>              </a:t>
            </a:r>
            <a:r>
              <a:rPr lang="zh-CN" altLang="en-US" dirty="0"/>
              <a:t>称</a:t>
            </a:r>
            <a:r>
              <a:rPr lang="en-US" altLang="zh-CN" dirty="0"/>
              <a:t>R</a:t>
            </a:r>
            <a:r>
              <a:rPr lang="zh-CN" altLang="en-US" dirty="0"/>
              <a:t>为</a:t>
            </a:r>
            <a:r>
              <a:rPr lang="en-US" altLang="zh-CN" dirty="0"/>
              <a:t>A</a:t>
            </a:r>
            <a:r>
              <a:rPr lang="zh-CN" altLang="en-US" dirty="0"/>
              <a:t>上的</a:t>
            </a:r>
            <a:r>
              <a:rPr lang="zh-CN" altLang="en-US" dirty="0">
                <a:solidFill>
                  <a:srgbClr val="FF0000"/>
                </a:solidFill>
              </a:rPr>
              <a:t>等价关系</a:t>
            </a:r>
            <a:r>
              <a:rPr lang="zh-CN" altLang="en-US" dirty="0"/>
              <a:t>。</a:t>
            </a:r>
          </a:p>
        </p:txBody>
      </p:sp>
      <p:sp>
        <p:nvSpPr>
          <p:cNvPr id="6" name="卷形: 垂直 5">
            <a:extLst>
              <a:ext uri="{FF2B5EF4-FFF2-40B4-BE49-F238E27FC236}">
                <a16:creationId xmlns:a16="http://schemas.microsoft.com/office/drawing/2014/main" id="{BB6ED662-CD71-4BBE-8B5A-D777027F16CD}"/>
              </a:ext>
            </a:extLst>
          </p:cNvPr>
          <p:cNvSpPr/>
          <p:nvPr/>
        </p:nvSpPr>
        <p:spPr>
          <a:xfrm>
            <a:off x="275590" y="2991643"/>
            <a:ext cx="11401425" cy="9144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latin typeface="+mn-ea"/>
              </a:rPr>
              <a:t>注意：</a:t>
            </a:r>
            <a:r>
              <a:rPr lang="en-US" altLang="zh-CN" b="1" dirty="0">
                <a:solidFill>
                  <a:schemeClr val="bg1"/>
                </a:solidFill>
                <a:latin typeface="+mn-ea"/>
              </a:rPr>
              <a:t>R</a:t>
            </a:r>
            <a:r>
              <a:rPr lang="zh-CN" altLang="en-US" b="1" dirty="0">
                <a:solidFill>
                  <a:schemeClr val="bg1"/>
                </a:solidFill>
                <a:latin typeface="+mn-ea"/>
              </a:rPr>
              <a:t>是等价关系，则</a:t>
            </a:r>
            <a:r>
              <a:rPr lang="en-US" altLang="zh-CN" b="1" dirty="0">
                <a:solidFill>
                  <a:schemeClr val="bg1"/>
                </a:solidFill>
                <a:latin typeface="+mn-ea"/>
              </a:rPr>
              <a:t>R</a:t>
            </a:r>
            <a:r>
              <a:rPr lang="zh-CN" altLang="en-US" b="1" dirty="0">
                <a:solidFill>
                  <a:schemeClr val="bg1"/>
                </a:solidFill>
                <a:latin typeface="+mn-ea"/>
              </a:rPr>
              <a:t>一定是相容关系；反之不然。</a:t>
            </a:r>
          </a:p>
        </p:txBody>
      </p:sp>
      <p:sp>
        <p:nvSpPr>
          <p:cNvPr id="7" name="Text Box 556">
            <a:extLst>
              <a:ext uri="{FF2B5EF4-FFF2-40B4-BE49-F238E27FC236}">
                <a16:creationId xmlns:a16="http://schemas.microsoft.com/office/drawing/2014/main" id="{E29E367E-2731-4E20-8859-7734556E0F8F}"/>
              </a:ext>
            </a:extLst>
          </p:cNvPr>
          <p:cNvSpPr txBox="1">
            <a:spLocks noChangeArrowheads="1"/>
          </p:cNvSpPr>
          <p:nvPr/>
        </p:nvSpPr>
        <p:spPr bwMode="auto">
          <a:xfrm>
            <a:off x="307975" y="4725194"/>
            <a:ext cx="11353800" cy="1420805"/>
          </a:xfrm>
          <a:prstGeom prst="rect">
            <a:avLst/>
          </a:prstGeom>
          <a:solidFill>
            <a:srgbClr val="D9D9D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b="1" i="0" u="none" strike="noStrike" cap="none" normalizeH="0" baseline="0" dirty="0">
                <a:ln>
                  <a:noFill/>
                </a:ln>
                <a:solidFill>
                  <a:schemeClr val="tx1"/>
                </a:solidFill>
                <a:effectLst/>
                <a:latin typeface="+mn-ea"/>
              </a:rPr>
              <a:t>解题小贴士</a:t>
            </a:r>
            <a:r>
              <a:rPr kumimoji="0" lang="en-US" altLang="zh-CN" b="1" i="0" u="none" strike="noStrike" cap="none" normalizeH="0" baseline="0" dirty="0">
                <a:ln>
                  <a:noFill/>
                </a:ln>
                <a:solidFill>
                  <a:schemeClr val="tx1"/>
                </a:solidFill>
                <a:effectLst/>
                <a:latin typeface="+mn-ea"/>
              </a:rPr>
              <a:t>—</a:t>
            </a:r>
            <a:r>
              <a:rPr lang="zh-CN" altLang="en-US" b="1" dirty="0">
                <a:solidFill>
                  <a:srgbClr val="C00000"/>
                </a:solidFill>
                <a:latin typeface="+mn-ea"/>
              </a:rPr>
              <a:t>等价关系的判断方法</a:t>
            </a:r>
            <a:endParaRPr lang="en-US" altLang="zh-CN" b="1" dirty="0">
              <a:solidFill>
                <a:srgbClr val="C00000"/>
              </a:solidFill>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b="1" dirty="0">
                <a:solidFill>
                  <a:srgbClr val="C00000"/>
                </a:solidFill>
                <a:latin typeface="+mn-ea"/>
              </a:rPr>
              <a:t>            </a:t>
            </a:r>
            <a:r>
              <a:rPr lang="en-US" altLang="zh-CN" b="1" dirty="0"/>
              <a:t>R</a:t>
            </a:r>
            <a:r>
              <a:rPr lang="zh-CN" altLang="en-US" b="1" dirty="0"/>
              <a:t>是等价关系</a:t>
            </a:r>
            <a:r>
              <a:rPr lang="en-US" altLang="zh-CN" b="1" dirty="0">
                <a:latin typeface="微软雅黑" panose="020B0503020204020204" pitchFamily="34" charset="-122"/>
                <a:ea typeface="微软雅黑" panose="020B0503020204020204" pitchFamily="34" charset="-122"/>
                <a:sym typeface="Symbol" panose="05050102010706020507" pitchFamily="18" charset="2"/>
              </a:rPr>
              <a:t></a:t>
            </a:r>
            <a:r>
              <a:rPr lang="zh-CN" altLang="en-US" b="1" dirty="0"/>
              <a:t> </a:t>
            </a:r>
            <a:r>
              <a:rPr lang="en-US" altLang="zh-CN" b="1" dirty="0"/>
              <a:t>R</a:t>
            </a:r>
            <a:r>
              <a:rPr lang="zh-CN" altLang="en-US" b="1" dirty="0"/>
              <a:t>同时具有自反性、对称性和传递性。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9033E5FC-6FAB-4710-BFCA-556D207F5A88}"/>
              </a:ext>
            </a:extLst>
          </p:cNvPr>
          <p:cNvSpPr txBox="1">
            <a:spLocks noChangeArrowheads="1"/>
          </p:cNvSpPr>
          <p:nvPr/>
        </p:nvSpPr>
        <p:spPr bwMode="auto">
          <a:xfrm>
            <a:off x="260757" y="1677194"/>
            <a:ext cx="11125200" cy="2464649"/>
          </a:xfrm>
          <a:prstGeom prst="rect">
            <a:avLst/>
          </a:prstGeom>
          <a:noFill/>
          <a:ln w="9525">
            <a:noFill/>
            <a:miter lim="800000"/>
            <a:headEnd/>
            <a:tailEnd/>
          </a:ln>
        </p:spPr>
        <p:txBody>
          <a:bodyPr wrap="square">
            <a:spAutoFit/>
          </a:bodyPr>
          <a:lstStyle/>
          <a:p>
            <a:pPr marL="342969" indent="-342969" algn="just" eaLnBrk="0" hangingPunct="0">
              <a:lnSpc>
                <a:spcPct val="150000"/>
              </a:lnSpc>
              <a:spcBef>
                <a:spcPct val="20000"/>
              </a:spcBef>
              <a:buClr>
                <a:srgbClr val="FF3300"/>
              </a:buClr>
              <a:defRPr/>
            </a:pPr>
            <a:r>
              <a:rPr lang="zh-CN" altLang="en-US" b="1" kern="0" dirty="0">
                <a:solidFill>
                  <a:srgbClr val="C00000"/>
                </a:solidFill>
                <a:latin typeface="+mn-ea"/>
              </a:rPr>
              <a:t>例</a:t>
            </a:r>
            <a:r>
              <a:rPr lang="en-US" altLang="zh-CN" b="1" kern="0" dirty="0">
                <a:solidFill>
                  <a:srgbClr val="C00000"/>
                </a:solidFill>
                <a:latin typeface="+mn-ea"/>
              </a:rPr>
              <a:t>5.4</a:t>
            </a:r>
            <a:r>
              <a:rPr lang="en-US" altLang="zh-CN" b="1" kern="0" dirty="0">
                <a:solidFill>
                  <a:srgbClr val="000000"/>
                </a:solidFill>
                <a:latin typeface="+mn-ea"/>
              </a:rPr>
              <a:t> </a:t>
            </a:r>
            <a:r>
              <a:rPr lang="zh-CN" altLang="en-US" b="1" kern="0" dirty="0">
                <a:solidFill>
                  <a:srgbClr val="000000"/>
                </a:solidFill>
                <a:latin typeface="+mn-ea"/>
              </a:rPr>
              <a:t>试判定例</a:t>
            </a:r>
            <a:r>
              <a:rPr lang="en-US" altLang="zh-CN" b="1" kern="0" dirty="0">
                <a:solidFill>
                  <a:srgbClr val="000000"/>
                </a:solidFill>
                <a:latin typeface="+mn-ea"/>
              </a:rPr>
              <a:t>5.1</a:t>
            </a:r>
            <a:r>
              <a:rPr lang="zh-CN" altLang="en-US" b="1" kern="0" dirty="0">
                <a:solidFill>
                  <a:srgbClr val="000000"/>
                </a:solidFill>
                <a:latin typeface="+mn-ea"/>
              </a:rPr>
              <a:t>中的关系是否为等价关系。</a:t>
            </a:r>
            <a:endParaRPr lang="en-US" altLang="zh-CN" b="1" kern="0" dirty="0">
              <a:solidFill>
                <a:srgbClr val="000000"/>
              </a:solidFill>
              <a:latin typeface="+mn-ea"/>
            </a:endParaRPr>
          </a:p>
          <a:p>
            <a:pPr marL="342969" indent="576000" algn="just" eaLnBrk="0" hangingPunct="0">
              <a:lnSpc>
                <a:spcPct val="150000"/>
              </a:lnSpc>
              <a:spcBef>
                <a:spcPct val="20000"/>
              </a:spcBef>
              <a:buClr>
                <a:srgbClr val="FF3300"/>
              </a:buClr>
              <a:defRPr/>
            </a:pPr>
            <a:r>
              <a:rPr lang="en-US" altLang="zh-CN" b="1" kern="0" dirty="0">
                <a:solidFill>
                  <a:srgbClr val="000000"/>
                </a:solidFill>
                <a:latin typeface="+mn-ea"/>
              </a:rPr>
              <a:t>(1) A</a:t>
            </a:r>
            <a:r>
              <a:rPr lang="zh-CN" altLang="en-US" b="1" kern="0" dirty="0">
                <a:solidFill>
                  <a:srgbClr val="000000"/>
                </a:solidFill>
                <a:latin typeface="+mn-ea"/>
              </a:rPr>
              <a:t>上的“同性”关系。</a:t>
            </a:r>
          </a:p>
          <a:p>
            <a:pPr marL="342969" indent="576000" algn="just" eaLnBrk="0" hangingPunct="0">
              <a:lnSpc>
                <a:spcPct val="150000"/>
              </a:lnSpc>
              <a:spcBef>
                <a:spcPct val="20000"/>
              </a:spcBef>
              <a:buClr>
                <a:srgbClr val="FF3300"/>
              </a:buClr>
              <a:defRPr/>
            </a:pPr>
            <a:r>
              <a:rPr lang="en-US" altLang="zh-CN" b="1" kern="0" dirty="0">
                <a:solidFill>
                  <a:srgbClr val="000000"/>
                </a:solidFill>
                <a:latin typeface="+mn-ea"/>
              </a:rPr>
              <a:t>(2) A</a:t>
            </a:r>
            <a:r>
              <a:rPr lang="zh-CN" altLang="en-US" b="1" kern="0" dirty="0">
                <a:solidFill>
                  <a:srgbClr val="000000"/>
                </a:solidFill>
                <a:latin typeface="+mn-ea"/>
              </a:rPr>
              <a:t>上的“朋友”关系。</a:t>
            </a:r>
          </a:p>
          <a:p>
            <a:pPr marL="342969" indent="576000" algn="just" eaLnBrk="0" hangingPunct="0">
              <a:lnSpc>
                <a:spcPct val="150000"/>
              </a:lnSpc>
              <a:spcBef>
                <a:spcPct val="20000"/>
              </a:spcBef>
              <a:buClr>
                <a:srgbClr val="FF3300"/>
              </a:buClr>
              <a:defRPr/>
            </a:pPr>
            <a:r>
              <a:rPr lang="en-US" altLang="zh-CN" b="1" kern="0" dirty="0">
                <a:solidFill>
                  <a:srgbClr val="000000"/>
                </a:solidFill>
                <a:latin typeface="+mn-ea"/>
              </a:rPr>
              <a:t>(3) A</a:t>
            </a:r>
            <a:r>
              <a:rPr lang="zh-CN" altLang="en-US" b="1" kern="0" dirty="0">
                <a:solidFill>
                  <a:srgbClr val="000000"/>
                </a:solidFill>
                <a:latin typeface="+mn-ea"/>
              </a:rPr>
              <a:t>上的“父子”关系。</a:t>
            </a:r>
          </a:p>
        </p:txBody>
      </p:sp>
      <p:sp>
        <p:nvSpPr>
          <p:cNvPr id="10243" name="Rectangle 2">
            <a:extLst>
              <a:ext uri="{FF2B5EF4-FFF2-40B4-BE49-F238E27FC236}">
                <a16:creationId xmlns:a16="http://schemas.microsoft.com/office/drawing/2014/main" id="{9E73F4D1-AEB4-401E-AE59-A08D3E79A5D7}"/>
              </a:ext>
            </a:extLst>
          </p:cNvPr>
          <p:cNvSpPr>
            <a:spLocks noGrp="1" noChangeArrowheads="1"/>
          </p:cNvSpPr>
          <p:nvPr>
            <p:ph type="title"/>
          </p:nvPr>
        </p:nvSpPr>
        <p:spPr>
          <a:xfrm>
            <a:off x="913993" y="255312"/>
            <a:ext cx="8066367" cy="585923"/>
          </a:xfrm>
        </p:spPr>
        <p:txBody>
          <a:bodyPr/>
          <a:lstStyle/>
          <a:p>
            <a:pPr eaLnBrk="1" hangingPunct="1"/>
            <a:r>
              <a:rPr lang="zh-CN" altLang="en-US" dirty="0"/>
              <a:t>例</a:t>
            </a:r>
            <a:r>
              <a:rPr lang="en-US" altLang="zh-CN" dirty="0"/>
              <a:t>5.4</a:t>
            </a:r>
            <a:endParaRPr lang="zh-CN" altLang="en-US" dirty="0"/>
          </a:p>
        </p:txBody>
      </p:sp>
      <p:sp>
        <p:nvSpPr>
          <p:cNvPr id="1671181" name="AutoShape 13">
            <a:extLst>
              <a:ext uri="{FF2B5EF4-FFF2-40B4-BE49-F238E27FC236}">
                <a16:creationId xmlns:a16="http://schemas.microsoft.com/office/drawing/2014/main" id="{54575378-3C14-40CB-9BB0-C93FD1A6FA1A}"/>
              </a:ext>
            </a:extLst>
          </p:cNvPr>
          <p:cNvSpPr>
            <a:spLocks noChangeArrowheads="1"/>
          </p:cNvSpPr>
          <p:nvPr/>
        </p:nvSpPr>
        <p:spPr bwMode="auto">
          <a:xfrm>
            <a:off x="2441575" y="2365521"/>
            <a:ext cx="2028418" cy="543997"/>
          </a:xfrm>
          <a:prstGeom prst="wedgeRectCallout">
            <a:avLst>
              <a:gd name="adj1" fmla="val -9266"/>
              <a:gd name="adj2" fmla="val 104089"/>
            </a:avLst>
          </a:prstGeom>
          <a:solidFill>
            <a:srgbClr val="1157AB">
              <a:alpha val="89803"/>
            </a:srgbClr>
          </a:solidFill>
          <a:ln w="12700" algn="ctr">
            <a:solidFill>
              <a:srgbClr val="003300"/>
            </a:solidFill>
            <a:miter lim="800000"/>
            <a:headEnd/>
            <a:tailEnd/>
          </a:ln>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zh-CN" altLang="en-US" sz="2400" dirty="0">
                <a:solidFill>
                  <a:schemeClr val="bg1"/>
                </a:solidFill>
                <a:latin typeface="微软雅黑" panose="020B0503020204020204" pitchFamily="34" charset="-122"/>
                <a:ea typeface="微软雅黑" panose="020B0503020204020204" pitchFamily="34" charset="-122"/>
              </a:rPr>
              <a:t>不具有传递性 </a:t>
            </a:r>
          </a:p>
        </p:txBody>
      </p:sp>
      <p:sp>
        <p:nvSpPr>
          <p:cNvPr id="10" name="Rectangle 3">
            <a:extLst>
              <a:ext uri="{FF2B5EF4-FFF2-40B4-BE49-F238E27FC236}">
                <a16:creationId xmlns:a16="http://schemas.microsoft.com/office/drawing/2014/main" id="{47C7BE98-4416-4921-B951-E58D9993E1F3}"/>
              </a:ext>
            </a:extLst>
          </p:cNvPr>
          <p:cNvSpPr txBox="1">
            <a:spLocks noChangeArrowheads="1"/>
          </p:cNvSpPr>
          <p:nvPr/>
        </p:nvSpPr>
        <p:spPr bwMode="auto">
          <a:xfrm>
            <a:off x="6432957" y="2312465"/>
            <a:ext cx="676275" cy="581057"/>
          </a:xfrm>
          <a:prstGeom prst="rect">
            <a:avLst/>
          </a:prstGeom>
          <a:noFill/>
          <a:ln w="9525">
            <a:noFill/>
            <a:miter lim="800000"/>
            <a:headEnd/>
            <a:tailEnd/>
          </a:ln>
        </p:spPr>
        <p:txBody>
          <a:bodyPr wrap="square">
            <a:spAutoFit/>
          </a:bodyPr>
          <a:lstStyle/>
          <a:p>
            <a:pPr marL="342969" indent="-342969" algn="just" eaLnBrk="0" hangingPunct="0">
              <a:lnSpc>
                <a:spcPct val="150000"/>
              </a:lnSpc>
              <a:spcBef>
                <a:spcPct val="20000"/>
              </a:spcBef>
              <a:buClr>
                <a:srgbClr val="FF3300"/>
              </a:buClr>
              <a:defRPr/>
            </a:pPr>
            <a:r>
              <a:rPr lang="zh-CN" altLang="en-US" b="1" kern="0" dirty="0">
                <a:solidFill>
                  <a:srgbClr val="3333FF"/>
                </a:solidFill>
                <a:latin typeface="+mn-ea"/>
              </a:rPr>
              <a:t>是</a:t>
            </a:r>
          </a:p>
        </p:txBody>
      </p:sp>
      <p:sp>
        <p:nvSpPr>
          <p:cNvPr id="11" name="Rectangle 3">
            <a:extLst>
              <a:ext uri="{FF2B5EF4-FFF2-40B4-BE49-F238E27FC236}">
                <a16:creationId xmlns:a16="http://schemas.microsoft.com/office/drawing/2014/main" id="{1953AAE2-E05D-4354-81D8-E11AE1447541}"/>
              </a:ext>
            </a:extLst>
          </p:cNvPr>
          <p:cNvSpPr txBox="1">
            <a:spLocks noChangeArrowheads="1"/>
          </p:cNvSpPr>
          <p:nvPr/>
        </p:nvSpPr>
        <p:spPr bwMode="auto">
          <a:xfrm>
            <a:off x="6432957" y="2890441"/>
            <a:ext cx="676275" cy="581057"/>
          </a:xfrm>
          <a:prstGeom prst="rect">
            <a:avLst/>
          </a:prstGeom>
          <a:noFill/>
          <a:ln w="9525">
            <a:noFill/>
            <a:miter lim="800000"/>
            <a:headEnd/>
            <a:tailEnd/>
          </a:ln>
        </p:spPr>
        <p:txBody>
          <a:bodyPr wrap="square">
            <a:spAutoFit/>
          </a:bodyPr>
          <a:lstStyle/>
          <a:p>
            <a:pPr marL="342969" indent="-342969" algn="just" eaLnBrk="0" hangingPunct="0">
              <a:lnSpc>
                <a:spcPct val="150000"/>
              </a:lnSpc>
              <a:spcBef>
                <a:spcPct val="20000"/>
              </a:spcBef>
              <a:buClr>
                <a:srgbClr val="FF3300"/>
              </a:buClr>
              <a:defRPr/>
            </a:pPr>
            <a:r>
              <a:rPr lang="zh-CN" altLang="en-US" b="1" kern="0" dirty="0">
                <a:solidFill>
                  <a:srgbClr val="C00000"/>
                </a:solidFill>
                <a:latin typeface="+mn-ea"/>
              </a:rPr>
              <a:t>否</a:t>
            </a:r>
          </a:p>
        </p:txBody>
      </p:sp>
      <p:sp>
        <p:nvSpPr>
          <p:cNvPr id="12" name="Rectangle 3">
            <a:extLst>
              <a:ext uri="{FF2B5EF4-FFF2-40B4-BE49-F238E27FC236}">
                <a16:creationId xmlns:a16="http://schemas.microsoft.com/office/drawing/2014/main" id="{04576F91-7E31-42B7-881C-08B52DC8B09D}"/>
              </a:ext>
            </a:extLst>
          </p:cNvPr>
          <p:cNvSpPr txBox="1">
            <a:spLocks noChangeArrowheads="1"/>
          </p:cNvSpPr>
          <p:nvPr/>
        </p:nvSpPr>
        <p:spPr bwMode="auto">
          <a:xfrm>
            <a:off x="6432957" y="3468417"/>
            <a:ext cx="676275" cy="581057"/>
          </a:xfrm>
          <a:prstGeom prst="rect">
            <a:avLst/>
          </a:prstGeom>
          <a:noFill/>
          <a:ln w="9525">
            <a:noFill/>
            <a:miter lim="800000"/>
            <a:headEnd/>
            <a:tailEnd/>
          </a:ln>
        </p:spPr>
        <p:txBody>
          <a:bodyPr wrap="square">
            <a:spAutoFit/>
          </a:bodyPr>
          <a:lstStyle/>
          <a:p>
            <a:pPr marL="342969" indent="-342969" algn="just" eaLnBrk="0" hangingPunct="0">
              <a:lnSpc>
                <a:spcPct val="150000"/>
              </a:lnSpc>
              <a:spcBef>
                <a:spcPct val="20000"/>
              </a:spcBef>
              <a:buClr>
                <a:srgbClr val="FF3300"/>
              </a:buClr>
              <a:defRPr/>
            </a:pPr>
            <a:r>
              <a:rPr lang="zh-CN" altLang="en-US" b="1" kern="0" dirty="0">
                <a:solidFill>
                  <a:srgbClr val="C00000"/>
                </a:solidFill>
                <a:latin typeface="+mn-ea"/>
              </a:rPr>
              <a:t>否</a:t>
            </a:r>
          </a:p>
        </p:txBody>
      </p:sp>
      <p:sp>
        <p:nvSpPr>
          <p:cNvPr id="13" name="AutoShape 14">
            <a:extLst>
              <a:ext uri="{FF2B5EF4-FFF2-40B4-BE49-F238E27FC236}">
                <a16:creationId xmlns:a16="http://schemas.microsoft.com/office/drawing/2014/main" id="{BBB18674-BF34-4B4F-B3EF-22A9C3FE6D71}"/>
              </a:ext>
            </a:extLst>
          </p:cNvPr>
          <p:cNvSpPr>
            <a:spLocks noChangeArrowheads="1"/>
          </p:cNvSpPr>
          <p:nvPr/>
        </p:nvSpPr>
        <p:spPr bwMode="auto">
          <a:xfrm>
            <a:off x="1908176" y="4486501"/>
            <a:ext cx="2209799" cy="581057"/>
          </a:xfrm>
          <a:prstGeom prst="wedgeRectCallout">
            <a:avLst>
              <a:gd name="adj1" fmla="val -23069"/>
              <a:gd name="adj2" fmla="val -128676"/>
            </a:avLst>
          </a:prstGeom>
          <a:solidFill>
            <a:srgbClr val="1157AB">
              <a:alpha val="89803"/>
            </a:srgbClr>
          </a:solidFill>
          <a:ln w="12700" algn="ctr">
            <a:solidFill>
              <a:srgbClr val="003300"/>
            </a:solidFill>
            <a:miter lim="800000"/>
            <a:headEnd/>
            <a:tailEnd/>
          </a:ln>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zh-CN" altLang="en-US" sz="2400" dirty="0">
                <a:solidFill>
                  <a:schemeClr val="bg1"/>
                </a:solidFill>
                <a:latin typeface="微软雅黑" panose="020B0503020204020204" pitchFamily="34" charset="-122"/>
                <a:ea typeface="微软雅黑" panose="020B0503020204020204" pitchFamily="34" charset="-122"/>
              </a:rPr>
              <a:t>不具有对称性</a:t>
            </a:r>
          </a:p>
        </p:txBody>
      </p:sp>
      <p:sp>
        <p:nvSpPr>
          <p:cNvPr id="14" name="AutoShape 14">
            <a:extLst>
              <a:ext uri="{FF2B5EF4-FFF2-40B4-BE49-F238E27FC236}">
                <a16:creationId xmlns:a16="http://schemas.microsoft.com/office/drawing/2014/main" id="{9860343C-EE6F-400E-B6B2-A556F8D43457}"/>
              </a:ext>
            </a:extLst>
          </p:cNvPr>
          <p:cNvSpPr>
            <a:spLocks noChangeArrowheads="1"/>
          </p:cNvSpPr>
          <p:nvPr/>
        </p:nvSpPr>
        <p:spPr bwMode="auto">
          <a:xfrm>
            <a:off x="4270375" y="4467477"/>
            <a:ext cx="2057399" cy="581057"/>
          </a:xfrm>
          <a:prstGeom prst="wedgeRectCallout">
            <a:avLst>
              <a:gd name="adj1" fmla="val -48738"/>
              <a:gd name="adj2" fmla="val -122382"/>
            </a:avLst>
          </a:prstGeom>
          <a:solidFill>
            <a:srgbClr val="1157AB">
              <a:alpha val="89803"/>
            </a:srgbClr>
          </a:solidFill>
          <a:ln w="12700" algn="ctr">
            <a:solidFill>
              <a:srgbClr val="003300"/>
            </a:solidFill>
            <a:miter lim="800000"/>
            <a:headEnd/>
            <a:tailEnd/>
          </a:ln>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zh-CN" altLang="en-US" sz="2400" dirty="0">
                <a:solidFill>
                  <a:schemeClr val="bg1"/>
                </a:solidFill>
                <a:latin typeface="微软雅黑" panose="020B0503020204020204" pitchFamily="34" charset="-122"/>
                <a:ea typeface="微软雅黑" panose="020B0503020204020204" pitchFamily="34" charset="-122"/>
              </a:rPr>
              <a:t>不具有自反性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1671181"/>
                                        </p:tgtEl>
                                        <p:attrNameLst>
                                          <p:attrName>style.visibility</p:attrName>
                                        </p:attrNameLst>
                                      </p:cBhvr>
                                      <p:to>
                                        <p:strVal val="visible"/>
                                      </p:to>
                                    </p:set>
                                    <p:anim calcmode="lin" valueType="num">
                                      <p:cBhvr additive="base">
                                        <p:cTn id="12" dur="500" fill="hold"/>
                                        <p:tgtEl>
                                          <p:spTgt spid="1671181"/>
                                        </p:tgtEl>
                                        <p:attrNameLst>
                                          <p:attrName>ppt_x</p:attrName>
                                        </p:attrNameLst>
                                      </p:cBhvr>
                                      <p:tavLst>
                                        <p:tav tm="0">
                                          <p:val>
                                            <p:strVal val="1+#ppt_w/2"/>
                                          </p:val>
                                        </p:tav>
                                        <p:tav tm="100000">
                                          <p:val>
                                            <p:strVal val="#ppt_x"/>
                                          </p:val>
                                        </p:tav>
                                      </p:tavLst>
                                    </p:anim>
                                    <p:anim calcmode="lin" valueType="num">
                                      <p:cBhvr additive="base">
                                        <p:cTn id="13" dur="500" fill="hold"/>
                                        <p:tgtEl>
                                          <p:spTgt spid="1671181"/>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xit" presetSubtype="1" fill="hold" grpId="1" nodeType="clickEffect">
                                  <p:stCondLst>
                                    <p:cond delay="0"/>
                                  </p:stCondLst>
                                  <p:childTnLst>
                                    <p:animEffect transition="out" filter="wheel(1)">
                                      <p:cBhvr>
                                        <p:cTn id="17" dur="2000"/>
                                        <p:tgtEl>
                                          <p:spTgt spid="1671181"/>
                                        </p:tgtEl>
                                      </p:cBhvr>
                                    </p:animEffect>
                                    <p:set>
                                      <p:cBhvr>
                                        <p:cTn id="18" dur="1" fill="hold">
                                          <p:stCondLst>
                                            <p:cond delay="1999"/>
                                          </p:stCondLst>
                                        </p:cTn>
                                        <p:tgtEl>
                                          <p:spTgt spid="167118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wipe(down)">
                                      <p:cBhvr>
                                        <p:cTn id="23" dur="5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3"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1+#ppt_w/2"/>
                                          </p:val>
                                        </p:tav>
                                        <p:tav tm="100000">
                                          <p:val>
                                            <p:strVal val="#ppt_x"/>
                                          </p:val>
                                        </p:tav>
                                      </p:tavLst>
                                    </p:anim>
                                    <p:anim calcmode="lin" valueType="num">
                                      <p:cBhvr additive="base">
                                        <p:cTn id="29"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1" presetClass="exit" presetSubtype="1" fill="hold" grpId="1" nodeType="clickEffect">
                                  <p:stCondLst>
                                    <p:cond delay="0"/>
                                  </p:stCondLst>
                                  <p:childTnLst>
                                    <p:animEffect transition="out" filter="wheel(1)">
                                      <p:cBhvr>
                                        <p:cTn id="33" dur="2000"/>
                                        <p:tgtEl>
                                          <p:spTgt spid="13"/>
                                        </p:tgtEl>
                                      </p:cBhvr>
                                    </p:animEffect>
                                    <p:set>
                                      <p:cBhvr>
                                        <p:cTn id="34" dur="1" fill="hold">
                                          <p:stCondLst>
                                            <p:cond delay="19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3"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1+#ppt_w/2"/>
                                          </p:val>
                                        </p:tav>
                                        <p:tav tm="100000">
                                          <p:val>
                                            <p:strVal val="#ppt_x"/>
                                          </p:val>
                                        </p:tav>
                                      </p:tavLst>
                                    </p:anim>
                                    <p:anim calcmode="lin" valueType="num">
                                      <p:cBhvr additive="base">
                                        <p:cTn id="4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1" presetClass="exit" presetSubtype="1" fill="hold" grpId="1" nodeType="clickEffect">
                                  <p:stCondLst>
                                    <p:cond delay="0"/>
                                  </p:stCondLst>
                                  <p:childTnLst>
                                    <p:animEffect transition="out" filter="wheel(1)">
                                      <p:cBhvr>
                                        <p:cTn id="44" dur="2000"/>
                                        <p:tgtEl>
                                          <p:spTgt spid="14"/>
                                        </p:tgtEl>
                                      </p:cBhvr>
                                    </p:animEffect>
                                    <p:set>
                                      <p:cBhvr>
                                        <p:cTn id="45" dur="1" fill="hold">
                                          <p:stCondLst>
                                            <p:cond delay="1999"/>
                                          </p:stCondLst>
                                        </p:cTn>
                                        <p:tgtEl>
                                          <p:spTgt spid="1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2">
                                            <p:txEl>
                                              <p:pRg st="0" end="0"/>
                                            </p:txEl>
                                          </p:spTgt>
                                        </p:tgtEl>
                                        <p:attrNameLst>
                                          <p:attrName>style.visibility</p:attrName>
                                        </p:attrNameLst>
                                      </p:cBhvr>
                                      <p:to>
                                        <p:strVal val="visible"/>
                                      </p:to>
                                    </p:set>
                                    <p:animEffect transition="in" filter="wipe(down)">
                                      <p:cBhvr>
                                        <p:cTn id="5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1181" grpId="0" animBg="1"/>
      <p:bldP spid="1671181" grpId="1" animBg="1"/>
      <p:bldP spid="10" grpId="0" build="p"/>
      <p:bldP spid="11" grpId="0" build="p"/>
      <p:bldP spid="12" grpId="0" build="p"/>
      <p:bldP spid="13" grpId="0" animBg="1"/>
      <p:bldP spid="13" grpId="1" animBg="1"/>
      <p:bldP spid="14" grpId="0" animBg="1"/>
      <p:bldP spid="14" grpId="1"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Rectangle 3">
                <a:extLst>
                  <a:ext uri="{FF2B5EF4-FFF2-40B4-BE49-F238E27FC236}">
                    <a16:creationId xmlns:a16="http://schemas.microsoft.com/office/drawing/2014/main" id="{9033E5FC-6FAB-4710-BFCA-556D207F5A88}"/>
                  </a:ext>
                </a:extLst>
              </p:cNvPr>
              <p:cNvSpPr txBox="1">
                <a:spLocks noChangeArrowheads="1"/>
              </p:cNvSpPr>
              <p:nvPr/>
            </p:nvSpPr>
            <p:spPr bwMode="auto">
              <a:xfrm>
                <a:off x="231775" y="830943"/>
                <a:ext cx="11125200" cy="3092513"/>
              </a:xfrm>
              <a:prstGeom prst="rect">
                <a:avLst/>
              </a:prstGeom>
              <a:noFill/>
              <a:ln w="9525">
                <a:noFill/>
                <a:miter lim="800000"/>
                <a:headEnd/>
                <a:tailEnd/>
              </a:ln>
            </p:spPr>
            <p:txBody>
              <a:bodyPr wrap="square">
                <a:spAutoFit/>
              </a:bodyPr>
              <a:lstStyle/>
              <a:p>
                <a:pPr marL="342969" indent="-342969" algn="just" eaLnBrk="0" hangingPunct="0">
                  <a:lnSpc>
                    <a:spcPct val="150000"/>
                  </a:lnSpc>
                  <a:spcBef>
                    <a:spcPct val="20000"/>
                  </a:spcBef>
                  <a:buClr>
                    <a:srgbClr val="FF3300"/>
                  </a:buClr>
                  <a:defRPr/>
                </a:pPr>
                <a:r>
                  <a:rPr lang="zh-CN" altLang="en-US" b="1" kern="0" dirty="0">
                    <a:solidFill>
                      <a:srgbClr val="C00000"/>
                    </a:solidFill>
                    <a:latin typeface="+mn-ea"/>
                  </a:rPr>
                  <a:t>例</a:t>
                </a:r>
                <a:r>
                  <a:rPr lang="en-US" altLang="zh-CN" b="1" kern="0" dirty="0">
                    <a:solidFill>
                      <a:srgbClr val="C00000"/>
                    </a:solidFill>
                    <a:latin typeface="+mn-ea"/>
                  </a:rPr>
                  <a:t>5.5  </a:t>
                </a:r>
                <a:r>
                  <a:rPr lang="zh-CN" altLang="en-US" b="1" kern="0" dirty="0">
                    <a:latin typeface="+mn-ea"/>
                  </a:rPr>
                  <a:t>如右图所示，集合</a:t>
                </a:r>
                <a:r>
                  <a:rPr lang="en-US" altLang="zh-CN" b="1" kern="0" dirty="0">
                    <a:latin typeface="+mn-ea"/>
                  </a:rPr>
                  <a:t>A={1</a:t>
                </a:r>
                <a:r>
                  <a:rPr lang="zh-CN" altLang="en-US" b="1" kern="0" dirty="0">
                    <a:latin typeface="+mn-ea"/>
                  </a:rPr>
                  <a:t>，</a:t>
                </a:r>
                <a:r>
                  <a:rPr lang="en-US" altLang="zh-CN" b="1" kern="0" dirty="0">
                    <a:latin typeface="+mn-ea"/>
                  </a:rPr>
                  <a:t>2</a:t>
                </a:r>
                <a:r>
                  <a:rPr lang="zh-CN" altLang="en-US" b="1" kern="0" dirty="0">
                    <a:latin typeface="+mn-ea"/>
                  </a:rPr>
                  <a:t>，</a:t>
                </a:r>
                <a:r>
                  <a:rPr lang="en-US" altLang="zh-CN" b="1" kern="0" dirty="0">
                    <a:latin typeface="+mn-ea"/>
                  </a:rPr>
                  <a:t>…, 10}</a:t>
                </a:r>
                <a:r>
                  <a:rPr lang="zh-CN" altLang="en-US" b="1" kern="0" dirty="0">
                    <a:latin typeface="+mn-ea"/>
                  </a:rPr>
                  <a:t>上定义关系</a:t>
                </a:r>
                <a:r>
                  <a:rPr lang="en-US" altLang="zh-CN" b="1" kern="0" dirty="0">
                    <a:latin typeface="+mn-ea"/>
                  </a:rPr>
                  <a:t>R</a:t>
                </a:r>
                <a:r>
                  <a:rPr lang="zh-CN" altLang="en-US" b="1" kern="0" dirty="0">
                    <a:latin typeface="+mn-ea"/>
                  </a:rPr>
                  <a:t>如下：</a:t>
                </a:r>
                <a:endParaRPr lang="en-US" altLang="zh-CN" b="1" kern="0" dirty="0">
                  <a:latin typeface="+mn-ea"/>
                </a:endParaRPr>
              </a:p>
              <a:p>
                <a:pPr marL="342969" indent="-342969" eaLnBrk="0" hangingPunct="0">
                  <a:lnSpc>
                    <a:spcPct val="150000"/>
                  </a:lnSpc>
                  <a:spcBef>
                    <a:spcPct val="20000"/>
                  </a:spcBef>
                  <a:buClr>
                    <a:srgbClr val="FF3300"/>
                  </a:buClr>
                  <a:defRPr/>
                </a:pPr>
                <a:r>
                  <a:rPr lang="en-US" altLang="zh-CN" b="1" dirty="0">
                    <a:solidFill>
                      <a:srgbClr val="3333FF"/>
                    </a:solidFill>
                    <a:latin typeface="+mn-ea"/>
                  </a:rPr>
                  <a:t>            &lt;x, y&gt;</a:t>
                </a:r>
                <a14:m>
                  <m:oMath xmlns:m="http://schemas.openxmlformats.org/officeDocument/2006/math">
                    <m:r>
                      <a:rPr lang="en-US" altLang="zh-CN" b="1" i="1" smtClean="0">
                        <a:solidFill>
                          <a:srgbClr val="3333FF"/>
                        </a:solidFill>
                        <a:latin typeface="Cambria Math" panose="02040503050406030204" pitchFamily="18" charset="0"/>
                      </a:rPr>
                      <m:t>∈</m:t>
                    </m:r>
                  </m:oMath>
                </a14:m>
                <a:r>
                  <a:rPr lang="en-US" altLang="zh-CN" b="1" dirty="0">
                    <a:solidFill>
                      <a:srgbClr val="3333FF"/>
                    </a:solidFill>
                    <a:latin typeface="+mn-ea"/>
                  </a:rPr>
                  <a:t>R</a:t>
                </a:r>
                <a14:m>
                  <m:oMath xmlns:m="http://schemas.openxmlformats.org/officeDocument/2006/math">
                    <m:r>
                      <a:rPr lang="en-US" altLang="zh-CN" b="1" i="1" dirty="0" smtClean="0">
                        <a:solidFill>
                          <a:srgbClr val="3333FF"/>
                        </a:solidFill>
                        <a:latin typeface="Cambria Math" panose="02040503050406030204" pitchFamily="18" charset="0"/>
                      </a:rPr>
                      <m:t>⟺</m:t>
                    </m:r>
                  </m:oMath>
                </a14:m>
                <a:r>
                  <a:rPr lang="en-US" altLang="zh-CN" b="1" dirty="0">
                    <a:solidFill>
                      <a:srgbClr val="3333FF"/>
                    </a:solidFill>
                    <a:latin typeface="+mn-ea"/>
                  </a:rPr>
                  <a:t>x</a:t>
                </a:r>
                <a:r>
                  <a:rPr lang="zh-CN" altLang="zh-CN" b="1" dirty="0">
                    <a:solidFill>
                      <a:srgbClr val="3333FF"/>
                    </a:solidFill>
                    <a:latin typeface="+mn-ea"/>
                  </a:rPr>
                  <a:t>和</a:t>
                </a:r>
                <a:r>
                  <a:rPr lang="en-US" altLang="zh-CN" b="1" dirty="0">
                    <a:solidFill>
                      <a:srgbClr val="3333FF"/>
                    </a:solidFill>
                    <a:latin typeface="+mn-ea"/>
                  </a:rPr>
                  <a:t>y</a:t>
                </a:r>
                <a:r>
                  <a:rPr lang="zh-CN" altLang="zh-CN" b="1" dirty="0">
                    <a:solidFill>
                      <a:srgbClr val="3333FF"/>
                    </a:solidFill>
                    <a:latin typeface="+mn-ea"/>
                  </a:rPr>
                  <a:t>有相同的颜色</a:t>
                </a:r>
                <a:endParaRPr lang="zh-CN" altLang="zh-CN" b="1" dirty="0">
                  <a:latin typeface="+mn-ea"/>
                </a:endParaRPr>
              </a:p>
              <a:p>
                <a:pPr marL="342969" indent="-342969" algn="just" eaLnBrk="0" hangingPunct="0">
                  <a:lnSpc>
                    <a:spcPct val="150000"/>
                  </a:lnSpc>
                  <a:spcBef>
                    <a:spcPct val="20000"/>
                  </a:spcBef>
                  <a:buClr>
                    <a:srgbClr val="FF3300"/>
                  </a:buClr>
                  <a:defRPr/>
                </a:pPr>
                <a:r>
                  <a:rPr lang="en-US" altLang="zh-CN" b="1" kern="0" dirty="0">
                    <a:solidFill>
                      <a:srgbClr val="000000"/>
                    </a:solidFill>
                    <a:latin typeface="+mn-ea"/>
                  </a:rPr>
                  <a:t> 	</a:t>
                </a:r>
                <a:r>
                  <a:rPr lang="zh-CN" altLang="en-US" b="1" kern="0" dirty="0">
                    <a:solidFill>
                      <a:srgbClr val="000000"/>
                    </a:solidFill>
                    <a:latin typeface="+mn-ea"/>
                  </a:rPr>
                  <a:t>（</a:t>
                </a:r>
                <a:r>
                  <a:rPr lang="en-US" altLang="zh-CN" b="1" kern="0" dirty="0">
                    <a:solidFill>
                      <a:srgbClr val="000000"/>
                    </a:solidFill>
                    <a:latin typeface="+mn-ea"/>
                  </a:rPr>
                  <a:t>1</a:t>
                </a:r>
                <a:r>
                  <a:rPr lang="zh-CN" altLang="en-US" b="1" kern="0" dirty="0">
                    <a:solidFill>
                      <a:srgbClr val="000000"/>
                    </a:solidFill>
                    <a:latin typeface="+mn-ea"/>
                  </a:rPr>
                  <a:t>）写出</a:t>
                </a:r>
                <a:r>
                  <a:rPr lang="en-US" altLang="zh-CN" b="1" kern="0" dirty="0">
                    <a:solidFill>
                      <a:srgbClr val="000000"/>
                    </a:solidFill>
                    <a:latin typeface="+mn-ea"/>
                  </a:rPr>
                  <a:t>R</a:t>
                </a:r>
                <a:r>
                  <a:rPr lang="zh-CN" altLang="en-US" b="1" kern="0" dirty="0">
                    <a:solidFill>
                      <a:srgbClr val="000000"/>
                    </a:solidFill>
                    <a:latin typeface="+mn-ea"/>
                  </a:rPr>
                  <a:t>中的所有元素。</a:t>
                </a:r>
              </a:p>
              <a:p>
                <a:pPr marL="342969" indent="-342969" algn="just" eaLnBrk="0" hangingPunct="0">
                  <a:lnSpc>
                    <a:spcPct val="150000"/>
                  </a:lnSpc>
                  <a:spcBef>
                    <a:spcPct val="20000"/>
                  </a:spcBef>
                  <a:buClr>
                    <a:srgbClr val="FF3300"/>
                  </a:buClr>
                  <a:defRPr/>
                </a:pPr>
                <a:r>
                  <a:rPr lang="en-US" altLang="zh-CN" b="1" kern="0" dirty="0">
                    <a:solidFill>
                      <a:srgbClr val="000000"/>
                    </a:solidFill>
                    <a:latin typeface="+mn-ea"/>
                  </a:rPr>
                  <a:t>	</a:t>
                </a:r>
                <a:r>
                  <a:rPr lang="zh-CN" altLang="en-US" b="1" kern="0" dirty="0">
                    <a:solidFill>
                      <a:srgbClr val="000000"/>
                    </a:solidFill>
                    <a:latin typeface="+mn-ea"/>
                  </a:rPr>
                  <a:t>（</a:t>
                </a:r>
                <a:r>
                  <a:rPr lang="en-US" altLang="zh-CN" b="1" kern="0" dirty="0">
                    <a:solidFill>
                      <a:srgbClr val="000000"/>
                    </a:solidFill>
                    <a:latin typeface="+mn-ea"/>
                  </a:rPr>
                  <a:t>2</a:t>
                </a:r>
                <a:r>
                  <a:rPr lang="zh-CN" altLang="en-US" b="1" kern="0" dirty="0">
                    <a:solidFill>
                      <a:srgbClr val="000000"/>
                    </a:solidFill>
                    <a:latin typeface="+mn-ea"/>
                  </a:rPr>
                  <a:t>）画出</a:t>
                </a:r>
                <a:r>
                  <a:rPr lang="en-US" altLang="zh-CN" b="1" kern="0" dirty="0">
                    <a:solidFill>
                      <a:srgbClr val="000000"/>
                    </a:solidFill>
                    <a:latin typeface="+mn-ea"/>
                  </a:rPr>
                  <a:t>R</a:t>
                </a:r>
                <a:r>
                  <a:rPr lang="zh-CN" altLang="en-US" b="1" kern="0" dirty="0">
                    <a:solidFill>
                      <a:srgbClr val="000000"/>
                    </a:solidFill>
                    <a:latin typeface="+mn-ea"/>
                  </a:rPr>
                  <a:t>的关系图。</a:t>
                </a:r>
              </a:p>
              <a:p>
                <a:pPr marL="342969" indent="-342969" algn="just" eaLnBrk="0" hangingPunct="0">
                  <a:lnSpc>
                    <a:spcPct val="150000"/>
                  </a:lnSpc>
                  <a:spcBef>
                    <a:spcPct val="20000"/>
                  </a:spcBef>
                  <a:buClr>
                    <a:srgbClr val="FF3300"/>
                  </a:buClr>
                  <a:defRPr/>
                </a:pPr>
                <a:r>
                  <a:rPr lang="en-US" altLang="zh-CN" b="1" kern="0" dirty="0">
                    <a:solidFill>
                      <a:srgbClr val="000000"/>
                    </a:solidFill>
                    <a:latin typeface="+mn-ea"/>
                  </a:rPr>
                  <a:t>	</a:t>
                </a:r>
                <a:r>
                  <a:rPr lang="zh-CN" altLang="en-US" b="1" kern="0" dirty="0">
                    <a:solidFill>
                      <a:srgbClr val="000000"/>
                    </a:solidFill>
                    <a:latin typeface="+mn-ea"/>
                  </a:rPr>
                  <a:t>（</a:t>
                </a:r>
                <a:r>
                  <a:rPr lang="en-US" altLang="zh-CN" b="1" kern="0" dirty="0">
                    <a:solidFill>
                      <a:srgbClr val="000000"/>
                    </a:solidFill>
                    <a:latin typeface="+mn-ea"/>
                  </a:rPr>
                  <a:t>3</a:t>
                </a:r>
                <a:r>
                  <a:rPr lang="zh-CN" altLang="en-US" b="1" kern="0" dirty="0">
                    <a:solidFill>
                      <a:srgbClr val="000000"/>
                    </a:solidFill>
                    <a:latin typeface="+mn-ea"/>
                  </a:rPr>
                  <a:t>）证明</a:t>
                </a:r>
                <a:r>
                  <a:rPr lang="en-US" altLang="zh-CN" b="1" kern="0" dirty="0">
                    <a:solidFill>
                      <a:srgbClr val="000000"/>
                    </a:solidFill>
                    <a:latin typeface="+mn-ea"/>
                  </a:rPr>
                  <a:t>R</a:t>
                </a:r>
                <a:r>
                  <a:rPr lang="zh-CN" altLang="en-US" b="1" kern="0" dirty="0">
                    <a:solidFill>
                      <a:srgbClr val="000000"/>
                    </a:solidFill>
                    <a:latin typeface="+mn-ea"/>
                  </a:rPr>
                  <a:t>是一个等价关系。</a:t>
                </a:r>
              </a:p>
            </p:txBody>
          </p:sp>
        </mc:Choice>
        <mc:Fallback xmlns="">
          <p:sp>
            <p:nvSpPr>
              <p:cNvPr id="9" name="Rectangle 3">
                <a:extLst>
                  <a:ext uri="{FF2B5EF4-FFF2-40B4-BE49-F238E27FC236}">
                    <a16:creationId xmlns:a16="http://schemas.microsoft.com/office/drawing/2014/main" id="{9033E5FC-6FAB-4710-BFCA-556D207F5A88}"/>
                  </a:ext>
                </a:extLst>
              </p:cNvPr>
              <p:cNvSpPr txBox="1">
                <a:spLocks noRot="1" noChangeAspect="1" noMove="1" noResize="1" noEditPoints="1" noAdjustHandles="1" noChangeArrowheads="1" noChangeShapeType="1" noTextEdit="1"/>
              </p:cNvSpPr>
              <p:nvPr/>
            </p:nvSpPr>
            <p:spPr bwMode="auto">
              <a:xfrm>
                <a:off x="231775" y="830943"/>
                <a:ext cx="11125200" cy="3092513"/>
              </a:xfrm>
              <a:prstGeom prst="rect">
                <a:avLst/>
              </a:prstGeom>
              <a:blipFill>
                <a:blip r:embed="rId2"/>
                <a:stretch>
                  <a:fillRect l="-822" b="-3543"/>
                </a:stretch>
              </a:blipFill>
              <a:ln w="9525">
                <a:noFill/>
                <a:miter lim="800000"/>
                <a:headEnd/>
                <a:tailEnd/>
              </a:ln>
            </p:spPr>
            <p:txBody>
              <a:bodyPr/>
              <a:lstStyle/>
              <a:p>
                <a:r>
                  <a:rPr lang="zh-CN" altLang="en-US">
                    <a:noFill/>
                  </a:rPr>
                  <a:t> </a:t>
                </a:r>
              </a:p>
            </p:txBody>
          </p:sp>
        </mc:Fallback>
      </mc:AlternateContent>
      <p:sp>
        <p:nvSpPr>
          <p:cNvPr id="10243" name="Rectangle 2">
            <a:extLst>
              <a:ext uri="{FF2B5EF4-FFF2-40B4-BE49-F238E27FC236}">
                <a16:creationId xmlns:a16="http://schemas.microsoft.com/office/drawing/2014/main" id="{9E73F4D1-AEB4-401E-AE59-A08D3E79A5D7}"/>
              </a:ext>
            </a:extLst>
          </p:cNvPr>
          <p:cNvSpPr>
            <a:spLocks noGrp="1" noChangeArrowheads="1"/>
          </p:cNvSpPr>
          <p:nvPr>
            <p:ph type="title"/>
          </p:nvPr>
        </p:nvSpPr>
        <p:spPr>
          <a:xfrm>
            <a:off x="913993" y="255312"/>
            <a:ext cx="8066367" cy="585923"/>
          </a:xfrm>
        </p:spPr>
        <p:txBody>
          <a:bodyPr/>
          <a:lstStyle/>
          <a:p>
            <a:pPr eaLnBrk="1" hangingPunct="1"/>
            <a:r>
              <a:rPr lang="zh-CN" altLang="en-US" dirty="0"/>
              <a:t>例</a:t>
            </a:r>
            <a:r>
              <a:rPr lang="en-US" altLang="zh-CN" dirty="0"/>
              <a:t>5.5</a:t>
            </a:r>
            <a:endParaRPr lang="zh-CN" altLang="en-US" dirty="0"/>
          </a:p>
        </p:txBody>
      </p:sp>
      <p:sp>
        <p:nvSpPr>
          <p:cNvPr id="2" name="矩形 1">
            <a:extLst>
              <a:ext uri="{FF2B5EF4-FFF2-40B4-BE49-F238E27FC236}">
                <a16:creationId xmlns:a16="http://schemas.microsoft.com/office/drawing/2014/main" id="{DC6E780C-B7FE-458E-AF2F-99E2D4D0166B}"/>
              </a:ext>
            </a:extLst>
          </p:cNvPr>
          <p:cNvSpPr/>
          <p:nvPr/>
        </p:nvSpPr>
        <p:spPr>
          <a:xfrm>
            <a:off x="28575" y="4062540"/>
            <a:ext cx="11585575" cy="2797048"/>
          </a:xfrm>
          <a:prstGeom prst="rect">
            <a:avLst/>
          </a:prstGeom>
        </p:spPr>
        <p:txBody>
          <a:bodyPr wrap="square">
            <a:spAutoFit/>
          </a:bodyPr>
          <a:lstStyle/>
          <a:p>
            <a:pPr indent="267970" algn="just">
              <a:lnSpc>
                <a:spcPct val="150000"/>
              </a:lnSpc>
              <a:spcAft>
                <a:spcPts val="0"/>
              </a:spcAft>
            </a:pPr>
            <a:r>
              <a:rPr lang="zh-CN" altLang="zh-CN" b="1" kern="100" dirty="0">
                <a:solidFill>
                  <a:srgbClr val="C00000"/>
                </a:solidFill>
                <a:latin typeface="+mn-ea"/>
              </a:rPr>
              <a:t>解</a:t>
            </a:r>
            <a:r>
              <a:rPr lang="zh-CN" altLang="zh-CN" b="1" kern="100" dirty="0">
                <a:latin typeface="+mn-ea"/>
              </a:rPr>
              <a:t> （</a:t>
            </a:r>
            <a:r>
              <a:rPr lang="en-US" altLang="zh-CN" b="1" kern="100" dirty="0">
                <a:latin typeface="+mn-ea"/>
              </a:rPr>
              <a:t>1</a:t>
            </a:r>
            <a:r>
              <a:rPr lang="zh-CN" altLang="zh-CN" b="1" kern="100" dirty="0">
                <a:latin typeface="+mn-ea"/>
              </a:rPr>
              <a:t>）根据</a:t>
            </a:r>
            <a:r>
              <a:rPr lang="en-US" altLang="zh-CN" b="1" kern="100" dirty="0">
                <a:latin typeface="+mn-ea"/>
              </a:rPr>
              <a:t>R</a:t>
            </a:r>
            <a:r>
              <a:rPr lang="zh-CN" altLang="zh-CN" b="1" kern="100" dirty="0">
                <a:latin typeface="+mn-ea"/>
              </a:rPr>
              <a:t>的定义得：</a:t>
            </a:r>
          </a:p>
          <a:p>
            <a:pPr marL="1133475" indent="-333375">
              <a:lnSpc>
                <a:spcPct val="150000"/>
              </a:lnSpc>
            </a:pPr>
            <a:r>
              <a:rPr lang="en-US" altLang="zh-CN" b="1" kern="100" dirty="0">
                <a:latin typeface="+mn-ea"/>
              </a:rPr>
              <a:t>R</a:t>
            </a:r>
            <a:r>
              <a:rPr lang="zh-CN" altLang="zh-CN" b="1" kern="100" dirty="0">
                <a:latin typeface="+mn-ea"/>
              </a:rPr>
              <a:t>＝</a:t>
            </a:r>
            <a:r>
              <a:rPr lang="en-US" altLang="zh-CN" b="1" kern="100" dirty="0">
                <a:latin typeface="+mn-ea"/>
              </a:rPr>
              <a:t>{&lt;1,1&gt;,&lt;2,2&gt;,…,&lt;10,10&gt;,&lt;1,4&gt;,&lt;4,1&gt;,&lt;1,8&gt;,&lt;8,1&gt;,&lt;1,10&gt;</a:t>
            </a:r>
            <a:r>
              <a:rPr lang="zh-CN" altLang="zh-CN" b="1" kern="100" dirty="0">
                <a:latin typeface="+mn-ea"/>
              </a:rPr>
              <a:t>，</a:t>
            </a:r>
            <a:r>
              <a:rPr lang="en-US" altLang="zh-CN" b="1" kern="100" dirty="0">
                <a:latin typeface="+mn-ea"/>
              </a:rPr>
              <a:t>&lt;10,1&gt;</a:t>
            </a:r>
            <a:r>
              <a:rPr lang="zh-CN" altLang="zh-CN" b="1" kern="100" dirty="0">
                <a:latin typeface="+mn-ea"/>
              </a:rPr>
              <a:t>，</a:t>
            </a:r>
            <a:r>
              <a:rPr lang="en-US" altLang="zh-CN" b="1" kern="100" dirty="0">
                <a:latin typeface="+mn-ea"/>
              </a:rPr>
              <a:t>&lt;4,8&gt;</a:t>
            </a:r>
            <a:r>
              <a:rPr lang="zh-CN" altLang="zh-CN" b="1" kern="100" dirty="0">
                <a:latin typeface="+mn-ea"/>
              </a:rPr>
              <a:t>，</a:t>
            </a:r>
            <a:r>
              <a:rPr lang="en-US" altLang="zh-CN" b="1" kern="100" dirty="0">
                <a:latin typeface="+mn-ea"/>
              </a:rPr>
              <a:t>&lt;8,4&gt;</a:t>
            </a:r>
            <a:r>
              <a:rPr lang="zh-CN" altLang="zh-CN" b="1" kern="100" dirty="0">
                <a:latin typeface="+mn-ea"/>
              </a:rPr>
              <a:t>，</a:t>
            </a:r>
            <a:r>
              <a:rPr lang="en-US" altLang="zh-CN" b="1" kern="100" dirty="0">
                <a:latin typeface="+mn-ea"/>
              </a:rPr>
              <a:t>&lt;4,10&gt;</a:t>
            </a:r>
            <a:r>
              <a:rPr lang="zh-CN" altLang="zh-CN" b="1" kern="100" dirty="0">
                <a:latin typeface="+mn-ea"/>
              </a:rPr>
              <a:t>，</a:t>
            </a:r>
            <a:r>
              <a:rPr lang="en-US" altLang="zh-CN" b="1" kern="100" dirty="0">
                <a:latin typeface="+mn-ea"/>
              </a:rPr>
              <a:t>&lt;10,4&gt;,&lt;10,8&gt;</a:t>
            </a:r>
            <a:r>
              <a:rPr lang="zh-CN" altLang="zh-CN" b="1" kern="100" dirty="0">
                <a:latin typeface="+mn-ea"/>
              </a:rPr>
              <a:t>，</a:t>
            </a:r>
            <a:r>
              <a:rPr lang="en-US" altLang="zh-CN" b="1" kern="100" dirty="0">
                <a:latin typeface="+mn-ea"/>
              </a:rPr>
              <a:t>&lt;8,10&gt;</a:t>
            </a:r>
            <a:r>
              <a:rPr lang="zh-CN" altLang="zh-CN" b="1" kern="100" dirty="0">
                <a:latin typeface="+mn-ea"/>
              </a:rPr>
              <a:t>，</a:t>
            </a:r>
            <a:r>
              <a:rPr lang="en-US" altLang="zh-CN" b="1" kern="100" dirty="0">
                <a:latin typeface="+mn-ea"/>
              </a:rPr>
              <a:t>&lt;2,7&gt;</a:t>
            </a:r>
            <a:r>
              <a:rPr lang="zh-CN" altLang="zh-CN" b="1" kern="100" dirty="0">
                <a:latin typeface="+mn-ea"/>
              </a:rPr>
              <a:t>，</a:t>
            </a:r>
            <a:r>
              <a:rPr lang="en-US" altLang="zh-CN" b="1" kern="100" dirty="0">
                <a:latin typeface="+mn-ea"/>
              </a:rPr>
              <a:t>&lt;7,2&gt;,&lt;2,9&gt;</a:t>
            </a:r>
            <a:r>
              <a:rPr lang="zh-CN" altLang="zh-CN" b="1" kern="100" dirty="0">
                <a:latin typeface="+mn-ea"/>
              </a:rPr>
              <a:t>，</a:t>
            </a:r>
            <a:r>
              <a:rPr lang="en-US" altLang="zh-CN" b="1" kern="100" dirty="0">
                <a:latin typeface="+mn-ea"/>
              </a:rPr>
              <a:t>&lt;9,2&gt;,&lt;9,7&gt;</a:t>
            </a:r>
            <a:r>
              <a:rPr lang="zh-CN" altLang="zh-CN" b="1" kern="100" dirty="0">
                <a:latin typeface="+mn-ea"/>
              </a:rPr>
              <a:t>，</a:t>
            </a:r>
            <a:r>
              <a:rPr lang="en-US" altLang="zh-CN" b="1" kern="100" dirty="0">
                <a:latin typeface="+mn-ea"/>
              </a:rPr>
              <a:t>&lt;7,9&gt;,&lt;3,5&gt;</a:t>
            </a:r>
            <a:r>
              <a:rPr lang="zh-CN" altLang="zh-CN" b="1" kern="100" dirty="0">
                <a:latin typeface="+mn-ea"/>
              </a:rPr>
              <a:t>，</a:t>
            </a:r>
            <a:r>
              <a:rPr lang="en-US" altLang="zh-CN" b="1" kern="100" dirty="0">
                <a:latin typeface="+mn-ea"/>
              </a:rPr>
              <a:t>&lt;5,3&gt;,&lt;3,6&gt;,&lt;6,3&gt;</a:t>
            </a:r>
            <a:r>
              <a:rPr lang="zh-CN" altLang="zh-CN" b="1" kern="100" dirty="0">
                <a:latin typeface="+mn-ea"/>
              </a:rPr>
              <a:t>，</a:t>
            </a:r>
            <a:r>
              <a:rPr lang="en-US" altLang="zh-CN" b="1" kern="100" dirty="0">
                <a:latin typeface="+mn-ea"/>
              </a:rPr>
              <a:t>&lt;5,6&gt;,&lt;6,5&gt;}</a:t>
            </a:r>
            <a:r>
              <a:rPr lang="zh-CN" altLang="zh-CN" b="1" kern="100" dirty="0">
                <a:latin typeface="+mn-ea"/>
              </a:rPr>
              <a:t>。</a:t>
            </a:r>
          </a:p>
        </p:txBody>
      </p:sp>
      <p:pic>
        <p:nvPicPr>
          <p:cNvPr id="5" name="图片 4">
            <a:extLst>
              <a:ext uri="{FF2B5EF4-FFF2-40B4-BE49-F238E27FC236}">
                <a16:creationId xmlns:a16="http://schemas.microsoft.com/office/drawing/2014/main" id="{EC18DC9E-EEB3-4661-B7D9-9217C54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975" y="1905794"/>
            <a:ext cx="3893826" cy="1289361"/>
          </a:xfrm>
          <a:prstGeom prst="rect">
            <a:avLst/>
          </a:prstGeom>
        </p:spPr>
      </p:pic>
    </p:spTree>
    <p:extLst>
      <p:ext uri="{BB962C8B-B14F-4D97-AF65-F5344CB8AC3E}">
        <p14:creationId xmlns:p14="http://schemas.microsoft.com/office/powerpoint/2010/main" val="346319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1CEE6A4-5EBC-4A82-8A6E-CD2BF701BD9B}"/>
              </a:ext>
            </a:extLst>
          </p:cNvPr>
          <p:cNvSpPr/>
          <p:nvPr/>
        </p:nvSpPr>
        <p:spPr>
          <a:xfrm>
            <a:off x="72192" y="991394"/>
            <a:ext cx="4551246" cy="581057"/>
          </a:xfrm>
          <a:prstGeom prst="rect">
            <a:avLst/>
          </a:prstGeom>
        </p:spPr>
        <p:txBody>
          <a:bodyPr wrap="none">
            <a:spAutoFit/>
          </a:bodyPr>
          <a:lstStyle/>
          <a:p>
            <a:pPr indent="266700" algn="just">
              <a:lnSpc>
                <a:spcPct val="150000"/>
              </a:lnSpc>
              <a:spcAft>
                <a:spcPts val="0"/>
              </a:spcAft>
            </a:pPr>
            <a:r>
              <a:rPr lang="zh-CN" altLang="zh-CN" b="1" kern="100" dirty="0">
                <a:latin typeface="+mn-ea"/>
              </a:rPr>
              <a:t>（</a:t>
            </a:r>
            <a:r>
              <a:rPr lang="en-US" altLang="zh-CN" b="1" kern="100" dirty="0">
                <a:latin typeface="+mn-ea"/>
              </a:rPr>
              <a:t>2</a:t>
            </a:r>
            <a:r>
              <a:rPr lang="zh-CN" altLang="zh-CN" b="1" kern="100" dirty="0">
                <a:latin typeface="+mn-ea"/>
              </a:rPr>
              <a:t>）</a:t>
            </a:r>
            <a:r>
              <a:rPr lang="en-US" altLang="zh-CN" b="1" kern="100" dirty="0">
                <a:latin typeface="+mn-ea"/>
              </a:rPr>
              <a:t>R</a:t>
            </a:r>
            <a:r>
              <a:rPr lang="zh-CN" altLang="zh-CN" b="1" kern="100" dirty="0">
                <a:latin typeface="+mn-ea"/>
              </a:rPr>
              <a:t>的关系图如</a:t>
            </a:r>
            <a:r>
              <a:rPr lang="zh-CN" altLang="en-US" b="1" kern="100" dirty="0">
                <a:latin typeface="+mn-ea"/>
              </a:rPr>
              <a:t>下</a:t>
            </a:r>
            <a:r>
              <a:rPr lang="zh-CN" altLang="zh-CN" b="1" kern="100" dirty="0">
                <a:latin typeface="+mn-ea"/>
              </a:rPr>
              <a:t>图所示。</a:t>
            </a:r>
          </a:p>
        </p:txBody>
      </p:sp>
      <p:sp>
        <p:nvSpPr>
          <p:cNvPr id="5" name="Rectangle 2">
            <a:extLst>
              <a:ext uri="{FF2B5EF4-FFF2-40B4-BE49-F238E27FC236}">
                <a16:creationId xmlns:a16="http://schemas.microsoft.com/office/drawing/2014/main" id="{929DB93E-4D21-4B76-BD29-708C6AAB3BED}"/>
              </a:ext>
            </a:extLst>
          </p:cNvPr>
          <p:cNvSpPr>
            <a:spLocks noGrp="1" noChangeArrowheads="1"/>
          </p:cNvSpPr>
          <p:nvPr>
            <p:ph type="title"/>
          </p:nvPr>
        </p:nvSpPr>
        <p:spPr>
          <a:xfrm>
            <a:off x="913993" y="255312"/>
            <a:ext cx="8066367" cy="585923"/>
          </a:xfrm>
        </p:spPr>
        <p:txBody>
          <a:bodyPr/>
          <a:lstStyle/>
          <a:p>
            <a:pPr eaLnBrk="1" hangingPunct="1"/>
            <a:r>
              <a:rPr lang="zh-CN" altLang="en-US" dirty="0"/>
              <a:t>例</a:t>
            </a:r>
            <a:r>
              <a:rPr lang="en-US" altLang="zh-CN" dirty="0"/>
              <a:t>5.5</a:t>
            </a:r>
            <a:r>
              <a:rPr lang="zh-CN" altLang="en-US" dirty="0"/>
              <a:t>（续）</a:t>
            </a:r>
          </a:p>
        </p:txBody>
      </p:sp>
      <p:pic>
        <p:nvPicPr>
          <p:cNvPr id="7" name="图片 6">
            <a:extLst>
              <a:ext uri="{FF2B5EF4-FFF2-40B4-BE49-F238E27FC236}">
                <a16:creationId xmlns:a16="http://schemas.microsoft.com/office/drawing/2014/main" id="{F598D0EA-405B-4D44-98A7-FD119A59C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468" y="1821989"/>
            <a:ext cx="10033414" cy="2438400"/>
          </a:xfrm>
          <a:prstGeom prst="rect">
            <a:avLst/>
          </a:prstGeom>
        </p:spPr>
      </p:pic>
      <p:sp>
        <p:nvSpPr>
          <p:cNvPr id="6" name="矩形 5">
            <a:extLst>
              <a:ext uri="{FF2B5EF4-FFF2-40B4-BE49-F238E27FC236}">
                <a16:creationId xmlns:a16="http://schemas.microsoft.com/office/drawing/2014/main" id="{0A4B4153-E5B3-459D-877E-CD24C64027A7}"/>
              </a:ext>
            </a:extLst>
          </p:cNvPr>
          <p:cNvSpPr/>
          <p:nvPr/>
        </p:nvSpPr>
        <p:spPr>
          <a:xfrm>
            <a:off x="460375" y="5324133"/>
            <a:ext cx="11582400" cy="580415"/>
          </a:xfrm>
          <a:prstGeom prst="rect">
            <a:avLst/>
          </a:prstGeom>
          <a:solidFill>
            <a:srgbClr val="1157AB"/>
          </a:solidFill>
        </p:spPr>
        <p:txBody>
          <a:bodyPr wrap="square">
            <a:spAutoFit/>
          </a:bodyPr>
          <a:lstStyle/>
          <a:p>
            <a:pPr>
              <a:lnSpc>
                <a:spcPct val="150000"/>
              </a:lnSpc>
            </a:pPr>
            <a:r>
              <a:rPr lang="zh-CN" altLang="en-US" b="1" dirty="0">
                <a:solidFill>
                  <a:schemeClr val="bg1"/>
                </a:solidFill>
                <a:latin typeface="+mn-ea"/>
              </a:rPr>
              <a:t>注意：关系</a:t>
            </a:r>
            <a:r>
              <a:rPr lang="en-US" altLang="zh-CN" b="1" dirty="0">
                <a:solidFill>
                  <a:schemeClr val="bg1"/>
                </a:solidFill>
                <a:latin typeface="+mn-ea"/>
              </a:rPr>
              <a:t>R</a:t>
            </a:r>
            <a:r>
              <a:rPr lang="zh-CN" altLang="en-US" b="1" dirty="0">
                <a:solidFill>
                  <a:schemeClr val="bg1"/>
                </a:solidFill>
                <a:latin typeface="+mn-ea"/>
              </a:rPr>
              <a:t>将集合</a:t>
            </a:r>
            <a:r>
              <a:rPr lang="en-US" altLang="zh-CN" b="1" dirty="0">
                <a:solidFill>
                  <a:schemeClr val="bg1"/>
                </a:solidFill>
                <a:latin typeface="+mn-ea"/>
              </a:rPr>
              <a:t>A</a:t>
            </a:r>
            <a:r>
              <a:rPr lang="zh-CN" altLang="en-US" b="1" dirty="0">
                <a:solidFill>
                  <a:schemeClr val="bg1"/>
                </a:solidFill>
                <a:latin typeface="+mn-ea"/>
              </a:rPr>
              <a:t>分成了三个互不相交的子集，且它们的并集为</a:t>
            </a:r>
            <a:r>
              <a:rPr lang="en-US" altLang="zh-CN" b="1" dirty="0">
                <a:solidFill>
                  <a:schemeClr val="bg1"/>
                </a:solidFill>
                <a:latin typeface="+mn-ea"/>
              </a:rPr>
              <a:t>A</a:t>
            </a:r>
            <a:r>
              <a:rPr lang="zh-CN" altLang="en-US" b="1" dirty="0">
                <a:solidFill>
                  <a:schemeClr val="bg1"/>
                </a:solidFill>
                <a:latin typeface="+mn-ea"/>
              </a:rPr>
              <a:t>。</a:t>
            </a:r>
          </a:p>
        </p:txBody>
      </p:sp>
    </p:spTree>
    <p:extLst>
      <p:ext uri="{BB962C8B-B14F-4D97-AF65-F5344CB8AC3E}">
        <p14:creationId xmlns:p14="http://schemas.microsoft.com/office/powerpoint/2010/main" val="74168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6" name="Rectangle 3">
            <a:extLst>
              <a:ext uri="{FF2B5EF4-FFF2-40B4-BE49-F238E27FC236}">
                <a16:creationId xmlns:a16="http://schemas.microsoft.com/office/drawing/2014/main" id="{5FA2A0F7-D239-40A3-9159-345464DB9075}"/>
              </a:ext>
            </a:extLst>
          </p:cNvPr>
          <p:cNvSpPr>
            <a:spLocks noGrp="1" noChangeArrowheads="1"/>
          </p:cNvSpPr>
          <p:nvPr>
            <p:ph type="title"/>
          </p:nvPr>
        </p:nvSpPr>
        <p:spPr/>
        <p:txBody>
          <a:bodyPr/>
          <a:lstStyle/>
          <a:p>
            <a:r>
              <a:rPr lang="zh-CN" altLang="en-US" dirty="0"/>
              <a:t>例</a:t>
            </a:r>
            <a:r>
              <a:rPr lang="en-US" altLang="zh-CN" dirty="0"/>
              <a:t>5.5</a:t>
            </a:r>
            <a:r>
              <a:rPr lang="zh-CN" altLang="en-US" dirty="0"/>
              <a:t> </a:t>
            </a:r>
            <a:r>
              <a:rPr lang="en-US" altLang="zh-CN" dirty="0"/>
              <a:t>(</a:t>
            </a:r>
            <a:r>
              <a:rPr lang="zh-CN" altLang="en-US" dirty="0"/>
              <a:t>续</a:t>
            </a:r>
            <a:r>
              <a:rPr lang="en-US" altLang="zh-CN" dirty="0"/>
              <a:t>)</a:t>
            </a:r>
          </a:p>
        </p:txBody>
      </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058D5A13-2DBC-419B-B790-AC7FB5132648}"/>
                  </a:ext>
                </a:extLst>
              </p:cNvPr>
              <p:cNvSpPr/>
              <p:nvPr/>
            </p:nvSpPr>
            <p:spPr>
              <a:xfrm>
                <a:off x="307975" y="817508"/>
                <a:ext cx="11582400" cy="5013039"/>
              </a:xfrm>
              <a:prstGeom prst="rect">
                <a:avLst/>
              </a:prstGeom>
            </p:spPr>
            <p:txBody>
              <a:bodyPr wrap="square">
                <a:spAutoFit/>
              </a:bodyPr>
              <a:lstStyle/>
              <a:p>
                <a:pPr>
                  <a:lnSpc>
                    <a:spcPct val="150000"/>
                  </a:lnSpc>
                </a:pPr>
                <a:r>
                  <a:rPr lang="zh-CN" altLang="en-US" b="1" dirty="0">
                    <a:solidFill>
                      <a:srgbClr val="C00000"/>
                    </a:solidFill>
                    <a:latin typeface="+mn-ea"/>
                  </a:rPr>
                  <a:t>（</a:t>
                </a:r>
                <a:r>
                  <a:rPr lang="en-US" altLang="zh-CN" b="1" dirty="0">
                    <a:solidFill>
                      <a:srgbClr val="C00000"/>
                    </a:solidFill>
                    <a:latin typeface="+mn-ea"/>
                  </a:rPr>
                  <a:t>3</a:t>
                </a:r>
                <a:r>
                  <a:rPr lang="zh-CN" altLang="en-US" b="1" dirty="0">
                    <a:solidFill>
                      <a:srgbClr val="C00000"/>
                    </a:solidFill>
                    <a:latin typeface="+mn-ea"/>
                  </a:rPr>
                  <a:t>）证明</a:t>
                </a:r>
                <a:r>
                  <a:rPr lang="en-US" altLang="zh-CN" b="1" dirty="0">
                    <a:solidFill>
                      <a:srgbClr val="C00000"/>
                    </a:solidFill>
                    <a:latin typeface="+mn-ea"/>
                  </a:rPr>
                  <a:t>R</a:t>
                </a:r>
                <a:r>
                  <a:rPr lang="zh-CN" altLang="en-US" b="1" dirty="0">
                    <a:solidFill>
                      <a:srgbClr val="C00000"/>
                    </a:solidFill>
                    <a:latin typeface="+mn-ea"/>
                  </a:rPr>
                  <a:t>是等价关系。</a:t>
                </a:r>
              </a:p>
              <a:p>
                <a:pPr>
                  <a:lnSpc>
                    <a:spcPct val="150000"/>
                  </a:lnSpc>
                </a:pPr>
                <a:r>
                  <a:rPr lang="zh-CN" altLang="en-US" b="1" dirty="0">
                    <a:solidFill>
                      <a:srgbClr val="3333FF"/>
                    </a:solidFill>
                    <a:latin typeface="+mn-ea"/>
                  </a:rPr>
                  <a:t>     ① 自反性  </a:t>
                </a:r>
                <a:r>
                  <a:rPr lang="zh-CN" altLang="en-US" b="1" dirty="0">
                    <a:latin typeface="+mn-ea"/>
                  </a:rPr>
                  <a:t>对</a:t>
                </a:r>
                <a14:m>
                  <m:oMath xmlns:m="http://schemas.openxmlformats.org/officeDocument/2006/math">
                    <m:r>
                      <a:rPr lang="es-ES" altLang="zh-CN" b="1" i="1">
                        <a:latin typeface="Cambria Math" panose="02040503050406030204" pitchFamily="18" charset="0"/>
                        <a:ea typeface="Cambria Math" panose="02040503050406030204" pitchFamily="18" charset="0"/>
                      </a:rPr>
                      <m:t>∀</m:t>
                    </m:r>
                  </m:oMath>
                </a14:m>
                <a:r>
                  <a:rPr lang="en-US" altLang="zh-CN" b="1" dirty="0">
                    <a:latin typeface="+mn-ea"/>
                  </a:rPr>
                  <a:t>x</a:t>
                </a:r>
                <a:r>
                  <a:rPr lang="zh-CN" altLang="en-US" b="1" dirty="0">
                    <a:latin typeface="+mn-ea"/>
                  </a:rPr>
                  <a:t>，</a:t>
                </a:r>
                <a:endParaRPr lang="en-US" altLang="zh-CN" b="1" dirty="0">
                  <a:latin typeface="+mn-ea"/>
                </a:endParaRPr>
              </a:p>
              <a:p>
                <a:pPr>
                  <a:lnSpc>
                    <a:spcPct val="150000"/>
                  </a:lnSpc>
                </a:pPr>
                <a:r>
                  <a:rPr lang="en-US" altLang="zh-CN" b="1" dirty="0">
                    <a:latin typeface="+mn-ea"/>
                  </a:rPr>
                  <a:t> 	</a:t>
                </a:r>
                <a:r>
                  <a:rPr lang="en-US" altLang="zh-CN" b="1" dirty="0" err="1">
                    <a:latin typeface="+mn-ea"/>
                  </a:rPr>
                  <a:t>x∈A</a:t>
                </a:r>
                <a:r>
                  <a:rPr lang="en-US" altLang="en-US" noProof="1">
                    <a:sym typeface="Symbol" panose="05050102010706020507" pitchFamily="18" charset="2"/>
                  </a:rPr>
                  <a:t> </a:t>
                </a:r>
                <a:r>
                  <a:rPr lang="en-US" altLang="zh-CN" b="1" dirty="0">
                    <a:latin typeface="+mn-ea"/>
                  </a:rPr>
                  <a:t>&lt;x</a:t>
                </a:r>
                <a:r>
                  <a:rPr lang="zh-CN" altLang="en-US" b="1" dirty="0">
                    <a:latin typeface="+mn-ea"/>
                  </a:rPr>
                  <a:t>，</a:t>
                </a:r>
                <a:r>
                  <a:rPr lang="en-US" altLang="zh-CN" b="1" dirty="0">
                    <a:latin typeface="+mn-ea"/>
                  </a:rPr>
                  <a:t>x&gt;∈R</a:t>
                </a:r>
                <a:r>
                  <a:rPr lang="en-US" altLang="en-US" noProof="1">
                    <a:sym typeface="Symbol" panose="05050102010706020507" pitchFamily="18" charset="2"/>
                  </a:rPr>
                  <a:t> </a:t>
                </a:r>
                <a:r>
                  <a:rPr lang="en-US" altLang="zh-CN" b="1" dirty="0">
                    <a:latin typeface="+mn-ea"/>
                  </a:rPr>
                  <a:t>R</a:t>
                </a:r>
                <a:r>
                  <a:rPr lang="zh-CN" altLang="en-US" b="1" dirty="0">
                    <a:latin typeface="+mn-ea"/>
                  </a:rPr>
                  <a:t>是自反的。</a:t>
                </a:r>
              </a:p>
              <a:p>
                <a:pPr>
                  <a:lnSpc>
                    <a:spcPct val="150000"/>
                  </a:lnSpc>
                </a:pPr>
                <a:r>
                  <a:rPr lang="zh-CN" altLang="en-US" b="1" dirty="0">
                    <a:solidFill>
                      <a:srgbClr val="3333FF"/>
                    </a:solidFill>
                    <a:latin typeface="+mn-ea"/>
                  </a:rPr>
                  <a:t>     ② 对称性  </a:t>
                </a:r>
                <a:r>
                  <a:rPr lang="zh-CN" altLang="en-US" b="1" dirty="0">
                    <a:latin typeface="+mn-ea"/>
                  </a:rPr>
                  <a:t>对</a:t>
                </a:r>
                <a14:m>
                  <m:oMath xmlns:m="http://schemas.openxmlformats.org/officeDocument/2006/math">
                    <m:r>
                      <a:rPr lang="es-ES" altLang="zh-CN" b="1" i="1">
                        <a:latin typeface="Cambria Math" panose="02040503050406030204" pitchFamily="18" charset="0"/>
                        <a:ea typeface="Cambria Math" panose="02040503050406030204" pitchFamily="18" charset="0"/>
                      </a:rPr>
                      <m:t>∀</m:t>
                    </m:r>
                  </m:oMath>
                </a14:m>
                <a:r>
                  <a:rPr lang="en-US" altLang="zh-CN" b="1" dirty="0" err="1">
                    <a:latin typeface="+mn-ea"/>
                  </a:rPr>
                  <a:t>x∈A</a:t>
                </a:r>
                <a:r>
                  <a:rPr lang="zh-CN" altLang="en-US" b="1" dirty="0">
                    <a:latin typeface="+mn-ea"/>
                  </a:rPr>
                  <a:t>，</a:t>
                </a:r>
                <a14:m>
                  <m:oMath xmlns:m="http://schemas.openxmlformats.org/officeDocument/2006/math">
                    <m:r>
                      <a:rPr lang="es-ES" altLang="zh-CN" b="1" i="1">
                        <a:latin typeface="Cambria Math" panose="02040503050406030204" pitchFamily="18" charset="0"/>
                        <a:ea typeface="Cambria Math" panose="02040503050406030204" pitchFamily="18" charset="0"/>
                      </a:rPr>
                      <m:t>∀</m:t>
                    </m:r>
                  </m:oMath>
                </a14:m>
                <a:r>
                  <a:rPr lang="en-US" altLang="zh-CN" b="1" dirty="0" err="1">
                    <a:latin typeface="+mn-ea"/>
                  </a:rPr>
                  <a:t>y∈A</a:t>
                </a:r>
                <a:r>
                  <a:rPr lang="zh-CN" altLang="en-US" b="1" dirty="0">
                    <a:latin typeface="+mn-ea"/>
                  </a:rPr>
                  <a:t>，</a:t>
                </a:r>
                <a:endParaRPr lang="en-US" altLang="zh-CN" b="1" dirty="0">
                  <a:latin typeface="+mn-ea"/>
                </a:endParaRPr>
              </a:p>
              <a:p>
                <a:pPr>
                  <a:lnSpc>
                    <a:spcPct val="150000"/>
                  </a:lnSpc>
                </a:pPr>
                <a:r>
                  <a:rPr lang="en-US" altLang="zh-CN" b="1" dirty="0">
                    <a:latin typeface="+mn-ea"/>
                  </a:rPr>
                  <a:t>	&lt;x</a:t>
                </a:r>
                <a:r>
                  <a:rPr lang="zh-CN" altLang="en-US" b="1" dirty="0">
                    <a:latin typeface="+mn-ea"/>
                  </a:rPr>
                  <a:t>，</a:t>
                </a:r>
                <a:r>
                  <a:rPr lang="en-US" altLang="zh-CN" b="1" dirty="0">
                    <a:latin typeface="+mn-ea"/>
                  </a:rPr>
                  <a:t>y&gt;∈R</a:t>
                </a:r>
                <a:r>
                  <a:rPr lang="en-US" altLang="en-US" noProof="1">
                    <a:sym typeface="Symbol" panose="05050102010706020507" pitchFamily="18" charset="2"/>
                  </a:rPr>
                  <a:t> </a:t>
                </a:r>
                <a:r>
                  <a:rPr lang="en-US" altLang="zh-CN" b="1" dirty="0">
                    <a:latin typeface="+mn-ea"/>
                  </a:rPr>
                  <a:t>x</a:t>
                </a:r>
                <a:r>
                  <a:rPr lang="zh-CN" altLang="en-US" b="1" dirty="0">
                    <a:latin typeface="+mn-ea"/>
                  </a:rPr>
                  <a:t>与</a:t>
                </a:r>
                <a:r>
                  <a:rPr lang="en-US" altLang="zh-CN" b="1" dirty="0">
                    <a:latin typeface="+mn-ea"/>
                  </a:rPr>
                  <a:t>y</a:t>
                </a:r>
                <a:r>
                  <a:rPr lang="zh-CN" altLang="en-US" b="1" dirty="0">
                    <a:latin typeface="+mn-ea"/>
                  </a:rPr>
                  <a:t>颜色相同</a:t>
                </a:r>
                <a:r>
                  <a:rPr lang="en-US" altLang="en-US" noProof="1">
                    <a:sym typeface="Symbol" panose="05050102010706020507" pitchFamily="18" charset="2"/>
                  </a:rPr>
                  <a:t></a:t>
                </a:r>
                <a:r>
                  <a:rPr lang="en-US" altLang="zh-CN" b="1" dirty="0">
                    <a:latin typeface="+mn-ea"/>
                  </a:rPr>
                  <a:t>y</a:t>
                </a:r>
                <a:r>
                  <a:rPr lang="zh-CN" altLang="en-US" b="1" dirty="0">
                    <a:latin typeface="+mn-ea"/>
                  </a:rPr>
                  <a:t>与</a:t>
                </a:r>
                <a:r>
                  <a:rPr lang="en-US" altLang="zh-CN" b="1" dirty="0">
                    <a:latin typeface="+mn-ea"/>
                  </a:rPr>
                  <a:t>x</a:t>
                </a:r>
                <a:r>
                  <a:rPr lang="zh-CN" altLang="en-US" b="1" dirty="0">
                    <a:latin typeface="+mn-ea"/>
                  </a:rPr>
                  <a:t>颜色也相同</a:t>
                </a:r>
                <a:r>
                  <a:rPr lang="en-US" altLang="en-US" noProof="1">
                    <a:sym typeface="Symbol" panose="05050102010706020507" pitchFamily="18" charset="2"/>
                  </a:rPr>
                  <a:t></a:t>
                </a:r>
                <a:r>
                  <a:rPr lang="en-US" altLang="zh-CN" b="1" dirty="0">
                    <a:latin typeface="+mn-ea"/>
                  </a:rPr>
                  <a:t>&lt;</a:t>
                </a:r>
                <a:r>
                  <a:rPr lang="en-US" altLang="zh-CN" b="1" dirty="0" err="1">
                    <a:latin typeface="+mn-ea"/>
                  </a:rPr>
                  <a:t>y,x</a:t>
                </a:r>
                <a:r>
                  <a:rPr lang="en-US" altLang="zh-CN" b="1" dirty="0">
                    <a:latin typeface="+mn-ea"/>
                  </a:rPr>
                  <a:t>&gt;∈R</a:t>
                </a:r>
                <a:r>
                  <a:rPr lang="en-US" altLang="en-US" noProof="1">
                    <a:sym typeface="Symbol" panose="05050102010706020507" pitchFamily="18" charset="2"/>
                  </a:rPr>
                  <a:t>  </a:t>
                </a:r>
                <a:r>
                  <a:rPr lang="en-US" altLang="zh-CN" b="1" dirty="0">
                    <a:latin typeface="+mn-ea"/>
                  </a:rPr>
                  <a:t>R</a:t>
                </a:r>
                <a:r>
                  <a:rPr lang="zh-CN" altLang="en-US" b="1" dirty="0">
                    <a:latin typeface="+mn-ea"/>
                  </a:rPr>
                  <a:t>是对称的。</a:t>
                </a:r>
              </a:p>
              <a:p>
                <a:pPr>
                  <a:lnSpc>
                    <a:spcPct val="150000"/>
                  </a:lnSpc>
                </a:pPr>
                <a:r>
                  <a:rPr lang="zh-CN" altLang="en-US" b="1" dirty="0">
                    <a:solidFill>
                      <a:srgbClr val="3333FF"/>
                    </a:solidFill>
                    <a:latin typeface="+mn-ea"/>
                  </a:rPr>
                  <a:t>     ③ 传递性  </a:t>
                </a:r>
                <a:r>
                  <a:rPr lang="zh-CN" altLang="en-US" b="1" dirty="0">
                    <a:latin typeface="+mn-ea"/>
                  </a:rPr>
                  <a:t>对 </a:t>
                </a:r>
                <a14:m>
                  <m:oMath xmlns:m="http://schemas.openxmlformats.org/officeDocument/2006/math">
                    <m:r>
                      <a:rPr lang="es-ES" altLang="zh-CN" b="1" i="1">
                        <a:latin typeface="Cambria Math" panose="02040503050406030204" pitchFamily="18" charset="0"/>
                        <a:ea typeface="Cambria Math" panose="02040503050406030204" pitchFamily="18" charset="0"/>
                      </a:rPr>
                      <m:t>∀</m:t>
                    </m:r>
                  </m:oMath>
                </a14:m>
                <a:r>
                  <a:rPr lang="en-US" altLang="zh-CN" b="1" dirty="0" err="1">
                    <a:latin typeface="+mn-ea"/>
                  </a:rPr>
                  <a:t>x∈A</a:t>
                </a:r>
                <a:r>
                  <a:rPr lang="zh-CN" altLang="en-US" b="1" dirty="0">
                    <a:latin typeface="+mn-ea"/>
                  </a:rPr>
                  <a:t>，</a:t>
                </a:r>
                <a14:m>
                  <m:oMath xmlns:m="http://schemas.openxmlformats.org/officeDocument/2006/math">
                    <m:r>
                      <a:rPr lang="es-ES" altLang="zh-CN" b="1" i="1">
                        <a:latin typeface="Cambria Math" panose="02040503050406030204" pitchFamily="18" charset="0"/>
                        <a:ea typeface="Cambria Math" panose="02040503050406030204" pitchFamily="18" charset="0"/>
                      </a:rPr>
                      <m:t>∀</m:t>
                    </m:r>
                  </m:oMath>
                </a14:m>
                <a:r>
                  <a:rPr lang="en-US" altLang="zh-CN" b="1" dirty="0" err="1">
                    <a:latin typeface="+mn-ea"/>
                  </a:rPr>
                  <a:t>y∈A</a:t>
                </a:r>
                <a:r>
                  <a:rPr lang="en-US" altLang="zh-CN" b="1" dirty="0">
                    <a:latin typeface="+mn-ea"/>
                  </a:rPr>
                  <a:t> </a:t>
                </a:r>
                <a:r>
                  <a:rPr lang="zh-CN" altLang="en-US" b="1" dirty="0">
                    <a:latin typeface="+mn-ea"/>
                  </a:rPr>
                  <a:t>，</a:t>
                </a:r>
                <a14:m>
                  <m:oMath xmlns:m="http://schemas.openxmlformats.org/officeDocument/2006/math">
                    <m:r>
                      <a:rPr lang="es-ES" altLang="zh-CN" b="1" i="1">
                        <a:latin typeface="Cambria Math" panose="02040503050406030204" pitchFamily="18" charset="0"/>
                        <a:ea typeface="Cambria Math" panose="02040503050406030204" pitchFamily="18" charset="0"/>
                      </a:rPr>
                      <m:t>∀</m:t>
                    </m:r>
                  </m:oMath>
                </a14:m>
                <a:r>
                  <a:rPr lang="en-US" altLang="zh-CN" b="1" dirty="0" err="1">
                    <a:latin typeface="+mn-ea"/>
                  </a:rPr>
                  <a:t>z∈A</a:t>
                </a:r>
                <a:r>
                  <a:rPr lang="zh-CN" altLang="en-US" b="1" dirty="0">
                    <a:latin typeface="+mn-ea"/>
                  </a:rPr>
                  <a:t>，</a:t>
                </a:r>
              </a:p>
              <a:p>
                <a:pPr>
                  <a:lnSpc>
                    <a:spcPct val="150000"/>
                  </a:lnSpc>
                </a:pPr>
                <a:r>
                  <a:rPr lang="en-US" altLang="zh-CN" b="1" dirty="0">
                    <a:latin typeface="+mn-ea"/>
                  </a:rPr>
                  <a:t>	&lt;</a:t>
                </a:r>
                <a:r>
                  <a:rPr lang="en-US" altLang="zh-CN" b="1" dirty="0" err="1">
                    <a:latin typeface="+mn-ea"/>
                  </a:rPr>
                  <a:t>x,y</a:t>
                </a:r>
                <a:r>
                  <a:rPr lang="en-US" altLang="zh-CN" b="1" dirty="0">
                    <a:latin typeface="+mn-ea"/>
                  </a:rPr>
                  <a:t>&gt;∈R∧&lt;</a:t>
                </a:r>
                <a:r>
                  <a:rPr lang="en-US" altLang="zh-CN" b="1" dirty="0" err="1">
                    <a:latin typeface="+mn-ea"/>
                  </a:rPr>
                  <a:t>y,z</a:t>
                </a:r>
                <a:r>
                  <a:rPr lang="en-US" altLang="zh-CN" b="1" dirty="0">
                    <a:latin typeface="+mn-ea"/>
                  </a:rPr>
                  <a:t>&gt;∈R</a:t>
                </a:r>
                <a:r>
                  <a:rPr lang="en-US" altLang="en-US" noProof="1">
                    <a:sym typeface="Symbol" panose="05050102010706020507" pitchFamily="18" charset="2"/>
                  </a:rPr>
                  <a:t> </a:t>
                </a:r>
                <a:r>
                  <a:rPr lang="en-US" altLang="zh-CN" b="1" dirty="0">
                    <a:latin typeface="+mn-ea"/>
                  </a:rPr>
                  <a:t>x</a:t>
                </a:r>
                <a:r>
                  <a:rPr lang="zh-CN" altLang="en-US" b="1" dirty="0">
                    <a:latin typeface="+mn-ea"/>
                  </a:rPr>
                  <a:t>与</a:t>
                </a:r>
                <a:r>
                  <a:rPr lang="en-US" altLang="zh-CN" b="1" dirty="0">
                    <a:latin typeface="+mn-ea"/>
                  </a:rPr>
                  <a:t>y</a:t>
                </a:r>
                <a:r>
                  <a:rPr lang="zh-CN" altLang="en-US" b="1" dirty="0">
                    <a:latin typeface="+mn-ea"/>
                  </a:rPr>
                  <a:t>颜色相同∧</a:t>
                </a:r>
                <a:r>
                  <a:rPr lang="en-US" altLang="zh-CN" b="1" dirty="0">
                    <a:latin typeface="+mn-ea"/>
                  </a:rPr>
                  <a:t>y</a:t>
                </a:r>
                <a:r>
                  <a:rPr lang="zh-CN" altLang="en-US" b="1" dirty="0">
                    <a:latin typeface="+mn-ea"/>
                  </a:rPr>
                  <a:t>与</a:t>
                </a:r>
                <a:r>
                  <a:rPr lang="en-US" altLang="zh-CN" b="1" dirty="0">
                    <a:latin typeface="+mn-ea"/>
                  </a:rPr>
                  <a:t>z</a:t>
                </a:r>
                <a:r>
                  <a:rPr lang="zh-CN" altLang="en-US" b="1" dirty="0">
                    <a:latin typeface="+mn-ea"/>
                  </a:rPr>
                  <a:t>颜色相同</a:t>
                </a:r>
              </a:p>
              <a:p>
                <a:pPr>
                  <a:lnSpc>
                    <a:spcPct val="150000"/>
                  </a:lnSpc>
                </a:pPr>
                <a:r>
                  <a:rPr lang="en-US" altLang="en-US" noProof="1">
                    <a:sym typeface="Symbol" panose="05050102010706020507" pitchFamily="18" charset="2"/>
                  </a:rPr>
                  <a:t>			        </a:t>
                </a:r>
                <a:r>
                  <a:rPr lang="zh-CN" altLang="en-US" b="1" dirty="0">
                    <a:latin typeface="+mn-ea"/>
                  </a:rPr>
                  <a:t> </a:t>
                </a:r>
                <a:r>
                  <a:rPr lang="en-US" altLang="zh-CN" b="1" dirty="0">
                    <a:latin typeface="+mn-ea"/>
                  </a:rPr>
                  <a:t>x</a:t>
                </a:r>
                <a:r>
                  <a:rPr lang="zh-CN" altLang="en-US" b="1" dirty="0">
                    <a:latin typeface="+mn-ea"/>
                  </a:rPr>
                  <a:t>与</a:t>
                </a:r>
                <a:r>
                  <a:rPr lang="en-US" altLang="zh-CN" b="1" dirty="0">
                    <a:latin typeface="+mn-ea"/>
                  </a:rPr>
                  <a:t>z</a:t>
                </a:r>
                <a:r>
                  <a:rPr lang="zh-CN" altLang="en-US" b="1" dirty="0">
                    <a:latin typeface="+mn-ea"/>
                  </a:rPr>
                  <a:t>颜色也相同</a:t>
                </a:r>
                <a:r>
                  <a:rPr lang="en-US" altLang="en-US" noProof="1">
                    <a:sym typeface="Symbol" panose="05050102010706020507" pitchFamily="18" charset="2"/>
                  </a:rPr>
                  <a:t></a:t>
                </a:r>
                <a:r>
                  <a:rPr lang="en-US" altLang="zh-CN" b="1" dirty="0">
                    <a:latin typeface="+mn-ea"/>
                  </a:rPr>
                  <a:t>&lt;</a:t>
                </a:r>
                <a:r>
                  <a:rPr lang="en-US" altLang="zh-CN" b="1" dirty="0" err="1">
                    <a:latin typeface="+mn-ea"/>
                  </a:rPr>
                  <a:t>x,z</a:t>
                </a:r>
                <a:r>
                  <a:rPr lang="en-US" altLang="zh-CN" b="1" dirty="0">
                    <a:latin typeface="+mn-ea"/>
                  </a:rPr>
                  <a:t>&gt;∈R</a:t>
                </a:r>
                <a:r>
                  <a:rPr lang="en-US" altLang="en-US" noProof="1">
                    <a:sym typeface="Symbol" panose="05050102010706020507" pitchFamily="18" charset="2"/>
                  </a:rPr>
                  <a:t> </a:t>
                </a:r>
                <a:r>
                  <a:rPr lang="en-US" altLang="zh-CN" b="1" dirty="0">
                    <a:latin typeface="+mn-ea"/>
                  </a:rPr>
                  <a:t>R</a:t>
                </a:r>
                <a:r>
                  <a:rPr lang="zh-CN" altLang="en-US" b="1" dirty="0">
                    <a:latin typeface="+mn-ea"/>
                  </a:rPr>
                  <a:t>是传递的。</a:t>
                </a:r>
              </a:p>
              <a:p>
                <a:pPr>
                  <a:lnSpc>
                    <a:spcPct val="150000"/>
                  </a:lnSpc>
                </a:pPr>
                <a:r>
                  <a:rPr lang="zh-CN" altLang="en-US" b="1" dirty="0">
                    <a:latin typeface="+mn-ea"/>
                  </a:rPr>
                  <a:t>     由①，②和③知，</a:t>
                </a:r>
                <a:r>
                  <a:rPr lang="en-US" altLang="zh-CN" b="1" dirty="0">
                    <a:latin typeface="+mn-ea"/>
                  </a:rPr>
                  <a:t>R</a:t>
                </a:r>
                <a:r>
                  <a:rPr lang="zh-CN" altLang="en-US" b="1" dirty="0">
                    <a:latin typeface="+mn-ea"/>
                  </a:rPr>
                  <a:t>是等价关系。</a:t>
                </a:r>
              </a:p>
            </p:txBody>
          </p:sp>
        </mc:Choice>
        <mc:Fallback xmlns="">
          <p:sp>
            <p:nvSpPr>
              <p:cNvPr id="30" name="矩形 29">
                <a:extLst>
                  <a:ext uri="{FF2B5EF4-FFF2-40B4-BE49-F238E27FC236}">
                    <a16:creationId xmlns:a16="http://schemas.microsoft.com/office/drawing/2014/main" id="{058D5A13-2DBC-419B-B790-AC7FB5132648}"/>
                  </a:ext>
                </a:extLst>
              </p:cNvPr>
              <p:cNvSpPr>
                <a:spLocks noRot="1" noChangeAspect="1" noMove="1" noResize="1" noEditPoints="1" noAdjustHandles="1" noChangeArrowheads="1" noChangeShapeType="1" noTextEdit="1"/>
              </p:cNvSpPr>
              <p:nvPr/>
            </p:nvSpPr>
            <p:spPr>
              <a:xfrm>
                <a:off x="307975" y="817508"/>
                <a:ext cx="11582400" cy="5013039"/>
              </a:xfrm>
              <a:prstGeom prst="rect">
                <a:avLst/>
              </a:prstGeom>
              <a:blipFill>
                <a:blip r:embed="rId2"/>
                <a:stretch>
                  <a:fillRect l="-842" r="-789" b="-194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xEl>
                                              <p:pRg st="1" end="1"/>
                                            </p:txEl>
                                          </p:spTgt>
                                        </p:tgtEl>
                                        <p:attrNameLst>
                                          <p:attrName>style.visibility</p:attrName>
                                        </p:attrNameLst>
                                      </p:cBhvr>
                                      <p:to>
                                        <p:strVal val="visible"/>
                                      </p:to>
                                    </p:set>
                                    <p:animEffect transition="in" filter="fade">
                                      <p:cBhvr>
                                        <p:cTn id="7" dur="500"/>
                                        <p:tgtEl>
                                          <p:spTgt spid="3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xEl>
                                              <p:pRg st="2" end="2"/>
                                            </p:txEl>
                                          </p:spTgt>
                                        </p:tgtEl>
                                        <p:attrNameLst>
                                          <p:attrName>style.visibility</p:attrName>
                                        </p:attrNameLst>
                                      </p:cBhvr>
                                      <p:to>
                                        <p:strVal val="visible"/>
                                      </p:to>
                                    </p:set>
                                    <p:animEffect transition="in" filter="fade">
                                      <p:cBhvr>
                                        <p:cTn id="12" dur="500"/>
                                        <p:tgtEl>
                                          <p:spTgt spid="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xEl>
                                              <p:pRg st="3" end="3"/>
                                            </p:txEl>
                                          </p:spTgt>
                                        </p:tgtEl>
                                        <p:attrNameLst>
                                          <p:attrName>style.visibility</p:attrName>
                                        </p:attrNameLst>
                                      </p:cBhvr>
                                      <p:to>
                                        <p:strVal val="visible"/>
                                      </p:to>
                                    </p:set>
                                    <p:animEffect transition="in" filter="fade">
                                      <p:cBhvr>
                                        <p:cTn id="17" dur="500"/>
                                        <p:tgtEl>
                                          <p:spTgt spid="3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xEl>
                                              <p:pRg st="4" end="4"/>
                                            </p:txEl>
                                          </p:spTgt>
                                        </p:tgtEl>
                                        <p:attrNameLst>
                                          <p:attrName>style.visibility</p:attrName>
                                        </p:attrNameLst>
                                      </p:cBhvr>
                                      <p:to>
                                        <p:strVal val="visible"/>
                                      </p:to>
                                    </p:set>
                                    <p:animEffect transition="in" filter="fade">
                                      <p:cBhvr>
                                        <p:cTn id="22" dur="500"/>
                                        <p:tgtEl>
                                          <p:spTgt spid="3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
                                            <p:txEl>
                                              <p:pRg st="5" end="5"/>
                                            </p:txEl>
                                          </p:spTgt>
                                        </p:tgtEl>
                                        <p:attrNameLst>
                                          <p:attrName>style.visibility</p:attrName>
                                        </p:attrNameLst>
                                      </p:cBhvr>
                                      <p:to>
                                        <p:strVal val="visible"/>
                                      </p:to>
                                    </p:set>
                                    <p:animEffect transition="in" filter="fade">
                                      <p:cBhvr>
                                        <p:cTn id="27" dur="500"/>
                                        <p:tgtEl>
                                          <p:spTgt spid="3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
                                            <p:txEl>
                                              <p:pRg st="6" end="6"/>
                                            </p:txEl>
                                          </p:spTgt>
                                        </p:tgtEl>
                                        <p:attrNameLst>
                                          <p:attrName>style.visibility</p:attrName>
                                        </p:attrNameLst>
                                      </p:cBhvr>
                                      <p:to>
                                        <p:strVal val="visible"/>
                                      </p:to>
                                    </p:set>
                                    <p:animEffect transition="in" filter="fade">
                                      <p:cBhvr>
                                        <p:cTn id="32" dur="500"/>
                                        <p:tgtEl>
                                          <p:spTgt spid="3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
                                            <p:txEl>
                                              <p:pRg st="7" end="7"/>
                                            </p:txEl>
                                          </p:spTgt>
                                        </p:tgtEl>
                                        <p:attrNameLst>
                                          <p:attrName>style.visibility</p:attrName>
                                        </p:attrNameLst>
                                      </p:cBhvr>
                                      <p:to>
                                        <p:strVal val="visible"/>
                                      </p:to>
                                    </p:set>
                                    <p:animEffect transition="in" filter="fade">
                                      <p:cBhvr>
                                        <p:cTn id="37" dur="500"/>
                                        <p:tgtEl>
                                          <p:spTgt spid="30">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
                                            <p:txEl>
                                              <p:pRg st="8" end="8"/>
                                            </p:txEl>
                                          </p:spTgt>
                                        </p:tgtEl>
                                        <p:attrNameLst>
                                          <p:attrName>style.visibility</p:attrName>
                                        </p:attrNameLst>
                                      </p:cBhvr>
                                      <p:to>
                                        <p:strVal val="visible"/>
                                      </p:to>
                                    </p:set>
                                    <p:animEffect transition="in" filter="fade">
                                      <p:cBhvr>
                                        <p:cTn id="42" dur="500"/>
                                        <p:tgtEl>
                                          <p:spTgt spid="3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2822348C-8B97-4DAA-8434-9BA8E18C8DE0}"/>
              </a:ext>
            </a:extLst>
          </p:cNvPr>
          <p:cNvSpPr>
            <a:spLocks noGrp="1" noChangeArrowheads="1"/>
          </p:cNvSpPr>
          <p:nvPr>
            <p:ph type="title"/>
          </p:nvPr>
        </p:nvSpPr>
        <p:spPr>
          <a:xfrm>
            <a:off x="716134" y="322987"/>
            <a:ext cx="7888526" cy="497002"/>
          </a:xfrm>
        </p:spPr>
        <p:txBody>
          <a:bodyPr/>
          <a:lstStyle/>
          <a:p>
            <a:pPr eaLnBrk="1" hangingPunct="1"/>
            <a:r>
              <a:rPr lang="zh-CN" altLang="en-US" dirty="0"/>
              <a:t>例</a:t>
            </a:r>
            <a:r>
              <a:rPr lang="en-US" altLang="zh-CN" dirty="0"/>
              <a:t>5.6</a:t>
            </a:r>
          </a:p>
        </p:txBody>
      </p:sp>
      <p:sp>
        <p:nvSpPr>
          <p:cNvPr id="1676291" name="Rectangle 3">
            <a:extLst>
              <a:ext uri="{FF2B5EF4-FFF2-40B4-BE49-F238E27FC236}">
                <a16:creationId xmlns:a16="http://schemas.microsoft.com/office/drawing/2014/main" id="{DA1F88A7-E842-49AD-85A2-DF39FAAB947B}"/>
              </a:ext>
            </a:extLst>
          </p:cNvPr>
          <p:cNvSpPr>
            <a:spLocks noChangeArrowheads="1"/>
          </p:cNvSpPr>
          <p:nvPr/>
        </p:nvSpPr>
        <p:spPr bwMode="auto">
          <a:xfrm>
            <a:off x="384175" y="1067594"/>
            <a:ext cx="10927907" cy="1689052"/>
          </a:xfrm>
          <a:prstGeom prst="rect">
            <a:avLst/>
          </a:prstGeom>
          <a:noFill/>
          <a:ln w="9525">
            <a:noFill/>
            <a:miter lim="800000"/>
            <a:headEnd/>
            <a:tailEnd/>
          </a:ln>
          <a:effectLst/>
        </p:spPr>
        <p:txBody>
          <a:bodyPr wrap="square">
            <a:spAutoFit/>
          </a:bodyPr>
          <a:lstStyle/>
          <a:p>
            <a:pPr>
              <a:lnSpc>
                <a:spcPct val="150000"/>
              </a:lnSpc>
              <a:defRPr/>
            </a:pPr>
            <a:r>
              <a:rPr kumimoji="1" lang="zh-CN" altLang="en-US" b="1" dirty="0">
                <a:solidFill>
                  <a:srgbClr val="C00000"/>
                </a:solidFill>
                <a:latin typeface="微软雅黑" panose="020B0503020204020204" pitchFamily="34" charset="-122"/>
                <a:ea typeface="微软雅黑" panose="020B0503020204020204" pitchFamily="34" charset="-122"/>
              </a:rPr>
              <a:t>例</a:t>
            </a:r>
            <a:r>
              <a:rPr kumimoji="1" lang="en-US" altLang="zh-CN" b="1" dirty="0">
                <a:solidFill>
                  <a:srgbClr val="C00000"/>
                </a:solidFill>
                <a:latin typeface="微软雅黑" panose="020B0503020204020204" pitchFamily="34" charset="-122"/>
                <a:ea typeface="微软雅黑" panose="020B0503020204020204" pitchFamily="34" charset="-122"/>
              </a:rPr>
              <a:t>5.6  </a:t>
            </a:r>
            <a:r>
              <a:rPr kumimoji="1" lang="zh-CN" altLang="en-US" b="1" dirty="0">
                <a:solidFill>
                  <a:srgbClr val="000000"/>
                </a:solidFill>
                <a:latin typeface="微软雅黑" panose="020B0503020204020204" pitchFamily="34" charset="-122"/>
                <a:ea typeface="微软雅黑" panose="020B0503020204020204" pitchFamily="34" charset="-122"/>
              </a:rPr>
              <a:t>设</a:t>
            </a:r>
            <a:r>
              <a:rPr kumimoji="1" lang="en-US" altLang="zh-CN" b="1" dirty="0">
                <a:solidFill>
                  <a:srgbClr val="000000"/>
                </a:solidFill>
                <a:latin typeface="微软雅黑" panose="020B0503020204020204" pitchFamily="34" charset="-122"/>
                <a:ea typeface="微软雅黑" panose="020B0503020204020204" pitchFamily="34" charset="-122"/>
              </a:rPr>
              <a:t>n</a:t>
            </a:r>
            <a:r>
              <a:rPr kumimoji="1" lang="zh-CN" altLang="en-US" b="1" dirty="0">
                <a:solidFill>
                  <a:srgbClr val="000000"/>
                </a:solidFill>
                <a:latin typeface="微软雅黑" panose="020B0503020204020204" pitchFamily="34" charset="-122"/>
                <a:ea typeface="微软雅黑" panose="020B0503020204020204" pitchFamily="34" charset="-122"/>
              </a:rPr>
              <a:t>为正整数，考虑整数集合</a:t>
            </a:r>
            <a:r>
              <a:rPr kumimoji="1" lang="en-US" altLang="zh-CN" b="1" dirty="0">
                <a:solidFill>
                  <a:srgbClr val="000000"/>
                </a:solidFill>
                <a:latin typeface="微软雅黑" panose="020B0503020204020204" pitchFamily="34" charset="-122"/>
                <a:ea typeface="微软雅黑" panose="020B0503020204020204" pitchFamily="34" charset="-122"/>
              </a:rPr>
              <a:t>Z</a:t>
            </a:r>
            <a:r>
              <a:rPr kumimoji="1" lang="zh-CN" altLang="en-US" b="1" dirty="0">
                <a:solidFill>
                  <a:srgbClr val="000000"/>
                </a:solidFill>
                <a:latin typeface="微软雅黑" panose="020B0503020204020204" pitchFamily="34" charset="-122"/>
                <a:ea typeface="微软雅黑" panose="020B0503020204020204" pitchFamily="34" charset="-122"/>
              </a:rPr>
              <a:t>上的</a:t>
            </a:r>
            <a:r>
              <a:rPr kumimoji="1" lang="zh-CN" altLang="en-US" b="1" dirty="0">
                <a:solidFill>
                  <a:srgbClr val="3333FF"/>
                </a:solidFill>
                <a:latin typeface="微软雅黑" panose="020B0503020204020204" pitchFamily="34" charset="-122"/>
                <a:ea typeface="微软雅黑" panose="020B0503020204020204" pitchFamily="34" charset="-122"/>
              </a:rPr>
              <a:t>整除关系</a:t>
            </a:r>
            <a:r>
              <a:rPr kumimoji="1" lang="zh-CN" altLang="en-US" b="1" dirty="0">
                <a:solidFill>
                  <a:srgbClr val="000000"/>
                </a:solidFill>
                <a:latin typeface="微软雅黑" panose="020B0503020204020204" pitchFamily="34" charset="-122"/>
                <a:ea typeface="微软雅黑" panose="020B0503020204020204" pitchFamily="34" charset="-122"/>
              </a:rPr>
              <a:t>如下：</a:t>
            </a:r>
          </a:p>
          <a:p>
            <a:pPr algn="ctr" eaLnBrk="1" hangingPunct="1">
              <a:lnSpc>
                <a:spcPct val="150000"/>
              </a:lnSpc>
              <a:defRPr/>
            </a:pPr>
            <a:r>
              <a:rPr kumimoji="1" lang="en-US" altLang="zh-CN" b="1" dirty="0">
                <a:solidFill>
                  <a:schemeClr val="accent2"/>
                </a:solidFill>
                <a:latin typeface="微软雅黑" panose="020B0503020204020204" pitchFamily="34" charset="-122"/>
                <a:ea typeface="微软雅黑" panose="020B0503020204020204" pitchFamily="34" charset="-122"/>
              </a:rPr>
              <a:t>R={&lt;</a:t>
            </a:r>
            <a:r>
              <a:rPr kumimoji="1" lang="en-US" altLang="zh-CN" b="1" dirty="0" err="1">
                <a:solidFill>
                  <a:schemeClr val="accent2"/>
                </a:solidFill>
                <a:latin typeface="微软雅黑" panose="020B0503020204020204" pitchFamily="34" charset="-122"/>
                <a:ea typeface="微软雅黑" panose="020B0503020204020204" pitchFamily="34" charset="-122"/>
              </a:rPr>
              <a:t>x,y</a:t>
            </a:r>
            <a:r>
              <a:rPr kumimoji="1" lang="en-US" altLang="zh-CN" b="1" dirty="0">
                <a:solidFill>
                  <a:schemeClr val="accent2"/>
                </a:solidFill>
                <a:latin typeface="微软雅黑" panose="020B0503020204020204" pitchFamily="34" charset="-122"/>
                <a:ea typeface="微软雅黑" panose="020B0503020204020204" pitchFamily="34" charset="-122"/>
              </a:rPr>
              <a:t>&gt;|{</a:t>
            </a:r>
            <a:r>
              <a:rPr kumimoji="1" lang="en-US" altLang="zh-CN" b="1" dirty="0" err="1">
                <a:solidFill>
                  <a:schemeClr val="accent2"/>
                </a:solidFill>
                <a:latin typeface="微软雅黑" panose="020B0503020204020204" pitchFamily="34" charset="-122"/>
                <a:ea typeface="微软雅黑" panose="020B0503020204020204" pitchFamily="34" charset="-122"/>
              </a:rPr>
              <a:t>x,y∈Z</a:t>
            </a:r>
            <a:r>
              <a:rPr kumimoji="1" lang="en-US" altLang="zh-CN" b="1" dirty="0">
                <a:solidFill>
                  <a:schemeClr val="accent2"/>
                </a:solidFill>
                <a:latin typeface="微软雅黑" panose="020B0503020204020204" pitchFamily="34" charset="-122"/>
                <a:ea typeface="微软雅黑" panose="020B0503020204020204" pitchFamily="34" charset="-122"/>
              </a:rPr>
              <a:t>}∧(n|(x-y))}</a:t>
            </a:r>
          </a:p>
          <a:p>
            <a:pPr eaLnBrk="1" hangingPunct="1">
              <a:lnSpc>
                <a:spcPct val="150000"/>
              </a:lnSpc>
              <a:defRPr/>
            </a:pPr>
            <a:r>
              <a:rPr kumimoji="1" lang="zh-CN" altLang="en-US" b="1" dirty="0">
                <a:solidFill>
                  <a:srgbClr val="0000CC"/>
                </a:solidFill>
                <a:latin typeface="微软雅黑" panose="020B0503020204020204" pitchFamily="34" charset="-122"/>
                <a:ea typeface="微软雅黑" panose="020B0503020204020204" pitchFamily="34" charset="-122"/>
              </a:rPr>
              <a:t>证明 </a:t>
            </a:r>
            <a:r>
              <a:rPr kumimoji="1" lang="en-US" altLang="zh-CN" b="1" dirty="0">
                <a:solidFill>
                  <a:srgbClr val="0000CC"/>
                </a:solidFill>
                <a:latin typeface="微软雅黑" panose="020B0503020204020204" pitchFamily="34" charset="-122"/>
                <a:ea typeface="微软雅黑" panose="020B0503020204020204" pitchFamily="34" charset="-122"/>
              </a:rPr>
              <a:t>R</a:t>
            </a:r>
            <a:r>
              <a:rPr kumimoji="1" lang="zh-CN" altLang="en-US" b="1" dirty="0">
                <a:solidFill>
                  <a:srgbClr val="0000CC"/>
                </a:solidFill>
                <a:latin typeface="微软雅黑" panose="020B0503020204020204" pitchFamily="34" charset="-122"/>
                <a:ea typeface="微软雅黑" panose="020B0503020204020204" pitchFamily="34" charset="-122"/>
              </a:rPr>
              <a:t>是一个等价关系。</a:t>
            </a:r>
            <a:r>
              <a:rPr kumimoji="1" lang="zh-CN" altLang="en-US" b="1" dirty="0">
                <a:solidFill>
                  <a:srgbClr val="0000FF"/>
                </a:solidFill>
                <a:latin typeface="微软雅黑" panose="020B0503020204020204" pitchFamily="34" charset="-122"/>
                <a:ea typeface="微软雅黑" panose="020B0503020204020204" pitchFamily="34" charset="-122"/>
              </a:rPr>
              <a:t> </a:t>
            </a:r>
          </a:p>
        </p:txBody>
      </p:sp>
      <p:sp>
        <p:nvSpPr>
          <p:cNvPr id="2" name="矩形 1">
            <a:extLst>
              <a:ext uri="{FF2B5EF4-FFF2-40B4-BE49-F238E27FC236}">
                <a16:creationId xmlns:a16="http://schemas.microsoft.com/office/drawing/2014/main" id="{08963E51-D102-49F3-BD8B-6CFF8A4AA6BB}"/>
              </a:ext>
            </a:extLst>
          </p:cNvPr>
          <p:cNvSpPr/>
          <p:nvPr/>
        </p:nvSpPr>
        <p:spPr>
          <a:xfrm>
            <a:off x="397510" y="3455988"/>
            <a:ext cx="11506200" cy="461665"/>
          </a:xfrm>
          <a:prstGeom prst="rect">
            <a:avLst/>
          </a:prstGeom>
        </p:spPr>
        <p:txBody>
          <a:bodyPr wrap="square">
            <a:spAutoFit/>
          </a:bodyPr>
          <a:lstStyle/>
          <a:p>
            <a:r>
              <a:rPr lang="zh-CN" altLang="en-US" b="1" dirty="0">
                <a:solidFill>
                  <a:srgbClr val="C00000"/>
                </a:solidFill>
              </a:rPr>
              <a:t>分析</a:t>
            </a:r>
            <a:r>
              <a:rPr lang="zh-CN" altLang="en-US" b="1" dirty="0"/>
              <a:t>  根据“等价关系的判断方法”分别证明 Ｒ 具有自反性、 对称性和传递性即可。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6" name="Rectangle 3">
            <a:extLst>
              <a:ext uri="{FF2B5EF4-FFF2-40B4-BE49-F238E27FC236}">
                <a16:creationId xmlns:a16="http://schemas.microsoft.com/office/drawing/2014/main" id="{5FA2A0F7-D239-40A3-9159-345464DB9075}"/>
              </a:ext>
            </a:extLst>
          </p:cNvPr>
          <p:cNvSpPr>
            <a:spLocks noGrp="1" noChangeArrowheads="1"/>
          </p:cNvSpPr>
          <p:nvPr>
            <p:ph type="title"/>
          </p:nvPr>
        </p:nvSpPr>
        <p:spPr/>
        <p:txBody>
          <a:bodyPr/>
          <a:lstStyle/>
          <a:p>
            <a:r>
              <a:rPr lang="zh-CN" altLang="en-US" dirty="0"/>
              <a:t>例</a:t>
            </a:r>
            <a:r>
              <a:rPr lang="en-US" altLang="zh-CN" dirty="0"/>
              <a:t>5.6</a:t>
            </a:r>
            <a:r>
              <a:rPr lang="zh-CN" altLang="en-US" dirty="0"/>
              <a:t>（续）</a:t>
            </a:r>
            <a:endParaRPr lang="en-US" altLang="zh-CN" dirty="0"/>
          </a:p>
        </p:txBody>
      </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058D5A13-2DBC-419B-B790-AC7FB5132648}"/>
                  </a:ext>
                </a:extLst>
              </p:cNvPr>
              <p:cNvSpPr/>
              <p:nvPr/>
            </p:nvSpPr>
            <p:spPr>
              <a:xfrm>
                <a:off x="307975" y="1067594"/>
                <a:ext cx="11582400" cy="4459041"/>
              </a:xfrm>
              <a:prstGeom prst="rect">
                <a:avLst/>
              </a:prstGeom>
            </p:spPr>
            <p:txBody>
              <a:bodyPr wrap="square">
                <a:spAutoFit/>
              </a:bodyPr>
              <a:lstStyle/>
              <a:p>
                <a:pPr>
                  <a:lnSpc>
                    <a:spcPct val="150000"/>
                  </a:lnSpc>
                </a:pPr>
                <a:r>
                  <a:rPr lang="zh-CN" altLang="en-US" b="1" dirty="0">
                    <a:solidFill>
                      <a:srgbClr val="3333FF"/>
                    </a:solidFill>
                    <a:latin typeface="+mn-ea"/>
                  </a:rPr>
                  <a:t>（</a:t>
                </a:r>
                <a:r>
                  <a:rPr lang="en-US" altLang="zh-CN" b="1" dirty="0">
                    <a:solidFill>
                      <a:srgbClr val="3333FF"/>
                    </a:solidFill>
                    <a:latin typeface="+mn-ea"/>
                  </a:rPr>
                  <a:t>1) </a:t>
                </a:r>
                <a:r>
                  <a:rPr lang="zh-CN" altLang="en-US" b="1" dirty="0">
                    <a:solidFill>
                      <a:srgbClr val="3333FF"/>
                    </a:solidFill>
                    <a:latin typeface="+mn-ea"/>
                  </a:rPr>
                  <a:t>自反性  </a:t>
                </a:r>
                <a:r>
                  <a:rPr lang="zh-CN" altLang="en-US" b="1" dirty="0">
                    <a:latin typeface="+mn-ea"/>
                  </a:rPr>
                  <a:t>对</a:t>
                </a:r>
                <a14:m>
                  <m:oMath xmlns:m="http://schemas.openxmlformats.org/officeDocument/2006/math">
                    <m:r>
                      <a:rPr lang="es-ES" altLang="zh-CN" b="1" i="1">
                        <a:latin typeface="Cambria Math" panose="02040503050406030204" pitchFamily="18" charset="0"/>
                      </a:rPr>
                      <m:t>∀</m:t>
                    </m:r>
                  </m:oMath>
                </a14:m>
                <a:r>
                  <a:rPr lang="en-US" altLang="zh-CN" b="1" dirty="0">
                    <a:latin typeface="+mn-ea"/>
                  </a:rPr>
                  <a:t>x</a:t>
                </a:r>
                <a:r>
                  <a:rPr lang="zh-CN" altLang="en-US" b="1" dirty="0">
                    <a:latin typeface="+mn-ea"/>
                  </a:rPr>
                  <a:t>，</a:t>
                </a:r>
                <a:endParaRPr lang="en-US" altLang="zh-CN" b="1" dirty="0">
                  <a:latin typeface="+mn-ea"/>
                </a:endParaRPr>
              </a:p>
              <a:p>
                <a:pPr>
                  <a:lnSpc>
                    <a:spcPct val="150000"/>
                  </a:lnSpc>
                </a:pPr>
                <a:r>
                  <a:rPr lang="en-US" altLang="zh-CN" b="1" dirty="0">
                    <a:latin typeface="+mn-ea"/>
                  </a:rPr>
                  <a:t> 	</a:t>
                </a:r>
                <a:r>
                  <a:rPr lang="en-US" altLang="zh-CN" b="1" dirty="0" err="1">
                    <a:latin typeface="+mn-ea"/>
                  </a:rPr>
                  <a:t>x∈Z</a:t>
                </a:r>
                <a:r>
                  <a:rPr lang="en-US" altLang="en-US" b="1" noProof="1">
                    <a:latin typeface="+mn-ea"/>
                    <a:sym typeface="Symbol" panose="05050102010706020507" pitchFamily="18" charset="2"/>
                  </a:rPr>
                  <a:t> </a:t>
                </a:r>
                <a:r>
                  <a:rPr lang="en-US" altLang="zh-CN" b="1" dirty="0">
                    <a:latin typeface="+mn-ea"/>
                  </a:rPr>
                  <a:t> n|(x-x) </a:t>
                </a:r>
                <a:r>
                  <a:rPr lang="en-US" altLang="en-US" b="1" noProof="1">
                    <a:latin typeface="+mn-ea"/>
                    <a:sym typeface="Symbol" panose="05050102010706020507" pitchFamily="18" charset="2"/>
                  </a:rPr>
                  <a:t> </a:t>
                </a:r>
                <a:r>
                  <a:rPr lang="en-US" altLang="zh-CN" b="1" dirty="0">
                    <a:latin typeface="+mn-ea"/>
                  </a:rPr>
                  <a:t>&lt;x</a:t>
                </a:r>
                <a:r>
                  <a:rPr lang="zh-CN" altLang="en-US" b="1" dirty="0">
                    <a:latin typeface="+mn-ea"/>
                  </a:rPr>
                  <a:t>，</a:t>
                </a:r>
                <a:r>
                  <a:rPr lang="en-US" altLang="zh-CN" b="1" dirty="0">
                    <a:latin typeface="+mn-ea"/>
                  </a:rPr>
                  <a:t>x&gt;∈R</a:t>
                </a:r>
                <a:r>
                  <a:rPr lang="en-US" altLang="en-US" b="1" noProof="1">
                    <a:latin typeface="+mn-ea"/>
                    <a:sym typeface="Symbol" panose="05050102010706020507" pitchFamily="18" charset="2"/>
                  </a:rPr>
                  <a:t> </a:t>
                </a:r>
                <a:r>
                  <a:rPr lang="en-US" altLang="zh-CN" b="1" dirty="0">
                    <a:latin typeface="+mn-ea"/>
                  </a:rPr>
                  <a:t>R</a:t>
                </a:r>
                <a:r>
                  <a:rPr lang="zh-CN" altLang="en-US" b="1" dirty="0">
                    <a:latin typeface="+mn-ea"/>
                  </a:rPr>
                  <a:t>是自反的。</a:t>
                </a:r>
              </a:p>
              <a:p>
                <a:pPr>
                  <a:lnSpc>
                    <a:spcPct val="150000"/>
                  </a:lnSpc>
                </a:pPr>
                <a:r>
                  <a:rPr lang="en-US" altLang="zh-CN" b="1" dirty="0">
                    <a:solidFill>
                      <a:srgbClr val="3333FF"/>
                    </a:solidFill>
                    <a:latin typeface="+mn-ea"/>
                  </a:rPr>
                  <a:t>  (2)</a:t>
                </a:r>
                <a:r>
                  <a:rPr lang="zh-CN" altLang="en-US" b="1" dirty="0">
                    <a:solidFill>
                      <a:srgbClr val="3333FF"/>
                    </a:solidFill>
                    <a:latin typeface="+mn-ea"/>
                  </a:rPr>
                  <a:t> 对称性  </a:t>
                </a:r>
                <a:r>
                  <a:rPr lang="zh-CN" altLang="en-US" b="1" dirty="0">
                    <a:latin typeface="+mn-ea"/>
                  </a:rPr>
                  <a:t>对</a:t>
                </a:r>
                <a14:m>
                  <m:oMath xmlns:m="http://schemas.openxmlformats.org/officeDocument/2006/math">
                    <m:r>
                      <a:rPr lang="es-ES" altLang="zh-CN" b="1" i="1">
                        <a:latin typeface="Cambria Math" panose="02040503050406030204" pitchFamily="18" charset="0"/>
                      </a:rPr>
                      <m:t>∀</m:t>
                    </m:r>
                  </m:oMath>
                </a14:m>
                <a:r>
                  <a:rPr lang="en-US" altLang="zh-CN" b="1" dirty="0" err="1">
                    <a:latin typeface="+mn-ea"/>
                  </a:rPr>
                  <a:t>x∈Z</a:t>
                </a:r>
                <a:r>
                  <a:rPr lang="zh-CN" altLang="en-US" b="1" dirty="0">
                    <a:latin typeface="+mn-ea"/>
                  </a:rPr>
                  <a:t>，</a:t>
                </a:r>
                <a14:m>
                  <m:oMath xmlns:m="http://schemas.openxmlformats.org/officeDocument/2006/math">
                    <m:r>
                      <a:rPr lang="es-ES" altLang="zh-CN" b="1" i="1">
                        <a:latin typeface="Cambria Math" panose="02040503050406030204" pitchFamily="18" charset="0"/>
                      </a:rPr>
                      <m:t>∀</m:t>
                    </m:r>
                  </m:oMath>
                </a14:m>
                <a:r>
                  <a:rPr lang="en-US" altLang="zh-CN" b="1" dirty="0" err="1">
                    <a:latin typeface="+mn-ea"/>
                  </a:rPr>
                  <a:t>y∈Z</a:t>
                </a:r>
                <a:r>
                  <a:rPr lang="zh-CN" altLang="en-US" b="1" dirty="0">
                    <a:latin typeface="+mn-ea"/>
                  </a:rPr>
                  <a:t>，</a:t>
                </a:r>
                <a:endParaRPr lang="en-US" altLang="zh-CN" b="1" dirty="0">
                  <a:latin typeface="+mn-ea"/>
                </a:endParaRPr>
              </a:p>
              <a:p>
                <a:pPr>
                  <a:lnSpc>
                    <a:spcPct val="150000"/>
                  </a:lnSpc>
                </a:pPr>
                <a:r>
                  <a:rPr lang="en-US" altLang="zh-CN" b="1" dirty="0">
                    <a:latin typeface="+mn-ea"/>
                  </a:rPr>
                  <a:t>	&lt;x</a:t>
                </a:r>
                <a:r>
                  <a:rPr lang="zh-CN" altLang="en-US" b="1" dirty="0">
                    <a:latin typeface="+mn-ea"/>
                  </a:rPr>
                  <a:t>，</a:t>
                </a:r>
                <a:r>
                  <a:rPr lang="en-US" altLang="zh-CN" b="1" dirty="0">
                    <a:latin typeface="+mn-ea"/>
                  </a:rPr>
                  <a:t>y&gt;∈R</a:t>
                </a:r>
                <a:r>
                  <a:rPr lang="en-US" altLang="en-US" b="1" noProof="1">
                    <a:latin typeface="+mn-ea"/>
                    <a:sym typeface="Symbol" panose="05050102010706020507" pitchFamily="18" charset="2"/>
                  </a:rPr>
                  <a:t> </a:t>
                </a:r>
                <a:r>
                  <a:rPr lang="en-US" altLang="zh-CN" b="1" dirty="0">
                    <a:latin typeface="+mn-ea"/>
                  </a:rPr>
                  <a:t> n|(x-y) </a:t>
                </a:r>
                <a:r>
                  <a:rPr lang="en-US" altLang="en-US" b="1" noProof="1">
                    <a:latin typeface="+mn-ea"/>
                    <a:sym typeface="Symbol" panose="05050102010706020507" pitchFamily="18" charset="2"/>
                  </a:rPr>
                  <a:t></a:t>
                </a:r>
                <a:r>
                  <a:rPr lang="en-US" altLang="zh-CN" b="1" dirty="0">
                    <a:latin typeface="+mn-ea"/>
                  </a:rPr>
                  <a:t> n|-(x-y)</a:t>
                </a:r>
                <a:r>
                  <a:rPr lang="en-US" altLang="en-US" b="1" noProof="1">
                    <a:latin typeface="+mn-ea"/>
                    <a:sym typeface="Symbol" panose="05050102010706020507" pitchFamily="18" charset="2"/>
                  </a:rPr>
                  <a:t> </a:t>
                </a:r>
                <a:r>
                  <a:rPr lang="en-US" altLang="zh-CN" b="1" dirty="0">
                    <a:latin typeface="+mn-ea"/>
                  </a:rPr>
                  <a:t> n|(y-x) </a:t>
                </a:r>
                <a:r>
                  <a:rPr lang="en-US" altLang="en-US" b="1" noProof="1">
                    <a:latin typeface="+mn-ea"/>
                    <a:sym typeface="Symbol" panose="05050102010706020507" pitchFamily="18" charset="2"/>
                  </a:rPr>
                  <a:t></a:t>
                </a:r>
                <a:r>
                  <a:rPr lang="en-US" altLang="zh-CN" b="1" dirty="0">
                    <a:latin typeface="+mn-ea"/>
                  </a:rPr>
                  <a:t>&lt;</a:t>
                </a:r>
                <a:r>
                  <a:rPr lang="en-US" altLang="zh-CN" b="1" dirty="0" err="1">
                    <a:latin typeface="+mn-ea"/>
                  </a:rPr>
                  <a:t>y,x</a:t>
                </a:r>
                <a:r>
                  <a:rPr lang="en-US" altLang="zh-CN" b="1" dirty="0">
                    <a:latin typeface="+mn-ea"/>
                  </a:rPr>
                  <a:t>&gt;∈R</a:t>
                </a:r>
                <a:r>
                  <a:rPr lang="en-US" altLang="en-US" b="1" noProof="1">
                    <a:latin typeface="+mn-ea"/>
                    <a:sym typeface="Symbol" panose="05050102010706020507" pitchFamily="18" charset="2"/>
                  </a:rPr>
                  <a:t>  </a:t>
                </a:r>
                <a:r>
                  <a:rPr lang="en-US" altLang="zh-CN" b="1" dirty="0">
                    <a:latin typeface="+mn-ea"/>
                  </a:rPr>
                  <a:t>R</a:t>
                </a:r>
                <a:r>
                  <a:rPr lang="zh-CN" altLang="en-US" b="1" dirty="0">
                    <a:latin typeface="+mn-ea"/>
                  </a:rPr>
                  <a:t>是对称的。</a:t>
                </a:r>
              </a:p>
              <a:p>
                <a:pPr>
                  <a:lnSpc>
                    <a:spcPct val="150000"/>
                  </a:lnSpc>
                </a:pPr>
                <a:r>
                  <a:rPr lang="en-US" altLang="zh-CN" b="1" dirty="0">
                    <a:solidFill>
                      <a:srgbClr val="3333FF"/>
                    </a:solidFill>
                    <a:latin typeface="+mn-ea"/>
                  </a:rPr>
                  <a:t>  (3) </a:t>
                </a:r>
                <a:r>
                  <a:rPr lang="zh-CN" altLang="en-US" b="1" dirty="0">
                    <a:solidFill>
                      <a:srgbClr val="3333FF"/>
                    </a:solidFill>
                    <a:latin typeface="+mn-ea"/>
                  </a:rPr>
                  <a:t>传递性  </a:t>
                </a:r>
                <a:r>
                  <a:rPr lang="zh-CN" altLang="en-US" b="1" dirty="0">
                    <a:latin typeface="+mn-ea"/>
                  </a:rPr>
                  <a:t>对 </a:t>
                </a:r>
                <a14:m>
                  <m:oMath xmlns:m="http://schemas.openxmlformats.org/officeDocument/2006/math">
                    <m:r>
                      <a:rPr lang="es-ES" altLang="zh-CN" b="1" i="1">
                        <a:latin typeface="Cambria Math" panose="02040503050406030204" pitchFamily="18" charset="0"/>
                      </a:rPr>
                      <m:t>∀</m:t>
                    </m:r>
                  </m:oMath>
                </a14:m>
                <a:r>
                  <a:rPr lang="en-US" altLang="zh-CN" b="1" dirty="0" err="1">
                    <a:latin typeface="+mn-ea"/>
                  </a:rPr>
                  <a:t>x∈Z</a:t>
                </a:r>
                <a:r>
                  <a:rPr lang="zh-CN" altLang="en-US" b="1" dirty="0">
                    <a:latin typeface="+mn-ea"/>
                  </a:rPr>
                  <a:t>，</a:t>
                </a:r>
                <a14:m>
                  <m:oMath xmlns:m="http://schemas.openxmlformats.org/officeDocument/2006/math">
                    <m:r>
                      <a:rPr lang="es-ES" altLang="zh-CN" b="1" i="1">
                        <a:latin typeface="Cambria Math" panose="02040503050406030204" pitchFamily="18" charset="0"/>
                      </a:rPr>
                      <m:t>∀</m:t>
                    </m:r>
                  </m:oMath>
                </a14:m>
                <a:r>
                  <a:rPr lang="en-US" altLang="zh-CN" b="1" dirty="0" err="1">
                    <a:latin typeface="+mn-ea"/>
                  </a:rPr>
                  <a:t>y∈Z</a:t>
                </a:r>
                <a:r>
                  <a:rPr lang="en-US" altLang="zh-CN" b="1" dirty="0">
                    <a:latin typeface="+mn-ea"/>
                  </a:rPr>
                  <a:t> </a:t>
                </a:r>
                <a:r>
                  <a:rPr lang="zh-CN" altLang="en-US" b="1" dirty="0">
                    <a:latin typeface="+mn-ea"/>
                  </a:rPr>
                  <a:t>，</a:t>
                </a:r>
                <a14:m>
                  <m:oMath xmlns:m="http://schemas.openxmlformats.org/officeDocument/2006/math">
                    <m:r>
                      <a:rPr lang="es-ES" altLang="zh-CN" b="1" i="1">
                        <a:latin typeface="Cambria Math" panose="02040503050406030204" pitchFamily="18" charset="0"/>
                      </a:rPr>
                      <m:t>∀</m:t>
                    </m:r>
                  </m:oMath>
                </a14:m>
                <a:r>
                  <a:rPr lang="en-US" altLang="zh-CN" b="1" dirty="0" err="1">
                    <a:latin typeface="+mn-ea"/>
                  </a:rPr>
                  <a:t>z∈Z</a:t>
                </a:r>
                <a:r>
                  <a:rPr lang="zh-CN" altLang="en-US" b="1" dirty="0">
                    <a:latin typeface="+mn-ea"/>
                  </a:rPr>
                  <a:t>，</a:t>
                </a:r>
              </a:p>
              <a:p>
                <a:pPr>
                  <a:lnSpc>
                    <a:spcPct val="150000"/>
                  </a:lnSpc>
                </a:pPr>
                <a:r>
                  <a:rPr lang="en-US" altLang="zh-CN" b="1" dirty="0">
                    <a:latin typeface="+mn-ea"/>
                  </a:rPr>
                  <a:t>	&lt;</a:t>
                </a:r>
                <a:r>
                  <a:rPr lang="en-US" altLang="zh-CN" b="1" dirty="0" err="1">
                    <a:latin typeface="+mn-ea"/>
                  </a:rPr>
                  <a:t>x,y</a:t>
                </a:r>
                <a:r>
                  <a:rPr lang="en-US" altLang="zh-CN" b="1" dirty="0">
                    <a:latin typeface="+mn-ea"/>
                  </a:rPr>
                  <a:t>&gt;∈R∧&lt;</a:t>
                </a:r>
                <a:r>
                  <a:rPr lang="en-US" altLang="zh-CN" b="1" dirty="0" err="1">
                    <a:latin typeface="+mn-ea"/>
                  </a:rPr>
                  <a:t>y,z</a:t>
                </a:r>
                <a:r>
                  <a:rPr lang="en-US" altLang="zh-CN" b="1" dirty="0">
                    <a:latin typeface="+mn-ea"/>
                  </a:rPr>
                  <a:t>&gt;∈R</a:t>
                </a:r>
                <a:r>
                  <a:rPr lang="en-US" altLang="en-US" b="1" noProof="1">
                    <a:latin typeface="+mn-ea"/>
                    <a:sym typeface="Symbol" panose="05050102010706020507" pitchFamily="18" charset="2"/>
                  </a:rPr>
                  <a:t> </a:t>
                </a:r>
                <a:r>
                  <a:rPr lang="en-US" altLang="zh-CN" b="1" dirty="0">
                    <a:latin typeface="+mn-ea"/>
                  </a:rPr>
                  <a:t> n|(x-y) </a:t>
                </a:r>
                <a:r>
                  <a:rPr lang="zh-CN" altLang="en-US" b="1" dirty="0">
                    <a:latin typeface="+mn-ea"/>
                  </a:rPr>
                  <a:t>∧</a:t>
                </a:r>
                <a:r>
                  <a:rPr lang="en-US" altLang="zh-CN" b="1" dirty="0">
                    <a:latin typeface="+mn-ea"/>
                  </a:rPr>
                  <a:t> n|(y-z) </a:t>
                </a:r>
                <a:endParaRPr lang="zh-CN" altLang="en-US" b="1" dirty="0">
                  <a:latin typeface="+mn-ea"/>
                </a:endParaRPr>
              </a:p>
              <a:p>
                <a:pPr>
                  <a:lnSpc>
                    <a:spcPct val="150000"/>
                  </a:lnSpc>
                </a:pPr>
                <a:r>
                  <a:rPr lang="en-US" altLang="en-US" b="1" noProof="1">
                    <a:latin typeface="+mn-ea"/>
                    <a:sym typeface="Symbol" panose="05050102010706020507" pitchFamily="18" charset="2"/>
                  </a:rPr>
                  <a:t>			</a:t>
                </a:r>
                <a:r>
                  <a:rPr lang="zh-CN" altLang="en-US" b="1" dirty="0">
                    <a:latin typeface="+mn-ea"/>
                  </a:rPr>
                  <a:t> </a:t>
                </a:r>
                <a:r>
                  <a:rPr lang="en-US" altLang="zh-CN" b="1" dirty="0">
                    <a:latin typeface="+mn-ea"/>
                  </a:rPr>
                  <a:t>n|((x-y)+(y-z)) </a:t>
                </a:r>
                <a:r>
                  <a:rPr lang="en-US" altLang="en-US" b="1" noProof="1">
                    <a:latin typeface="+mn-ea"/>
                    <a:sym typeface="Symbol" panose="05050102010706020507" pitchFamily="18" charset="2"/>
                  </a:rPr>
                  <a:t></a:t>
                </a:r>
                <a:r>
                  <a:rPr lang="en-US" altLang="zh-CN" b="1" dirty="0">
                    <a:latin typeface="+mn-ea"/>
                  </a:rPr>
                  <a:t> n|(x-z)</a:t>
                </a:r>
                <a:r>
                  <a:rPr lang="en-US" altLang="en-US" b="1" noProof="1">
                    <a:latin typeface="+mn-ea"/>
                    <a:sym typeface="Symbol" panose="05050102010706020507" pitchFamily="18" charset="2"/>
                  </a:rPr>
                  <a:t> </a:t>
                </a:r>
                <a:r>
                  <a:rPr lang="en-US" altLang="zh-CN" b="1" dirty="0">
                    <a:latin typeface="+mn-ea"/>
                  </a:rPr>
                  <a:t>&lt;</a:t>
                </a:r>
                <a:r>
                  <a:rPr lang="en-US" altLang="zh-CN" b="1" dirty="0" err="1">
                    <a:latin typeface="+mn-ea"/>
                  </a:rPr>
                  <a:t>x,z</a:t>
                </a:r>
                <a:r>
                  <a:rPr lang="en-US" altLang="zh-CN" b="1" dirty="0">
                    <a:latin typeface="+mn-ea"/>
                  </a:rPr>
                  <a:t>&gt;∈R</a:t>
                </a:r>
                <a:r>
                  <a:rPr lang="en-US" altLang="en-US" b="1" noProof="1">
                    <a:latin typeface="+mn-ea"/>
                    <a:sym typeface="Symbol" panose="05050102010706020507" pitchFamily="18" charset="2"/>
                  </a:rPr>
                  <a:t> </a:t>
                </a:r>
                <a:r>
                  <a:rPr lang="en-US" altLang="zh-CN" b="1" dirty="0">
                    <a:latin typeface="+mn-ea"/>
                  </a:rPr>
                  <a:t>R</a:t>
                </a:r>
                <a:r>
                  <a:rPr lang="zh-CN" altLang="en-US" b="1" dirty="0">
                    <a:latin typeface="+mn-ea"/>
                  </a:rPr>
                  <a:t>是传递的。</a:t>
                </a:r>
              </a:p>
              <a:p>
                <a:pPr>
                  <a:lnSpc>
                    <a:spcPct val="150000"/>
                  </a:lnSpc>
                </a:pPr>
                <a:r>
                  <a:rPr lang="zh-CN" altLang="en-US" b="1" dirty="0">
                    <a:latin typeface="+mn-ea"/>
                  </a:rPr>
                  <a:t>   由</a:t>
                </a:r>
                <a:r>
                  <a:rPr lang="en-US" altLang="zh-CN" b="1" dirty="0">
                    <a:latin typeface="+mn-ea"/>
                  </a:rPr>
                  <a:t>(1)</a:t>
                </a:r>
                <a:r>
                  <a:rPr lang="zh-CN" altLang="en-US" b="1" dirty="0">
                    <a:latin typeface="+mn-ea"/>
                  </a:rPr>
                  <a:t>，</a:t>
                </a:r>
                <a:r>
                  <a:rPr lang="en-US" altLang="zh-CN" b="1" dirty="0">
                    <a:latin typeface="+mn-ea"/>
                  </a:rPr>
                  <a:t>(2)</a:t>
                </a:r>
                <a:r>
                  <a:rPr lang="zh-CN" altLang="en-US" b="1" dirty="0">
                    <a:latin typeface="+mn-ea"/>
                  </a:rPr>
                  <a:t>和</a:t>
                </a:r>
                <a:r>
                  <a:rPr lang="en-US" altLang="zh-CN" b="1" dirty="0">
                    <a:latin typeface="+mn-ea"/>
                  </a:rPr>
                  <a:t>(3)</a:t>
                </a:r>
                <a:r>
                  <a:rPr lang="zh-CN" altLang="en-US" b="1" dirty="0">
                    <a:latin typeface="+mn-ea"/>
                  </a:rPr>
                  <a:t>知，</a:t>
                </a:r>
                <a:r>
                  <a:rPr lang="en-US" altLang="zh-CN" b="1" dirty="0">
                    <a:latin typeface="+mn-ea"/>
                  </a:rPr>
                  <a:t>R</a:t>
                </a:r>
                <a:r>
                  <a:rPr lang="zh-CN" altLang="en-US" b="1" dirty="0">
                    <a:latin typeface="+mn-ea"/>
                  </a:rPr>
                  <a:t>是</a:t>
                </a:r>
                <a:r>
                  <a:rPr lang="es-ES" altLang="zh-CN" b="1" dirty="0">
                    <a:latin typeface="+mn-ea"/>
                  </a:rPr>
                  <a:t>Z</a:t>
                </a:r>
                <a:r>
                  <a:rPr lang="zh-CN" altLang="zh-CN" b="1" dirty="0">
                    <a:latin typeface="+mn-ea"/>
                  </a:rPr>
                  <a:t>上的</a:t>
                </a:r>
                <a:r>
                  <a:rPr lang="zh-CN" altLang="en-US" b="1" dirty="0">
                    <a:latin typeface="+mn-ea"/>
                  </a:rPr>
                  <a:t>等价关系。</a:t>
                </a:r>
              </a:p>
            </p:txBody>
          </p:sp>
        </mc:Choice>
        <mc:Fallback xmlns="">
          <p:sp>
            <p:nvSpPr>
              <p:cNvPr id="30" name="矩形 29">
                <a:extLst>
                  <a:ext uri="{FF2B5EF4-FFF2-40B4-BE49-F238E27FC236}">
                    <a16:creationId xmlns:a16="http://schemas.microsoft.com/office/drawing/2014/main" id="{058D5A13-2DBC-419B-B790-AC7FB5132648}"/>
                  </a:ext>
                </a:extLst>
              </p:cNvPr>
              <p:cNvSpPr>
                <a:spLocks noRot="1" noChangeAspect="1" noMove="1" noResize="1" noEditPoints="1" noAdjustHandles="1" noChangeArrowheads="1" noChangeShapeType="1" noTextEdit="1"/>
              </p:cNvSpPr>
              <p:nvPr/>
            </p:nvSpPr>
            <p:spPr>
              <a:xfrm>
                <a:off x="307975" y="1067594"/>
                <a:ext cx="11582400" cy="4459041"/>
              </a:xfrm>
              <a:prstGeom prst="rect">
                <a:avLst/>
              </a:prstGeom>
              <a:blipFill>
                <a:blip r:embed="rId2"/>
                <a:stretch>
                  <a:fillRect l="-842" r="-789" b="-21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487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 calcmode="lin" valueType="num">
                                      <p:cBhvr additive="base">
                                        <p:cTn id="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xEl>
                                              <p:pRg st="1" end="1"/>
                                            </p:txEl>
                                          </p:spTgt>
                                        </p:tgtEl>
                                        <p:attrNameLst>
                                          <p:attrName>style.visibility</p:attrName>
                                        </p:attrNameLst>
                                      </p:cBhvr>
                                      <p:to>
                                        <p:strVal val="visible"/>
                                      </p:to>
                                    </p:set>
                                    <p:anim calcmode="lin" valueType="num">
                                      <p:cBhvr additive="base">
                                        <p:cTn id="13" dur="500" fill="hold"/>
                                        <p:tgtEl>
                                          <p:spTgt spid="3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
                                            <p:txEl>
                                              <p:pRg st="2" end="2"/>
                                            </p:txEl>
                                          </p:spTgt>
                                        </p:tgtEl>
                                        <p:attrNameLst>
                                          <p:attrName>style.visibility</p:attrName>
                                        </p:attrNameLst>
                                      </p:cBhvr>
                                      <p:to>
                                        <p:strVal val="visible"/>
                                      </p:to>
                                    </p:set>
                                    <p:anim calcmode="lin" valueType="num">
                                      <p:cBhvr additive="base">
                                        <p:cTn id="19" dur="500" fill="hold"/>
                                        <p:tgtEl>
                                          <p:spTgt spid="3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0">
                                            <p:txEl>
                                              <p:pRg st="3" end="3"/>
                                            </p:txEl>
                                          </p:spTgt>
                                        </p:tgtEl>
                                        <p:attrNameLst>
                                          <p:attrName>style.visibility</p:attrName>
                                        </p:attrNameLst>
                                      </p:cBhvr>
                                      <p:to>
                                        <p:strVal val="visible"/>
                                      </p:to>
                                    </p:set>
                                    <p:animEffect transition="in" filter="fade">
                                      <p:cBhvr>
                                        <p:cTn id="25" dur="1000"/>
                                        <p:tgtEl>
                                          <p:spTgt spid="30">
                                            <p:txEl>
                                              <p:pRg st="3" end="3"/>
                                            </p:txEl>
                                          </p:spTgt>
                                        </p:tgtEl>
                                      </p:cBhvr>
                                    </p:animEffect>
                                    <p:anim calcmode="lin" valueType="num">
                                      <p:cBhvr>
                                        <p:cTn id="26" dur="10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0">
                                            <p:txEl>
                                              <p:pRg st="4" end="4"/>
                                            </p:txEl>
                                          </p:spTgt>
                                        </p:tgtEl>
                                        <p:attrNameLst>
                                          <p:attrName>style.visibility</p:attrName>
                                        </p:attrNameLst>
                                      </p:cBhvr>
                                      <p:to>
                                        <p:strVal val="visible"/>
                                      </p:to>
                                    </p:set>
                                    <p:animEffect transition="in" filter="fade">
                                      <p:cBhvr>
                                        <p:cTn id="32" dur="1000"/>
                                        <p:tgtEl>
                                          <p:spTgt spid="30">
                                            <p:txEl>
                                              <p:pRg st="4" end="4"/>
                                            </p:txEl>
                                          </p:spTgt>
                                        </p:tgtEl>
                                      </p:cBhvr>
                                    </p:animEffect>
                                    <p:anim calcmode="lin" valueType="num">
                                      <p:cBhvr>
                                        <p:cTn id="33" dur="10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0">
                                            <p:txEl>
                                              <p:pRg st="5" end="5"/>
                                            </p:txEl>
                                          </p:spTgt>
                                        </p:tgtEl>
                                        <p:attrNameLst>
                                          <p:attrName>style.visibility</p:attrName>
                                        </p:attrNameLst>
                                      </p:cBhvr>
                                      <p:to>
                                        <p:strVal val="visible"/>
                                      </p:to>
                                    </p:set>
                                    <p:animEffect transition="in" filter="fade">
                                      <p:cBhvr>
                                        <p:cTn id="39" dur="1000"/>
                                        <p:tgtEl>
                                          <p:spTgt spid="30">
                                            <p:txEl>
                                              <p:pRg st="5" end="5"/>
                                            </p:txEl>
                                          </p:spTgt>
                                        </p:tgtEl>
                                      </p:cBhvr>
                                    </p:animEffect>
                                    <p:anim calcmode="lin" valueType="num">
                                      <p:cBhvr>
                                        <p:cTn id="40" dur="1000" fill="hold"/>
                                        <p:tgtEl>
                                          <p:spTgt spid="30">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0">
                                            <p:txEl>
                                              <p:pRg st="6" end="6"/>
                                            </p:txEl>
                                          </p:spTgt>
                                        </p:tgtEl>
                                        <p:attrNameLst>
                                          <p:attrName>style.visibility</p:attrName>
                                        </p:attrNameLst>
                                      </p:cBhvr>
                                      <p:to>
                                        <p:strVal val="visible"/>
                                      </p:to>
                                    </p:set>
                                    <p:animEffect transition="in" filter="fade">
                                      <p:cBhvr>
                                        <p:cTn id="46" dur="1000"/>
                                        <p:tgtEl>
                                          <p:spTgt spid="30">
                                            <p:txEl>
                                              <p:pRg st="6" end="6"/>
                                            </p:txEl>
                                          </p:spTgt>
                                        </p:tgtEl>
                                      </p:cBhvr>
                                    </p:animEffect>
                                    <p:anim calcmode="lin" valueType="num">
                                      <p:cBhvr>
                                        <p:cTn id="47" dur="1000" fill="hold"/>
                                        <p:tgtEl>
                                          <p:spTgt spid="30">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3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30">
                                            <p:txEl>
                                              <p:pRg st="7" end="7"/>
                                            </p:txEl>
                                          </p:spTgt>
                                        </p:tgtEl>
                                        <p:attrNameLst>
                                          <p:attrName>style.visibility</p:attrName>
                                        </p:attrNameLst>
                                      </p:cBhvr>
                                      <p:to>
                                        <p:strVal val="visible"/>
                                      </p:to>
                                    </p:set>
                                    <p:animEffect transition="in" filter="fade">
                                      <p:cBhvr>
                                        <p:cTn id="53" dur="1000"/>
                                        <p:tgtEl>
                                          <p:spTgt spid="30">
                                            <p:txEl>
                                              <p:pRg st="7" end="7"/>
                                            </p:txEl>
                                          </p:spTgt>
                                        </p:tgtEl>
                                      </p:cBhvr>
                                    </p:animEffect>
                                    <p:anim calcmode="lin" valueType="num">
                                      <p:cBhvr>
                                        <p:cTn id="54" dur="1000" fill="hold"/>
                                        <p:tgtEl>
                                          <p:spTgt spid="30">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30">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id="{2C734584-9CA3-4358-8EDB-852246681B1B}"/>
              </a:ext>
            </a:extLst>
          </p:cNvPr>
          <p:cNvSpPr>
            <a:spLocks noGrp="1" noChangeArrowheads="1"/>
          </p:cNvSpPr>
          <p:nvPr>
            <p:ph type="title"/>
          </p:nvPr>
        </p:nvSpPr>
        <p:spPr>
          <a:xfrm>
            <a:off x="765175" y="268496"/>
            <a:ext cx="8050488" cy="585924"/>
          </a:xfrm>
        </p:spPr>
        <p:txBody>
          <a:bodyPr/>
          <a:lstStyle/>
          <a:p>
            <a:pPr eaLnBrk="1" hangingPunct="1"/>
            <a:r>
              <a:rPr lang="zh-CN" altLang="en-US" dirty="0"/>
              <a:t>以</a:t>
            </a:r>
            <a:r>
              <a:rPr lang="en-US" altLang="zh-CN" dirty="0"/>
              <a:t>n</a:t>
            </a:r>
            <a:r>
              <a:rPr lang="zh-CN" altLang="en-US" dirty="0"/>
              <a:t>为模的同余关系</a:t>
            </a:r>
          </a:p>
        </p:txBody>
      </p:sp>
      <p:sp>
        <p:nvSpPr>
          <p:cNvPr id="1677315" name="Rectangle 3">
            <a:extLst>
              <a:ext uri="{FF2B5EF4-FFF2-40B4-BE49-F238E27FC236}">
                <a16:creationId xmlns:a16="http://schemas.microsoft.com/office/drawing/2014/main" id="{1C1DCAFA-1F95-4852-9CEE-78D8F4F13EE5}"/>
              </a:ext>
            </a:extLst>
          </p:cNvPr>
          <p:cNvSpPr>
            <a:spLocks noGrp="1" noChangeArrowheads="1"/>
          </p:cNvSpPr>
          <p:nvPr>
            <p:ph type="body" idx="1"/>
          </p:nvPr>
        </p:nvSpPr>
        <p:spPr>
          <a:xfrm>
            <a:off x="384175" y="901909"/>
            <a:ext cx="11430000" cy="4737685"/>
          </a:xfrm>
        </p:spPr>
        <p:txBody>
          <a:bodyPr>
            <a:normAutofit/>
          </a:bodyPr>
          <a:lstStyle/>
          <a:p>
            <a:pPr marL="0" indent="0">
              <a:lnSpc>
                <a:spcPct val="160000"/>
              </a:lnSpc>
              <a:spcBef>
                <a:spcPct val="0"/>
              </a:spcBef>
              <a:buNone/>
            </a:pPr>
            <a:r>
              <a:rPr lang="zh-CN" altLang="zh-CN" dirty="0"/>
              <a:t>整数集</a:t>
            </a:r>
            <a:r>
              <a:rPr lang="en-US" altLang="zh-CN" dirty="0"/>
              <a:t>Z</a:t>
            </a:r>
            <a:r>
              <a:rPr lang="zh-CN" altLang="zh-CN" dirty="0"/>
              <a:t>上的整除关系</a:t>
            </a:r>
            <a:r>
              <a:rPr lang="en-US" altLang="zh-CN" dirty="0"/>
              <a:t>R</a:t>
            </a:r>
            <a:r>
              <a:rPr lang="zh-CN" altLang="zh-CN" dirty="0"/>
              <a:t>又被称为</a:t>
            </a:r>
            <a:r>
              <a:rPr lang="en-US" altLang="zh-CN" dirty="0">
                <a:solidFill>
                  <a:srgbClr val="C00000"/>
                </a:solidFill>
              </a:rPr>
              <a:t>Z</a:t>
            </a:r>
            <a:r>
              <a:rPr lang="zh-CN" altLang="zh-CN" dirty="0">
                <a:solidFill>
                  <a:srgbClr val="C00000"/>
                </a:solidFill>
              </a:rPr>
              <a:t>上以</a:t>
            </a:r>
            <a:r>
              <a:rPr lang="en-US" altLang="zh-CN" dirty="0">
                <a:solidFill>
                  <a:srgbClr val="C00000"/>
                </a:solidFill>
              </a:rPr>
              <a:t>n</a:t>
            </a:r>
            <a:r>
              <a:rPr lang="zh-CN" altLang="zh-CN" dirty="0">
                <a:solidFill>
                  <a:srgbClr val="C00000"/>
                </a:solidFill>
              </a:rPr>
              <a:t>为模的同余关系</a:t>
            </a:r>
            <a:r>
              <a:rPr lang="en-US" altLang="zh-CN" dirty="0"/>
              <a:t>(Congruence Relation)</a:t>
            </a:r>
            <a:r>
              <a:rPr lang="zh-CN" altLang="en-US" dirty="0"/>
              <a:t>，记</a:t>
            </a:r>
            <a:r>
              <a:rPr lang="en-US" altLang="zh-CN" dirty="0" err="1"/>
              <a:t>xRy</a:t>
            </a:r>
            <a:r>
              <a:rPr lang="zh-CN" altLang="en-US" dirty="0"/>
              <a:t>为</a:t>
            </a:r>
          </a:p>
          <a:p>
            <a:pPr marL="0" indent="0" algn="r">
              <a:lnSpc>
                <a:spcPct val="160000"/>
              </a:lnSpc>
              <a:spcBef>
                <a:spcPct val="0"/>
              </a:spcBef>
              <a:buNone/>
            </a:pPr>
            <a:r>
              <a:rPr lang="en-US" altLang="zh-CN" dirty="0">
                <a:solidFill>
                  <a:srgbClr val="0000FF"/>
                </a:solidFill>
              </a:rPr>
              <a:t>x</a:t>
            </a:r>
            <a:r>
              <a:rPr lang="en-US" altLang="zh-CN" dirty="0"/>
              <a:t> ≡ </a:t>
            </a:r>
            <a:r>
              <a:rPr lang="en-US" altLang="zh-CN" dirty="0">
                <a:solidFill>
                  <a:srgbClr val="0000FF"/>
                </a:solidFill>
              </a:rPr>
              <a:t>y(mod n)                                                 </a:t>
            </a:r>
            <a:r>
              <a:rPr lang="en-US" altLang="zh-CN" dirty="0"/>
              <a:t>(5-2)</a:t>
            </a:r>
          </a:p>
          <a:p>
            <a:pPr marL="0" indent="0">
              <a:lnSpc>
                <a:spcPct val="160000"/>
              </a:lnSpc>
              <a:spcBef>
                <a:spcPct val="0"/>
              </a:spcBef>
              <a:buNone/>
            </a:pPr>
            <a:r>
              <a:rPr lang="zh-CN" altLang="zh-CN" dirty="0"/>
              <a:t>通常称</a:t>
            </a:r>
            <a:r>
              <a:rPr lang="en-US" altLang="zh-CN" dirty="0"/>
              <a:t>(5.4</a:t>
            </a:r>
            <a:r>
              <a:rPr lang="zh-CN" altLang="zh-CN" dirty="0"/>
              <a:t>）为</a:t>
            </a:r>
            <a:r>
              <a:rPr lang="zh-CN" altLang="zh-CN" dirty="0">
                <a:solidFill>
                  <a:srgbClr val="C00000"/>
                </a:solidFill>
              </a:rPr>
              <a:t>同余式</a:t>
            </a:r>
            <a:r>
              <a:rPr lang="zh-CN" altLang="zh-CN" dirty="0"/>
              <a:t>（</a:t>
            </a:r>
            <a:r>
              <a:rPr lang="en-US" altLang="zh-CN" dirty="0"/>
              <a:t>Congruence</a:t>
            </a:r>
            <a:r>
              <a:rPr lang="zh-CN" altLang="zh-CN" dirty="0"/>
              <a:t>）。</a:t>
            </a:r>
          </a:p>
          <a:p>
            <a:pPr marL="0" indent="0">
              <a:lnSpc>
                <a:spcPct val="160000"/>
              </a:lnSpc>
              <a:spcBef>
                <a:spcPct val="0"/>
              </a:spcBef>
              <a:buNone/>
            </a:pPr>
            <a:r>
              <a:rPr lang="zh-CN" altLang="en-US" dirty="0"/>
              <a:t>如用</a:t>
            </a:r>
            <a:r>
              <a:rPr lang="en-US" altLang="zh-CN" dirty="0" err="1"/>
              <a:t>res</a:t>
            </a:r>
            <a:r>
              <a:rPr lang="en-US" altLang="zh-CN" baseline="-30000" dirty="0" err="1"/>
              <a:t>n</a:t>
            </a:r>
            <a:r>
              <a:rPr lang="en-US" altLang="zh-CN" dirty="0"/>
              <a:t>(x)</a:t>
            </a:r>
            <a:r>
              <a:rPr lang="zh-CN" altLang="en-US" dirty="0"/>
              <a:t>表示</a:t>
            </a:r>
            <a:r>
              <a:rPr lang="en-US" altLang="zh-CN" dirty="0"/>
              <a:t>x</a:t>
            </a:r>
            <a:r>
              <a:rPr lang="zh-CN" altLang="en-US" dirty="0"/>
              <a:t>除以</a:t>
            </a:r>
            <a:r>
              <a:rPr lang="en-US" altLang="zh-CN" dirty="0"/>
              <a:t>n</a:t>
            </a:r>
            <a:r>
              <a:rPr lang="zh-CN" altLang="en-US" dirty="0"/>
              <a:t>的余数，则</a:t>
            </a:r>
          </a:p>
          <a:p>
            <a:pPr marL="0" indent="0" algn="ctr">
              <a:lnSpc>
                <a:spcPct val="160000"/>
              </a:lnSpc>
              <a:spcBef>
                <a:spcPct val="0"/>
              </a:spcBef>
              <a:buNone/>
            </a:pPr>
            <a:r>
              <a:rPr lang="en-US" altLang="zh-CN" dirty="0">
                <a:solidFill>
                  <a:srgbClr val="0000FF"/>
                </a:solidFill>
              </a:rPr>
              <a:t>x</a:t>
            </a:r>
            <a:r>
              <a:rPr lang="en-US" altLang="zh-CN" dirty="0"/>
              <a:t> ≡ </a:t>
            </a:r>
            <a:r>
              <a:rPr lang="en-US" altLang="zh-CN" dirty="0">
                <a:solidFill>
                  <a:srgbClr val="0000FF"/>
                </a:solidFill>
              </a:rPr>
              <a:t>y(mod n) </a:t>
            </a:r>
            <a:r>
              <a:rPr lang="en-US" altLang="zh-CN" dirty="0">
                <a:solidFill>
                  <a:srgbClr val="0000FF"/>
                </a:solidFill>
                <a:sym typeface="Symbol" panose="05050102010706020507" pitchFamily="18" charset="2"/>
              </a:rPr>
              <a:t> </a:t>
            </a:r>
            <a:r>
              <a:rPr lang="en-US" altLang="zh-CN" dirty="0" err="1">
                <a:solidFill>
                  <a:srgbClr val="0000FF"/>
                </a:solidFill>
              </a:rPr>
              <a:t>res</a:t>
            </a:r>
            <a:r>
              <a:rPr lang="en-US" altLang="zh-CN" baseline="-30000" dirty="0" err="1">
                <a:solidFill>
                  <a:srgbClr val="0000FF"/>
                </a:solidFill>
              </a:rPr>
              <a:t>n</a:t>
            </a:r>
            <a:r>
              <a:rPr lang="en-US" altLang="zh-CN" dirty="0">
                <a:solidFill>
                  <a:srgbClr val="0000FF"/>
                </a:solidFill>
              </a:rPr>
              <a:t>(x)</a:t>
            </a:r>
            <a:r>
              <a:rPr lang="zh-CN" altLang="en-US" dirty="0">
                <a:solidFill>
                  <a:srgbClr val="0000FF"/>
                </a:solidFill>
              </a:rPr>
              <a:t>＝</a:t>
            </a:r>
            <a:r>
              <a:rPr lang="en-US" altLang="zh-CN" dirty="0" err="1">
                <a:solidFill>
                  <a:srgbClr val="0000FF"/>
                </a:solidFill>
              </a:rPr>
              <a:t>res</a:t>
            </a:r>
            <a:r>
              <a:rPr lang="en-US" altLang="zh-CN" baseline="-30000" dirty="0" err="1">
                <a:solidFill>
                  <a:srgbClr val="0000FF"/>
                </a:solidFill>
              </a:rPr>
              <a:t>n</a:t>
            </a:r>
            <a:r>
              <a:rPr lang="en-US" altLang="zh-CN" dirty="0">
                <a:solidFill>
                  <a:srgbClr val="0000FF"/>
                </a:solidFill>
              </a:rPr>
              <a:t>(y)</a:t>
            </a:r>
            <a:r>
              <a:rPr lang="zh-CN" altLang="en-US" dirty="0"/>
              <a:t>。</a:t>
            </a:r>
          </a:p>
          <a:p>
            <a:pPr marL="0" indent="0">
              <a:lnSpc>
                <a:spcPct val="160000"/>
              </a:lnSpc>
              <a:spcBef>
                <a:spcPct val="0"/>
              </a:spcBef>
              <a:buNone/>
            </a:pPr>
            <a:endParaRPr kumimoji="1" lang="zh-CN" alt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77315">
                                            <p:txEl>
                                              <p:pRg st="3" end="3"/>
                                            </p:txEl>
                                          </p:spTgt>
                                        </p:tgtEl>
                                        <p:attrNameLst>
                                          <p:attrName>style.visibility</p:attrName>
                                        </p:attrNameLst>
                                      </p:cBhvr>
                                      <p:to>
                                        <p:strVal val="visible"/>
                                      </p:to>
                                    </p:set>
                                    <p:animEffect transition="in" filter="fade">
                                      <p:cBhvr>
                                        <p:cTn id="7" dur="1000"/>
                                        <p:tgtEl>
                                          <p:spTgt spid="1677315">
                                            <p:txEl>
                                              <p:pRg st="3" end="3"/>
                                            </p:txEl>
                                          </p:spTgt>
                                        </p:tgtEl>
                                      </p:cBhvr>
                                    </p:animEffect>
                                    <p:anim calcmode="lin" valueType="num">
                                      <p:cBhvr>
                                        <p:cTn id="8" dur="1000" fill="hold"/>
                                        <p:tgtEl>
                                          <p:spTgt spid="1677315">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1677315">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77315">
                                            <p:txEl>
                                              <p:pRg st="4" end="4"/>
                                            </p:txEl>
                                          </p:spTgt>
                                        </p:tgtEl>
                                        <p:attrNameLst>
                                          <p:attrName>style.visibility</p:attrName>
                                        </p:attrNameLst>
                                      </p:cBhvr>
                                      <p:to>
                                        <p:strVal val="visible"/>
                                      </p:to>
                                    </p:set>
                                    <p:animEffect transition="in" filter="fade">
                                      <p:cBhvr>
                                        <p:cTn id="12" dur="1000"/>
                                        <p:tgtEl>
                                          <p:spTgt spid="1677315">
                                            <p:txEl>
                                              <p:pRg st="4" end="4"/>
                                            </p:txEl>
                                          </p:spTgt>
                                        </p:tgtEl>
                                      </p:cBhvr>
                                    </p:animEffect>
                                    <p:anim calcmode="lin" valueType="num">
                                      <p:cBhvr>
                                        <p:cTn id="13" dur="1000" fill="hold"/>
                                        <p:tgtEl>
                                          <p:spTgt spid="1677315">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167731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id="{2C734584-9CA3-4358-8EDB-852246681B1B}"/>
              </a:ext>
            </a:extLst>
          </p:cNvPr>
          <p:cNvSpPr>
            <a:spLocks noGrp="1" noChangeArrowheads="1"/>
          </p:cNvSpPr>
          <p:nvPr>
            <p:ph type="title"/>
          </p:nvPr>
        </p:nvSpPr>
        <p:spPr>
          <a:xfrm>
            <a:off x="719910" y="269382"/>
            <a:ext cx="8050488" cy="585924"/>
          </a:xfrm>
        </p:spPr>
        <p:txBody>
          <a:bodyPr/>
          <a:lstStyle/>
          <a:p>
            <a:pPr eaLnBrk="1" hangingPunct="1"/>
            <a:r>
              <a:rPr lang="zh-CN" altLang="en-US" dirty="0"/>
              <a:t>以</a:t>
            </a:r>
            <a:r>
              <a:rPr lang="en-US" altLang="zh-CN" dirty="0"/>
              <a:t>n</a:t>
            </a:r>
            <a:r>
              <a:rPr lang="zh-CN" altLang="en-US" dirty="0"/>
              <a:t>为模的同余关系</a:t>
            </a:r>
          </a:p>
        </p:txBody>
      </p:sp>
      <p:sp>
        <p:nvSpPr>
          <p:cNvPr id="1677315" name="Rectangle 3">
            <a:extLst>
              <a:ext uri="{FF2B5EF4-FFF2-40B4-BE49-F238E27FC236}">
                <a16:creationId xmlns:a16="http://schemas.microsoft.com/office/drawing/2014/main" id="{1C1DCAFA-1F95-4852-9CEE-78D8F4F13EE5}"/>
              </a:ext>
            </a:extLst>
          </p:cNvPr>
          <p:cNvSpPr>
            <a:spLocks noGrp="1" noChangeArrowheads="1"/>
          </p:cNvSpPr>
          <p:nvPr>
            <p:ph type="body" idx="1"/>
          </p:nvPr>
        </p:nvSpPr>
        <p:spPr>
          <a:xfrm>
            <a:off x="384175" y="1822951"/>
            <a:ext cx="11430000" cy="3213685"/>
          </a:xfrm>
        </p:spPr>
        <p:txBody>
          <a:bodyPr>
            <a:normAutofit/>
          </a:bodyPr>
          <a:lstStyle/>
          <a:p>
            <a:pPr marL="0" indent="0">
              <a:lnSpc>
                <a:spcPct val="150000"/>
              </a:lnSpc>
              <a:buNone/>
            </a:pPr>
            <a:r>
              <a:rPr lang="en-US" altLang="zh-CN" dirty="0">
                <a:solidFill>
                  <a:srgbClr val="3333FF"/>
                </a:solidFill>
              </a:rPr>
              <a:t>Z</a:t>
            </a:r>
            <a:r>
              <a:rPr lang="zh-CN" altLang="zh-CN" dirty="0">
                <a:solidFill>
                  <a:srgbClr val="3333FF"/>
                </a:solidFill>
              </a:rPr>
              <a:t>上的整除关系</a:t>
            </a:r>
            <a:r>
              <a:rPr lang="en-US" altLang="zh-CN" dirty="0">
                <a:solidFill>
                  <a:srgbClr val="3333FF"/>
                </a:solidFill>
              </a:rPr>
              <a:t>R</a:t>
            </a:r>
            <a:r>
              <a:rPr lang="zh-CN" altLang="zh-CN" dirty="0">
                <a:solidFill>
                  <a:srgbClr val="3333FF"/>
                </a:solidFill>
              </a:rPr>
              <a:t>将</a:t>
            </a:r>
            <a:r>
              <a:rPr lang="en-US" altLang="zh-CN" dirty="0">
                <a:solidFill>
                  <a:srgbClr val="3333FF"/>
                </a:solidFill>
              </a:rPr>
              <a:t>Z</a:t>
            </a:r>
            <a:r>
              <a:rPr lang="zh-CN" altLang="zh-CN" dirty="0">
                <a:solidFill>
                  <a:srgbClr val="3333FF"/>
                </a:solidFill>
              </a:rPr>
              <a:t>分成了下面</a:t>
            </a:r>
            <a:r>
              <a:rPr lang="en-US" altLang="zh-CN" dirty="0">
                <a:solidFill>
                  <a:srgbClr val="3333FF"/>
                </a:solidFill>
              </a:rPr>
              <a:t>n</a:t>
            </a:r>
            <a:r>
              <a:rPr lang="zh-CN" altLang="zh-CN" dirty="0">
                <a:solidFill>
                  <a:srgbClr val="3333FF"/>
                </a:solidFill>
              </a:rPr>
              <a:t>个互不相交的子集，且这些子集的并集为</a:t>
            </a:r>
            <a:r>
              <a:rPr lang="en-US" altLang="zh-CN" dirty="0">
                <a:solidFill>
                  <a:srgbClr val="3333FF"/>
                </a:solidFill>
              </a:rPr>
              <a:t>Z</a:t>
            </a:r>
            <a:r>
              <a:rPr lang="zh-CN" altLang="zh-CN" dirty="0">
                <a:solidFill>
                  <a:srgbClr val="3333FF"/>
                </a:solidFill>
              </a:rPr>
              <a:t>。</a:t>
            </a:r>
          </a:p>
          <a:p>
            <a:pPr marL="0" indent="0">
              <a:lnSpc>
                <a:spcPct val="150000"/>
              </a:lnSpc>
              <a:buNone/>
            </a:pPr>
            <a:r>
              <a:rPr lang="en-US" altLang="zh-CN" dirty="0"/>
              <a:t>S</a:t>
            </a:r>
            <a:r>
              <a:rPr lang="en-US" altLang="zh-CN" baseline="-25000" dirty="0"/>
              <a:t>0 </a:t>
            </a:r>
            <a:r>
              <a:rPr lang="en-US" altLang="zh-CN" dirty="0"/>
              <a:t>={…, −2n,−n,0,n,2n,…}</a:t>
            </a:r>
            <a:r>
              <a:rPr lang="zh-CN" altLang="zh-CN" dirty="0"/>
              <a:t>；</a:t>
            </a:r>
          </a:p>
          <a:p>
            <a:pPr marL="0" indent="0">
              <a:lnSpc>
                <a:spcPct val="150000"/>
              </a:lnSpc>
              <a:buNone/>
            </a:pPr>
            <a:r>
              <a:rPr lang="en-US" altLang="zh-CN" dirty="0"/>
              <a:t>S</a:t>
            </a:r>
            <a:r>
              <a:rPr lang="en-US" altLang="zh-CN" baseline="-25000" dirty="0"/>
              <a:t>1 </a:t>
            </a:r>
            <a:r>
              <a:rPr lang="en-US" altLang="zh-CN" dirty="0"/>
              <a:t>={…,−2n</a:t>
            </a:r>
            <a:r>
              <a:rPr lang="zh-CN" altLang="zh-CN" dirty="0"/>
              <a:t>＋</a:t>
            </a:r>
            <a:r>
              <a:rPr lang="en-US" altLang="zh-CN" dirty="0"/>
              <a:t>1,−n</a:t>
            </a:r>
            <a:r>
              <a:rPr lang="zh-CN" altLang="zh-CN" dirty="0"/>
              <a:t>＋</a:t>
            </a:r>
            <a:r>
              <a:rPr lang="en-US" altLang="zh-CN" dirty="0"/>
              <a:t>1,1,n</a:t>
            </a:r>
            <a:r>
              <a:rPr lang="zh-CN" altLang="zh-CN" dirty="0"/>
              <a:t>＋</a:t>
            </a:r>
            <a:r>
              <a:rPr lang="en-US" altLang="zh-CN" dirty="0"/>
              <a:t>1,2n</a:t>
            </a:r>
            <a:r>
              <a:rPr lang="zh-CN" altLang="zh-CN" dirty="0"/>
              <a:t>＋</a:t>
            </a:r>
            <a:r>
              <a:rPr lang="en-US" altLang="zh-CN" dirty="0"/>
              <a:t>1,…}</a:t>
            </a:r>
            <a:r>
              <a:rPr lang="zh-CN" altLang="zh-CN" dirty="0"/>
              <a:t>；</a:t>
            </a:r>
          </a:p>
          <a:p>
            <a:pPr marL="0" indent="0">
              <a:lnSpc>
                <a:spcPct val="150000"/>
              </a:lnSpc>
              <a:buNone/>
            </a:pPr>
            <a:r>
              <a:rPr lang="en-US" altLang="zh-CN" dirty="0"/>
              <a:t>……</a:t>
            </a:r>
            <a:endParaRPr lang="zh-CN" altLang="zh-CN" dirty="0"/>
          </a:p>
          <a:p>
            <a:pPr marL="0" indent="0">
              <a:lnSpc>
                <a:spcPct val="150000"/>
              </a:lnSpc>
              <a:buNone/>
            </a:pPr>
            <a:r>
              <a:rPr lang="en-US" altLang="zh-CN" dirty="0"/>
              <a:t>S</a:t>
            </a:r>
            <a:r>
              <a:rPr lang="en-US" altLang="zh-CN" baseline="-25000" dirty="0"/>
              <a:t>n-1 </a:t>
            </a:r>
            <a:r>
              <a:rPr lang="en-US" altLang="zh-CN" dirty="0"/>
              <a:t>={…,−2n−1,−n−1,−1,n−1,2n−1, …}</a:t>
            </a:r>
            <a:r>
              <a:rPr lang="zh-CN" altLang="zh-CN" dirty="0"/>
              <a:t>。</a:t>
            </a:r>
          </a:p>
          <a:p>
            <a:pPr marL="0" indent="0">
              <a:lnSpc>
                <a:spcPct val="150000"/>
              </a:lnSpc>
              <a:spcBef>
                <a:spcPct val="0"/>
              </a:spcBef>
              <a:buNone/>
            </a:pPr>
            <a:endParaRPr kumimoji="1" lang="zh-CN" altLang="en-US" dirty="0">
              <a:solidFill>
                <a:schemeClr val="tx1"/>
              </a:solidFill>
            </a:endParaRPr>
          </a:p>
        </p:txBody>
      </p:sp>
      <p:grpSp>
        <p:nvGrpSpPr>
          <p:cNvPr id="3" name="组合 2">
            <a:extLst>
              <a:ext uri="{FF2B5EF4-FFF2-40B4-BE49-F238E27FC236}">
                <a16:creationId xmlns:a16="http://schemas.microsoft.com/office/drawing/2014/main" id="{611FBEFE-86AC-45A9-B73A-751263929311}"/>
              </a:ext>
            </a:extLst>
          </p:cNvPr>
          <p:cNvGrpSpPr/>
          <p:nvPr/>
        </p:nvGrpSpPr>
        <p:grpSpPr>
          <a:xfrm>
            <a:off x="384175" y="2445836"/>
            <a:ext cx="10255983" cy="2443425"/>
            <a:chOff x="384175" y="2445836"/>
            <a:chExt cx="10255983" cy="2443425"/>
          </a:xfrm>
        </p:grpSpPr>
        <p:sp>
          <p:nvSpPr>
            <p:cNvPr id="4" name="AutoShape 5">
              <a:extLst>
                <a:ext uri="{FF2B5EF4-FFF2-40B4-BE49-F238E27FC236}">
                  <a16:creationId xmlns:a16="http://schemas.microsoft.com/office/drawing/2014/main" id="{C9B6A996-08D1-4649-8129-5A8EABF7DD71}"/>
                </a:ext>
              </a:extLst>
            </p:cNvPr>
            <p:cNvSpPr>
              <a:spLocks noChangeArrowheads="1"/>
            </p:cNvSpPr>
            <p:nvPr/>
          </p:nvSpPr>
          <p:spPr bwMode="auto">
            <a:xfrm>
              <a:off x="7470775" y="3624281"/>
              <a:ext cx="3169383" cy="1264980"/>
            </a:xfrm>
            <a:prstGeom prst="cloudCallout">
              <a:avLst>
                <a:gd name="adj1" fmla="val -104351"/>
                <a:gd name="adj2" fmla="val -24540"/>
              </a:avLst>
            </a:prstGeom>
            <a:solidFill>
              <a:schemeClr val="accent1"/>
            </a:solidFill>
            <a:ln w="9525">
              <a:solidFill>
                <a:schemeClr val="tx1"/>
              </a:solidFill>
              <a:round/>
              <a:headEnd/>
              <a:tailEnd/>
            </a:ln>
            <a:effectLst/>
          </p:spPr>
          <p:txBody>
            <a:bodyPr>
              <a:spAutoFit/>
            </a:bodyPr>
            <a:lstStyle/>
            <a:p>
              <a:pPr algn="ctr" eaLnBrk="1" hangingPunct="1">
                <a:defRPr/>
              </a:pPr>
              <a:r>
                <a:rPr kumimoji="1" lang="zh-CN" altLang="en-US" b="1" dirty="0">
                  <a:solidFill>
                    <a:schemeClr val="bg1"/>
                  </a:solidFill>
                  <a:effectLst>
                    <a:outerShdw blurRad="38100" dist="38100" dir="2700000" algn="tl">
                      <a:srgbClr val="FFFFFF"/>
                    </a:outerShdw>
                  </a:effectLst>
                  <a:latin typeface="黑体" pitchFamily="2" charset="-122"/>
                  <a:ea typeface="黑体" pitchFamily="2" charset="-122"/>
                </a:rPr>
                <a:t>称为集合</a:t>
              </a:r>
              <a:r>
                <a:rPr kumimoji="1" lang="en-US" altLang="zh-CN" b="1" dirty="0">
                  <a:solidFill>
                    <a:schemeClr val="bg1"/>
                  </a:solidFill>
                  <a:effectLst>
                    <a:outerShdw blurRad="38100" dist="38100" dir="2700000" algn="tl">
                      <a:srgbClr val="FFFFFF"/>
                    </a:outerShdw>
                  </a:effectLst>
                  <a:latin typeface="黑体" pitchFamily="2" charset="-122"/>
                  <a:ea typeface="黑体" pitchFamily="2" charset="-122"/>
                </a:rPr>
                <a:t>Z</a:t>
              </a:r>
              <a:r>
                <a:rPr kumimoji="1" lang="zh-CN" altLang="en-US" b="1" dirty="0">
                  <a:solidFill>
                    <a:schemeClr val="bg1"/>
                  </a:solidFill>
                  <a:effectLst>
                    <a:outerShdw blurRad="38100" dist="38100" dir="2700000" algn="tl">
                      <a:srgbClr val="FFFFFF"/>
                    </a:outerShdw>
                  </a:effectLst>
                  <a:latin typeface="黑体" pitchFamily="2" charset="-122"/>
                  <a:ea typeface="黑体" pitchFamily="2" charset="-122"/>
                </a:rPr>
                <a:t>的一个划分</a:t>
              </a:r>
            </a:p>
          </p:txBody>
        </p:sp>
        <p:sp>
          <p:nvSpPr>
            <p:cNvPr id="2" name="矩形 1">
              <a:extLst>
                <a:ext uri="{FF2B5EF4-FFF2-40B4-BE49-F238E27FC236}">
                  <a16:creationId xmlns:a16="http://schemas.microsoft.com/office/drawing/2014/main" id="{AA5FB737-17D3-4445-9764-0F33841A3906}"/>
                </a:ext>
              </a:extLst>
            </p:cNvPr>
            <p:cNvSpPr/>
            <p:nvPr/>
          </p:nvSpPr>
          <p:spPr>
            <a:xfrm>
              <a:off x="384175" y="2445836"/>
              <a:ext cx="6705600" cy="24384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381360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77315">
                                            <p:txEl>
                                              <p:pRg st="0" end="0"/>
                                            </p:txEl>
                                          </p:spTgt>
                                        </p:tgtEl>
                                        <p:attrNameLst>
                                          <p:attrName>style.visibility</p:attrName>
                                        </p:attrNameLst>
                                      </p:cBhvr>
                                      <p:to>
                                        <p:strVal val="visible"/>
                                      </p:to>
                                    </p:set>
                                    <p:anim calcmode="lin" valueType="num">
                                      <p:cBhvr additive="base">
                                        <p:cTn id="7" dur="500" fill="hold"/>
                                        <p:tgtEl>
                                          <p:spTgt spid="16773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773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677315">
                                            <p:txEl>
                                              <p:pRg st="1" end="1"/>
                                            </p:txEl>
                                          </p:spTgt>
                                        </p:tgtEl>
                                        <p:attrNameLst>
                                          <p:attrName>style.visibility</p:attrName>
                                        </p:attrNameLst>
                                      </p:cBhvr>
                                      <p:to>
                                        <p:strVal val="visible"/>
                                      </p:to>
                                    </p:set>
                                    <p:animEffect transition="in" filter="fade">
                                      <p:cBhvr>
                                        <p:cTn id="13" dur="1000"/>
                                        <p:tgtEl>
                                          <p:spTgt spid="1677315">
                                            <p:txEl>
                                              <p:pRg st="1" end="1"/>
                                            </p:txEl>
                                          </p:spTgt>
                                        </p:tgtEl>
                                      </p:cBhvr>
                                    </p:animEffect>
                                    <p:anim calcmode="lin" valueType="num">
                                      <p:cBhvr>
                                        <p:cTn id="14" dur="1000" fill="hold"/>
                                        <p:tgtEl>
                                          <p:spTgt spid="1677315">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677315">
                                            <p:txEl>
                                              <p:pRg st="1" end="1"/>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677315">
                                            <p:txEl>
                                              <p:pRg st="2" end="2"/>
                                            </p:txEl>
                                          </p:spTgt>
                                        </p:tgtEl>
                                        <p:attrNameLst>
                                          <p:attrName>style.visibility</p:attrName>
                                        </p:attrNameLst>
                                      </p:cBhvr>
                                      <p:to>
                                        <p:strVal val="visible"/>
                                      </p:to>
                                    </p:set>
                                    <p:animEffect transition="in" filter="fade">
                                      <p:cBhvr>
                                        <p:cTn id="18" dur="1000"/>
                                        <p:tgtEl>
                                          <p:spTgt spid="1677315">
                                            <p:txEl>
                                              <p:pRg st="2" end="2"/>
                                            </p:txEl>
                                          </p:spTgt>
                                        </p:tgtEl>
                                      </p:cBhvr>
                                    </p:animEffect>
                                    <p:anim calcmode="lin" valueType="num">
                                      <p:cBhvr>
                                        <p:cTn id="19" dur="1000" fill="hold"/>
                                        <p:tgtEl>
                                          <p:spTgt spid="1677315">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1677315">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77315">
                                            <p:txEl>
                                              <p:pRg st="3" end="3"/>
                                            </p:txEl>
                                          </p:spTgt>
                                        </p:tgtEl>
                                        <p:attrNameLst>
                                          <p:attrName>style.visibility</p:attrName>
                                        </p:attrNameLst>
                                      </p:cBhvr>
                                      <p:to>
                                        <p:strVal val="visible"/>
                                      </p:to>
                                    </p:set>
                                    <p:animEffect transition="in" filter="fade">
                                      <p:cBhvr>
                                        <p:cTn id="23" dur="1000"/>
                                        <p:tgtEl>
                                          <p:spTgt spid="1677315">
                                            <p:txEl>
                                              <p:pRg st="3" end="3"/>
                                            </p:txEl>
                                          </p:spTgt>
                                        </p:tgtEl>
                                      </p:cBhvr>
                                    </p:animEffect>
                                    <p:anim calcmode="lin" valueType="num">
                                      <p:cBhvr>
                                        <p:cTn id="24" dur="1000" fill="hold"/>
                                        <p:tgtEl>
                                          <p:spTgt spid="1677315">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1677315">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677315">
                                            <p:txEl>
                                              <p:pRg st="4" end="4"/>
                                            </p:txEl>
                                          </p:spTgt>
                                        </p:tgtEl>
                                        <p:attrNameLst>
                                          <p:attrName>style.visibility</p:attrName>
                                        </p:attrNameLst>
                                      </p:cBhvr>
                                      <p:to>
                                        <p:strVal val="visible"/>
                                      </p:to>
                                    </p:set>
                                    <p:animEffect transition="in" filter="fade">
                                      <p:cBhvr>
                                        <p:cTn id="28" dur="1000"/>
                                        <p:tgtEl>
                                          <p:spTgt spid="1677315">
                                            <p:txEl>
                                              <p:pRg st="4" end="4"/>
                                            </p:txEl>
                                          </p:spTgt>
                                        </p:tgtEl>
                                      </p:cBhvr>
                                    </p:animEffect>
                                    <p:anim calcmode="lin" valueType="num">
                                      <p:cBhvr>
                                        <p:cTn id="29" dur="1000" fill="hold"/>
                                        <p:tgtEl>
                                          <p:spTgt spid="167731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6773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randombar(horizontal)">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7315" grpId="0" build="p" autoUpdateAnimBg="0" advAuto="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2">
            <a:extLst>
              <a:ext uri="{FF2B5EF4-FFF2-40B4-BE49-F238E27FC236}">
                <a16:creationId xmlns:a16="http://schemas.microsoft.com/office/drawing/2014/main" id="{F1EF3343-4F60-4D67-8B75-86FD923A64D5}"/>
              </a:ext>
            </a:extLst>
          </p:cNvPr>
          <p:cNvSpPr>
            <a:spLocks noGrp="1" noChangeArrowheads="1"/>
          </p:cNvSpPr>
          <p:nvPr>
            <p:ph type="title"/>
          </p:nvPr>
        </p:nvSpPr>
        <p:spPr>
          <a:xfrm>
            <a:off x="787057" y="272340"/>
            <a:ext cx="8050488" cy="585924"/>
          </a:xfrm>
        </p:spPr>
        <p:txBody>
          <a:bodyPr/>
          <a:lstStyle/>
          <a:p>
            <a:pPr eaLnBrk="1" hangingPunct="1"/>
            <a:r>
              <a:rPr lang="en-US" altLang="zh-CN" dirty="0"/>
              <a:t>5.2.2 </a:t>
            </a:r>
            <a:r>
              <a:rPr lang="zh-CN" altLang="en-US" dirty="0"/>
              <a:t>集合的划分</a:t>
            </a:r>
          </a:p>
        </p:txBody>
      </p:sp>
      <p:sp>
        <p:nvSpPr>
          <p:cNvPr id="1679363" name="Rectangle 3">
            <a:extLst>
              <a:ext uri="{FF2B5EF4-FFF2-40B4-BE49-F238E27FC236}">
                <a16:creationId xmlns:a16="http://schemas.microsoft.com/office/drawing/2014/main" id="{202CB37D-0583-4339-9AED-AFC492C63B48}"/>
              </a:ext>
            </a:extLst>
          </p:cNvPr>
          <p:cNvSpPr>
            <a:spLocks noGrp="1" noChangeArrowheads="1"/>
          </p:cNvSpPr>
          <p:nvPr>
            <p:ph type="body" idx="1"/>
          </p:nvPr>
        </p:nvSpPr>
        <p:spPr>
          <a:xfrm>
            <a:off x="112039" y="861640"/>
            <a:ext cx="11782642" cy="4015953"/>
          </a:xfrm>
        </p:spPr>
        <p:txBody>
          <a:bodyPr>
            <a:normAutofit/>
          </a:bodyPr>
          <a:lstStyle/>
          <a:p>
            <a:pPr marL="533507" indent="-533507">
              <a:lnSpc>
                <a:spcPct val="150000"/>
              </a:lnSpc>
              <a:buNone/>
            </a:pPr>
            <a:r>
              <a:rPr lang="zh-CN" altLang="en-US" dirty="0">
                <a:solidFill>
                  <a:srgbClr val="C00000"/>
                </a:solidFill>
              </a:rPr>
              <a:t>定义</a:t>
            </a:r>
            <a:r>
              <a:rPr lang="en-US" altLang="zh-CN" dirty="0">
                <a:solidFill>
                  <a:srgbClr val="C00000"/>
                </a:solidFill>
              </a:rPr>
              <a:t>5.4  </a:t>
            </a:r>
            <a:r>
              <a:rPr lang="zh-CN" altLang="en-US" dirty="0"/>
              <a:t>给定非空集合</a:t>
            </a:r>
            <a:r>
              <a:rPr lang="en-US" altLang="zh-CN" dirty="0"/>
              <a:t>A</a:t>
            </a:r>
            <a:r>
              <a:rPr lang="zh-CN" altLang="en-US" dirty="0"/>
              <a:t>，设有集合</a:t>
            </a:r>
            <a:r>
              <a:rPr lang="en-US" altLang="zh-CN" dirty="0"/>
              <a:t>S={A</a:t>
            </a:r>
            <a:r>
              <a:rPr lang="en-US" altLang="zh-CN" baseline="-25000" dirty="0"/>
              <a:t>1</a:t>
            </a:r>
            <a:r>
              <a:rPr lang="en-US" altLang="zh-CN" dirty="0"/>
              <a:t>,A</a:t>
            </a:r>
            <a:r>
              <a:rPr lang="en-US" altLang="zh-CN" baseline="-25000" dirty="0"/>
              <a:t>2</a:t>
            </a:r>
            <a:r>
              <a:rPr lang="en-US" altLang="zh-CN" dirty="0"/>
              <a:t>,…,A</a:t>
            </a:r>
            <a:r>
              <a:rPr lang="en-US" altLang="zh-CN" baseline="-25000" dirty="0"/>
              <a:t>m</a:t>
            </a:r>
            <a:r>
              <a:rPr lang="en-US" altLang="zh-CN" dirty="0"/>
              <a:t>}</a:t>
            </a:r>
            <a:r>
              <a:rPr lang="zh-CN" altLang="en-US" dirty="0"/>
              <a:t>。如果满足</a:t>
            </a:r>
          </a:p>
          <a:p>
            <a:pPr marL="0" indent="0">
              <a:lnSpc>
                <a:spcPct val="150000"/>
              </a:lnSpc>
              <a:buNone/>
            </a:pPr>
            <a:r>
              <a:rPr lang="en-US" altLang="zh-CN" dirty="0"/>
              <a:t>	(1) A</a:t>
            </a:r>
            <a:r>
              <a:rPr lang="en-US" altLang="zh-CN" baseline="-25000" dirty="0"/>
              <a:t>i</a:t>
            </a:r>
            <a:r>
              <a:rPr lang="en-US" altLang="zh-CN" noProof="1">
                <a:solidFill>
                  <a:srgbClr val="0000CC"/>
                </a:solidFill>
                <a:sym typeface="Symbol" panose="05050102010706020507" pitchFamily="18" charset="2"/>
              </a:rPr>
              <a:t></a:t>
            </a:r>
            <a:r>
              <a:rPr lang="en-US" altLang="zh-CN" dirty="0">
                <a:sym typeface="Symbol" panose="05050102010706020507" pitchFamily="18" charset="2"/>
              </a:rPr>
              <a:t>A</a:t>
            </a:r>
            <a:r>
              <a:rPr lang="zh-CN" altLang="en-US" dirty="0">
                <a:sym typeface="Symbol" panose="05050102010706020507" pitchFamily="18" charset="2"/>
              </a:rPr>
              <a:t>且</a:t>
            </a:r>
            <a:r>
              <a:rPr lang="en-US" altLang="zh-CN" dirty="0"/>
              <a:t>A</a:t>
            </a:r>
            <a:r>
              <a:rPr lang="en-US" altLang="zh-CN" baseline="-25000" dirty="0"/>
              <a:t>i</a:t>
            </a:r>
            <a:r>
              <a:rPr lang="zh-CN" altLang="en-US" dirty="0"/>
              <a:t>≠</a:t>
            </a:r>
            <a:r>
              <a:rPr lang="en-US" altLang="zh-CN" dirty="0"/>
              <a:t>Φ</a:t>
            </a:r>
            <a:r>
              <a:rPr lang="zh-CN" altLang="en-US" dirty="0"/>
              <a:t>，</a:t>
            </a:r>
            <a:r>
              <a:rPr lang="en-US" altLang="zh-CN" dirty="0" err="1"/>
              <a:t>i</a:t>
            </a:r>
            <a:r>
              <a:rPr lang="zh-CN" altLang="en-US" dirty="0"/>
              <a:t>＝</a:t>
            </a:r>
            <a:r>
              <a:rPr lang="en-US" altLang="zh-CN" dirty="0"/>
              <a:t>1,2,…,m</a:t>
            </a:r>
            <a:r>
              <a:rPr lang="zh-CN" altLang="en-US" dirty="0"/>
              <a:t>；</a:t>
            </a:r>
          </a:p>
          <a:p>
            <a:pPr marL="0" indent="0">
              <a:lnSpc>
                <a:spcPct val="150000"/>
              </a:lnSpc>
              <a:buNone/>
            </a:pPr>
            <a:r>
              <a:rPr lang="en-US" altLang="zh-CN" dirty="0"/>
              <a:t>	(2) </a:t>
            </a:r>
            <a:r>
              <a:rPr lang="en-US" altLang="zh-CN" dirty="0" err="1"/>
              <a:t>A</a:t>
            </a:r>
            <a:r>
              <a:rPr lang="en-US" altLang="zh-CN" baseline="-25000" dirty="0" err="1"/>
              <a:t>i</a:t>
            </a:r>
            <a:r>
              <a:rPr lang="en-US" altLang="zh-CN" dirty="0" err="1"/>
              <a:t>∩A</a:t>
            </a:r>
            <a:r>
              <a:rPr lang="en-US" altLang="zh-CN" baseline="-25000" dirty="0" err="1"/>
              <a:t>j</a:t>
            </a:r>
            <a:r>
              <a:rPr lang="zh-CN" altLang="en-US" dirty="0"/>
              <a:t>＝</a:t>
            </a:r>
            <a:r>
              <a:rPr lang="en-US" altLang="zh-CN" dirty="0"/>
              <a:t>Φ</a:t>
            </a:r>
            <a:r>
              <a:rPr lang="zh-CN" altLang="en-US" dirty="0"/>
              <a:t>，</a:t>
            </a:r>
            <a:r>
              <a:rPr lang="en-US" altLang="zh-CN" dirty="0" err="1"/>
              <a:t>i≠j</a:t>
            </a:r>
            <a:r>
              <a:rPr lang="zh-CN" altLang="en-US" dirty="0"/>
              <a:t>，</a:t>
            </a:r>
            <a:r>
              <a:rPr lang="en-US" altLang="zh-CN" dirty="0" err="1"/>
              <a:t>i,j</a:t>
            </a:r>
            <a:r>
              <a:rPr lang="zh-CN" altLang="en-US" dirty="0"/>
              <a:t>＝</a:t>
            </a:r>
            <a:r>
              <a:rPr lang="en-US" altLang="zh-CN" dirty="0"/>
              <a:t>1,2,…,m</a:t>
            </a:r>
            <a:r>
              <a:rPr lang="zh-CN" altLang="en-US" dirty="0"/>
              <a:t>；</a:t>
            </a:r>
            <a:r>
              <a:rPr lang="zh-CN" altLang="en-US" dirty="0">
                <a:solidFill>
                  <a:srgbClr val="FF0000"/>
                </a:solidFill>
              </a:rPr>
              <a:t>    </a:t>
            </a:r>
            <a:endParaRPr lang="zh-CN" altLang="en-US" dirty="0"/>
          </a:p>
          <a:p>
            <a:pPr marL="0" indent="0">
              <a:lnSpc>
                <a:spcPct val="150000"/>
              </a:lnSpc>
              <a:spcBef>
                <a:spcPct val="50000"/>
              </a:spcBef>
              <a:buNone/>
            </a:pPr>
            <a:r>
              <a:rPr lang="en-US" altLang="zh-CN" dirty="0"/>
              <a:t>	(3)	      </a:t>
            </a:r>
            <a:r>
              <a:rPr lang="zh-CN" altLang="en-US" dirty="0"/>
              <a:t>。</a:t>
            </a:r>
          </a:p>
        </p:txBody>
      </p:sp>
      <p:sp>
        <p:nvSpPr>
          <p:cNvPr id="18437" name="Rectangle 4">
            <a:extLst>
              <a:ext uri="{FF2B5EF4-FFF2-40B4-BE49-F238E27FC236}">
                <a16:creationId xmlns:a16="http://schemas.microsoft.com/office/drawing/2014/main" id="{7396CC71-89D9-46E9-809E-176A126D15DD}"/>
              </a:ext>
            </a:extLst>
          </p:cNvPr>
          <p:cNvSpPr>
            <a:spLocks noChangeArrowheads="1"/>
          </p:cNvSpPr>
          <p:nvPr/>
        </p:nvSpPr>
        <p:spPr bwMode="auto">
          <a:xfrm>
            <a:off x="1526117" y="3003894"/>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graphicFrame>
        <p:nvGraphicFramePr>
          <p:cNvPr id="1679365" name="Object 5">
            <a:extLst>
              <a:ext uri="{FF2B5EF4-FFF2-40B4-BE49-F238E27FC236}">
                <a16:creationId xmlns:a16="http://schemas.microsoft.com/office/drawing/2014/main" id="{BA91F7DA-A5BE-448E-9F35-11FC1F4EDEC6}"/>
              </a:ext>
            </a:extLst>
          </p:cNvPr>
          <p:cNvGraphicFramePr>
            <a:graphicFrameLocks noChangeAspect="1"/>
          </p:cNvGraphicFramePr>
          <p:nvPr>
            <p:extLst>
              <p:ext uri="{D42A27DB-BD31-4B8C-83A1-F6EECF244321}">
                <p14:modId xmlns:p14="http://schemas.microsoft.com/office/powerpoint/2010/main" val="236043894"/>
              </p:ext>
            </p:extLst>
          </p:nvPr>
        </p:nvGraphicFramePr>
        <p:xfrm>
          <a:off x="1898754" y="2598503"/>
          <a:ext cx="1293813" cy="1012825"/>
        </p:xfrm>
        <a:graphic>
          <a:graphicData uri="http://schemas.openxmlformats.org/presentationml/2006/ole">
            <mc:AlternateContent xmlns:mc="http://schemas.openxmlformats.org/markup-compatibility/2006">
              <mc:Choice xmlns:v="urn:schemas-microsoft-com:vml" Requires="v">
                <p:oleObj spid="_x0000_s281675" name="Equation" r:id="rId3" imgW="520560" imgH="406080" progId="Equation.DSMT4">
                  <p:embed/>
                </p:oleObj>
              </mc:Choice>
              <mc:Fallback>
                <p:oleObj name="Equation" r:id="rId3" imgW="520560" imgH="406080" progId="Equation.DSMT4">
                  <p:embed/>
                  <p:pic>
                    <p:nvPicPr>
                      <p:cNvPr id="1679365" name="Object 5">
                        <a:extLst>
                          <a:ext uri="{FF2B5EF4-FFF2-40B4-BE49-F238E27FC236}">
                            <a16:creationId xmlns:a16="http://schemas.microsoft.com/office/drawing/2014/main" id="{BA91F7DA-A5BE-448E-9F35-11FC1F4EDEC6}"/>
                          </a:ext>
                        </a:extLst>
                      </p:cNvPr>
                      <p:cNvPicPr>
                        <a:picLocks noChangeAspect="1" noChangeArrowheads="1"/>
                      </p:cNvPicPr>
                      <p:nvPr/>
                    </p:nvPicPr>
                    <p:blipFill>
                      <a:blip r:embed="rId4"/>
                      <a:srcRect/>
                      <a:stretch>
                        <a:fillRect/>
                      </a:stretch>
                    </p:blipFill>
                    <p:spPr bwMode="auto">
                      <a:xfrm>
                        <a:off x="1898754" y="2598503"/>
                        <a:ext cx="1293813"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79366" name="Rectangle 6">
            <a:extLst>
              <a:ext uri="{FF2B5EF4-FFF2-40B4-BE49-F238E27FC236}">
                <a16:creationId xmlns:a16="http://schemas.microsoft.com/office/drawing/2014/main" id="{69338F65-53FB-40FA-92CA-F3825F308B07}"/>
              </a:ext>
            </a:extLst>
          </p:cNvPr>
          <p:cNvSpPr>
            <a:spLocks noChangeArrowheads="1"/>
          </p:cNvSpPr>
          <p:nvPr/>
        </p:nvSpPr>
        <p:spPr bwMode="auto">
          <a:xfrm>
            <a:off x="303669" y="3418964"/>
            <a:ext cx="11201400" cy="1261580"/>
          </a:xfrm>
          <a:prstGeom prst="rect">
            <a:avLst/>
          </a:prstGeom>
          <a:noFill/>
          <a:ln w="12700" algn="ctr">
            <a:noFill/>
            <a:miter lim="800000"/>
            <a:headEnd/>
            <a:tailEnd/>
          </a:ln>
          <a:effectLst/>
        </p:spPr>
        <p:txBody>
          <a:bodyPr anchor="ctr"/>
          <a:lstStyle/>
          <a:p>
            <a:pPr>
              <a:lnSpc>
                <a:spcPct val="150000"/>
              </a:lnSpc>
              <a:spcBef>
                <a:spcPct val="20000"/>
              </a:spcBef>
              <a:defRPr/>
            </a:pPr>
            <a:r>
              <a:rPr kumimoji="1" lang="zh-CN" altLang="en-US" b="1" dirty="0">
                <a:solidFill>
                  <a:srgbClr val="000000"/>
                </a:solidFill>
                <a:latin typeface="+mn-ea"/>
              </a:rPr>
              <a:t>则称</a:t>
            </a:r>
            <a:r>
              <a:rPr kumimoji="1" lang="en-US" altLang="zh-CN" b="1" dirty="0">
                <a:solidFill>
                  <a:srgbClr val="000000"/>
                </a:solidFill>
                <a:latin typeface="+mn-ea"/>
              </a:rPr>
              <a:t>S</a:t>
            </a:r>
            <a:r>
              <a:rPr kumimoji="1" lang="zh-CN" altLang="en-US" b="1" dirty="0">
                <a:solidFill>
                  <a:srgbClr val="000000"/>
                </a:solidFill>
                <a:latin typeface="+mn-ea"/>
              </a:rPr>
              <a:t>为集合</a:t>
            </a:r>
            <a:r>
              <a:rPr kumimoji="1" lang="en-US" altLang="zh-CN" b="1" dirty="0">
                <a:solidFill>
                  <a:srgbClr val="000000"/>
                </a:solidFill>
                <a:latin typeface="+mn-ea"/>
              </a:rPr>
              <a:t>A</a:t>
            </a:r>
            <a:r>
              <a:rPr kumimoji="1" lang="zh-CN" altLang="en-US" b="1" dirty="0">
                <a:solidFill>
                  <a:srgbClr val="000000"/>
                </a:solidFill>
                <a:latin typeface="+mn-ea"/>
              </a:rPr>
              <a:t>的</a:t>
            </a:r>
            <a:r>
              <a:rPr kumimoji="1" lang="zh-CN" altLang="en-US" b="1" dirty="0">
                <a:solidFill>
                  <a:srgbClr val="3333FF"/>
                </a:solidFill>
                <a:latin typeface="+mn-ea"/>
              </a:rPr>
              <a:t>一个</a:t>
            </a:r>
            <a:r>
              <a:rPr kumimoji="1" lang="zh-CN" altLang="en-US" b="1" dirty="0">
                <a:solidFill>
                  <a:srgbClr val="3333FF"/>
                </a:solidFill>
                <a:effectLst>
                  <a:outerShdw blurRad="38100" dist="38100" dir="2700000" algn="tl">
                    <a:srgbClr val="000000"/>
                  </a:outerShdw>
                </a:effectLst>
                <a:latin typeface="+mn-ea"/>
              </a:rPr>
              <a:t>划分</a:t>
            </a:r>
            <a:r>
              <a:rPr kumimoji="1" lang="en-US" altLang="zh-CN" b="1" dirty="0">
                <a:solidFill>
                  <a:srgbClr val="000000"/>
                </a:solidFill>
                <a:latin typeface="+mn-ea"/>
              </a:rPr>
              <a:t>(Partition)</a:t>
            </a:r>
            <a:r>
              <a:rPr kumimoji="1" lang="zh-CN" altLang="en-US" b="1" dirty="0">
                <a:solidFill>
                  <a:srgbClr val="000000"/>
                </a:solidFill>
                <a:latin typeface="+mn-ea"/>
              </a:rPr>
              <a:t>，而</a:t>
            </a:r>
            <a:r>
              <a:rPr lang="en-US" altLang="zh-CN" b="1" dirty="0">
                <a:latin typeface="+mn-ea"/>
              </a:rPr>
              <a:t>A</a:t>
            </a:r>
            <a:r>
              <a:rPr lang="en-US" altLang="zh-CN" b="1" baseline="-25000" dirty="0">
                <a:latin typeface="+mn-ea"/>
              </a:rPr>
              <a:t>1</a:t>
            </a:r>
            <a:r>
              <a:rPr lang="en-US" altLang="zh-CN" b="1" dirty="0">
                <a:latin typeface="+mn-ea"/>
              </a:rPr>
              <a:t>,A</a:t>
            </a:r>
            <a:r>
              <a:rPr lang="en-US" altLang="zh-CN" b="1" baseline="-25000" dirty="0">
                <a:latin typeface="+mn-ea"/>
              </a:rPr>
              <a:t>2</a:t>
            </a:r>
            <a:r>
              <a:rPr lang="en-US" altLang="zh-CN" b="1" dirty="0">
                <a:latin typeface="+mn-ea"/>
              </a:rPr>
              <a:t>,…,A</a:t>
            </a:r>
            <a:r>
              <a:rPr lang="en-US" altLang="zh-CN" b="1" baseline="-25000" dirty="0">
                <a:latin typeface="+mn-ea"/>
              </a:rPr>
              <a:t>m</a:t>
            </a:r>
            <a:r>
              <a:rPr kumimoji="1" lang="zh-CN" altLang="en-US" b="1" dirty="0">
                <a:solidFill>
                  <a:srgbClr val="000000"/>
                </a:solidFill>
                <a:latin typeface="+mn-ea"/>
              </a:rPr>
              <a:t>叫做这个划分的</a:t>
            </a:r>
            <a:r>
              <a:rPr kumimoji="1" lang="zh-CN" altLang="en-US" b="1" dirty="0">
                <a:solidFill>
                  <a:srgbClr val="3333FF"/>
                </a:solidFill>
                <a:effectLst>
                  <a:outerShdw blurRad="38100" dist="38100" dir="2700000" algn="tl">
                    <a:srgbClr val="000000"/>
                  </a:outerShdw>
                </a:effectLst>
                <a:latin typeface="+mn-ea"/>
              </a:rPr>
              <a:t>块</a:t>
            </a:r>
            <a:r>
              <a:rPr kumimoji="1" lang="en-US" altLang="zh-CN" b="1" dirty="0">
                <a:solidFill>
                  <a:srgbClr val="000000"/>
                </a:solidFill>
                <a:latin typeface="+mn-ea"/>
              </a:rPr>
              <a:t>(Block)</a:t>
            </a:r>
            <a:r>
              <a:rPr kumimoji="1" lang="zh-CN" altLang="en-US" b="1" dirty="0">
                <a:solidFill>
                  <a:srgbClr val="000000"/>
                </a:solidFill>
                <a:latin typeface="+mn-ea"/>
              </a:rPr>
              <a:t>或</a:t>
            </a:r>
            <a:r>
              <a:rPr kumimoji="1" lang="zh-CN" altLang="en-US" b="1" dirty="0">
                <a:solidFill>
                  <a:srgbClr val="3333FF"/>
                </a:solidFill>
                <a:effectLst>
                  <a:outerShdw blurRad="38100" dist="38100" dir="2700000" algn="tl">
                    <a:srgbClr val="000000"/>
                  </a:outerShdw>
                </a:effectLst>
                <a:latin typeface="+mn-ea"/>
              </a:rPr>
              <a:t>类</a:t>
            </a:r>
            <a:r>
              <a:rPr kumimoji="1" lang="en-US" altLang="zh-CN" b="1" dirty="0">
                <a:solidFill>
                  <a:srgbClr val="000000"/>
                </a:solidFill>
                <a:latin typeface="+mn-ea"/>
              </a:rPr>
              <a:t>(Class)</a:t>
            </a:r>
            <a:r>
              <a:rPr kumimoji="1" lang="zh-CN" altLang="en-US" b="1" dirty="0">
                <a:solidFill>
                  <a:srgbClr val="000000"/>
                </a:solidFill>
                <a:latin typeface="+mn-ea"/>
              </a:rPr>
              <a:t>。</a:t>
            </a:r>
          </a:p>
        </p:txBody>
      </p:sp>
      <p:sp>
        <p:nvSpPr>
          <p:cNvPr id="8" name="卷形: 垂直 7">
            <a:extLst>
              <a:ext uri="{FF2B5EF4-FFF2-40B4-BE49-F238E27FC236}">
                <a16:creationId xmlns:a16="http://schemas.microsoft.com/office/drawing/2014/main" id="{5145A98E-A425-437E-84F5-BED74DBCF5CA}"/>
              </a:ext>
            </a:extLst>
          </p:cNvPr>
          <p:cNvSpPr/>
          <p:nvPr/>
        </p:nvSpPr>
        <p:spPr>
          <a:xfrm>
            <a:off x="311310" y="5292481"/>
            <a:ext cx="11193759" cy="9144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b="1" dirty="0"/>
              <a:t>注意：集合的一个划分一定是该集合的一个覆盖，反之不然。</a:t>
            </a:r>
            <a:endParaRPr lang="zh-CN" altLang="en-US" b="1" dirty="0"/>
          </a:p>
        </p:txBody>
      </p:sp>
      <p:sp>
        <p:nvSpPr>
          <p:cNvPr id="3" name="对话气泡: 矩形 2">
            <a:extLst>
              <a:ext uri="{FF2B5EF4-FFF2-40B4-BE49-F238E27FC236}">
                <a16:creationId xmlns:a16="http://schemas.microsoft.com/office/drawing/2014/main" id="{7BD4430F-77D0-44F2-BE34-9D8FB1F56E5D}"/>
              </a:ext>
            </a:extLst>
          </p:cNvPr>
          <p:cNvSpPr/>
          <p:nvPr/>
        </p:nvSpPr>
        <p:spPr>
          <a:xfrm>
            <a:off x="6861175" y="1597811"/>
            <a:ext cx="5033506" cy="1831983"/>
          </a:xfrm>
          <a:prstGeom prst="wedgeRectCallout">
            <a:avLst>
              <a:gd name="adj1" fmla="val -116754"/>
              <a:gd name="adj2" fmla="val 62086"/>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mn-ea"/>
              </a:rPr>
              <a:t>例</a:t>
            </a:r>
            <a:r>
              <a:rPr lang="en-US" altLang="zh-CN" b="1" dirty="0">
                <a:solidFill>
                  <a:schemeClr val="tx1"/>
                </a:solidFill>
                <a:latin typeface="+mn-ea"/>
              </a:rPr>
              <a:t>5.5 </a:t>
            </a:r>
            <a:r>
              <a:rPr lang="zh-CN" altLang="en-US" b="1" dirty="0">
                <a:solidFill>
                  <a:schemeClr val="tx1"/>
                </a:solidFill>
                <a:latin typeface="+mn-ea"/>
              </a:rPr>
              <a:t>中  </a:t>
            </a:r>
            <a:r>
              <a:rPr lang="en-US" altLang="zh-CN" b="1" dirty="0">
                <a:solidFill>
                  <a:schemeClr val="tx1"/>
                </a:solidFill>
                <a:latin typeface="+mn-ea"/>
              </a:rPr>
              <a:t>{{1</a:t>
            </a:r>
            <a:r>
              <a:rPr lang="zh-CN" altLang="en-US" b="1" dirty="0">
                <a:solidFill>
                  <a:schemeClr val="tx1"/>
                </a:solidFill>
                <a:latin typeface="+mn-ea"/>
              </a:rPr>
              <a:t>，</a:t>
            </a:r>
            <a:r>
              <a:rPr lang="en-US" altLang="zh-CN" b="1" dirty="0">
                <a:solidFill>
                  <a:schemeClr val="tx1"/>
                </a:solidFill>
                <a:latin typeface="+mn-ea"/>
              </a:rPr>
              <a:t>4</a:t>
            </a:r>
            <a:r>
              <a:rPr lang="zh-CN" altLang="en-US" b="1" dirty="0">
                <a:solidFill>
                  <a:schemeClr val="tx1"/>
                </a:solidFill>
                <a:latin typeface="+mn-ea"/>
              </a:rPr>
              <a:t>，</a:t>
            </a:r>
            <a:r>
              <a:rPr lang="en-US" altLang="zh-CN" b="1" dirty="0">
                <a:solidFill>
                  <a:schemeClr val="tx1"/>
                </a:solidFill>
                <a:latin typeface="+mn-ea"/>
              </a:rPr>
              <a:t>8</a:t>
            </a:r>
            <a:r>
              <a:rPr lang="zh-CN" altLang="en-US" b="1" dirty="0">
                <a:solidFill>
                  <a:schemeClr val="tx1"/>
                </a:solidFill>
                <a:latin typeface="+mn-ea"/>
              </a:rPr>
              <a:t>，</a:t>
            </a:r>
            <a:r>
              <a:rPr lang="en-US" altLang="zh-CN" b="1" dirty="0">
                <a:solidFill>
                  <a:schemeClr val="tx1"/>
                </a:solidFill>
                <a:latin typeface="+mn-ea"/>
              </a:rPr>
              <a:t>10}</a:t>
            </a:r>
            <a:r>
              <a:rPr lang="zh-CN" altLang="en-US" b="1" dirty="0">
                <a:solidFill>
                  <a:schemeClr val="tx1"/>
                </a:solidFill>
                <a:latin typeface="+mn-ea"/>
              </a:rPr>
              <a:t>，</a:t>
            </a:r>
            <a:r>
              <a:rPr lang="en-US" altLang="zh-CN" b="1" dirty="0">
                <a:solidFill>
                  <a:schemeClr val="tx1"/>
                </a:solidFill>
                <a:latin typeface="+mn-ea"/>
              </a:rPr>
              <a:t>{2</a:t>
            </a:r>
            <a:r>
              <a:rPr lang="zh-CN" altLang="en-US" b="1" dirty="0">
                <a:solidFill>
                  <a:schemeClr val="tx1"/>
                </a:solidFill>
                <a:latin typeface="+mn-ea"/>
              </a:rPr>
              <a:t>，</a:t>
            </a:r>
            <a:r>
              <a:rPr lang="en-US" altLang="zh-CN" b="1" dirty="0">
                <a:solidFill>
                  <a:schemeClr val="tx1"/>
                </a:solidFill>
                <a:latin typeface="+mn-ea"/>
              </a:rPr>
              <a:t>7</a:t>
            </a:r>
            <a:r>
              <a:rPr lang="zh-CN" altLang="en-US" b="1" dirty="0">
                <a:solidFill>
                  <a:schemeClr val="tx1"/>
                </a:solidFill>
                <a:latin typeface="+mn-ea"/>
              </a:rPr>
              <a:t>，</a:t>
            </a:r>
            <a:r>
              <a:rPr lang="en-US" altLang="zh-CN" b="1" dirty="0">
                <a:solidFill>
                  <a:schemeClr val="tx1"/>
                </a:solidFill>
                <a:latin typeface="+mn-ea"/>
              </a:rPr>
              <a:t>9}</a:t>
            </a:r>
            <a:r>
              <a:rPr lang="zh-CN" altLang="en-US" b="1" dirty="0">
                <a:solidFill>
                  <a:schemeClr val="tx1"/>
                </a:solidFill>
                <a:latin typeface="+mn-ea"/>
              </a:rPr>
              <a:t>，</a:t>
            </a:r>
            <a:r>
              <a:rPr lang="en-US" altLang="zh-CN" b="1" dirty="0">
                <a:solidFill>
                  <a:schemeClr val="tx1"/>
                </a:solidFill>
                <a:latin typeface="+mn-ea"/>
              </a:rPr>
              <a:t>{3</a:t>
            </a:r>
            <a:r>
              <a:rPr lang="zh-CN" altLang="en-US" b="1" dirty="0">
                <a:solidFill>
                  <a:schemeClr val="tx1"/>
                </a:solidFill>
                <a:latin typeface="+mn-ea"/>
              </a:rPr>
              <a:t>，</a:t>
            </a:r>
            <a:r>
              <a:rPr lang="en-US" altLang="zh-CN" b="1" dirty="0">
                <a:solidFill>
                  <a:schemeClr val="tx1"/>
                </a:solidFill>
                <a:latin typeface="+mn-ea"/>
              </a:rPr>
              <a:t>5</a:t>
            </a:r>
            <a:r>
              <a:rPr lang="zh-CN" altLang="en-US" b="1" dirty="0">
                <a:solidFill>
                  <a:schemeClr val="tx1"/>
                </a:solidFill>
                <a:latin typeface="+mn-ea"/>
              </a:rPr>
              <a:t>，</a:t>
            </a:r>
            <a:r>
              <a:rPr lang="en-US" altLang="zh-CN" b="1" dirty="0">
                <a:solidFill>
                  <a:schemeClr val="tx1"/>
                </a:solidFill>
                <a:latin typeface="+mn-ea"/>
              </a:rPr>
              <a:t>6}}</a:t>
            </a:r>
            <a:r>
              <a:rPr lang="zh-CN" altLang="en-US" b="1" dirty="0">
                <a:solidFill>
                  <a:schemeClr val="tx1"/>
                </a:solidFill>
                <a:latin typeface="+mn-ea"/>
              </a:rPr>
              <a:t>就是集合</a:t>
            </a:r>
            <a:r>
              <a:rPr lang="en-US" altLang="zh-CN" b="1" dirty="0">
                <a:solidFill>
                  <a:schemeClr val="tx1"/>
                </a:solidFill>
                <a:latin typeface="+mn-ea"/>
              </a:rPr>
              <a:t>A={1</a:t>
            </a:r>
            <a:r>
              <a:rPr lang="zh-CN" altLang="en-US" b="1" dirty="0">
                <a:solidFill>
                  <a:schemeClr val="tx1"/>
                </a:solidFill>
                <a:latin typeface="+mn-ea"/>
              </a:rPr>
              <a:t>，</a:t>
            </a:r>
            <a:r>
              <a:rPr lang="en-US" altLang="zh-CN" b="1" dirty="0">
                <a:solidFill>
                  <a:schemeClr val="tx1"/>
                </a:solidFill>
                <a:latin typeface="+mn-ea"/>
              </a:rPr>
              <a:t>2</a:t>
            </a:r>
            <a:r>
              <a:rPr lang="zh-CN" altLang="en-US" b="1" dirty="0">
                <a:solidFill>
                  <a:schemeClr val="tx1"/>
                </a:solidFill>
                <a:latin typeface="+mn-ea"/>
              </a:rPr>
              <a:t>，</a:t>
            </a:r>
            <a:r>
              <a:rPr lang="en-US" altLang="zh-CN" b="1" dirty="0">
                <a:solidFill>
                  <a:schemeClr val="tx1"/>
                </a:solidFill>
                <a:latin typeface="+mn-ea"/>
              </a:rPr>
              <a:t>…</a:t>
            </a:r>
            <a:r>
              <a:rPr lang="zh-CN" altLang="en-US" b="1" dirty="0">
                <a:solidFill>
                  <a:schemeClr val="tx1"/>
                </a:solidFill>
                <a:latin typeface="+mn-ea"/>
              </a:rPr>
              <a:t>，</a:t>
            </a:r>
            <a:r>
              <a:rPr lang="en-US" altLang="zh-CN" b="1" dirty="0">
                <a:solidFill>
                  <a:schemeClr val="tx1"/>
                </a:solidFill>
                <a:latin typeface="+mn-ea"/>
              </a:rPr>
              <a:t>10}</a:t>
            </a:r>
            <a:r>
              <a:rPr lang="zh-CN" altLang="en-US" b="1" dirty="0">
                <a:solidFill>
                  <a:schemeClr val="tx1"/>
                </a:solidFill>
                <a:latin typeface="+mn-ea"/>
              </a:rPr>
              <a:t>的一个划分</a:t>
            </a:r>
            <a:endParaRPr lang="en-US" altLang="zh-CN" b="1" dirty="0">
              <a:solidFill>
                <a:schemeClr val="tx1"/>
              </a:solidFill>
              <a:latin typeface="+mn-ea"/>
            </a:endParaRPr>
          </a:p>
        </p:txBody>
      </p:sp>
      <p:sp>
        <p:nvSpPr>
          <p:cNvPr id="4" name="矩形 3">
            <a:extLst>
              <a:ext uri="{FF2B5EF4-FFF2-40B4-BE49-F238E27FC236}">
                <a16:creationId xmlns:a16="http://schemas.microsoft.com/office/drawing/2014/main" id="{7C52417F-86AB-48E6-9C84-987B3642C03F}"/>
              </a:ext>
            </a:extLst>
          </p:cNvPr>
          <p:cNvSpPr/>
          <p:nvPr/>
        </p:nvSpPr>
        <p:spPr>
          <a:xfrm>
            <a:off x="5013969" y="1291410"/>
            <a:ext cx="6892115" cy="2243050"/>
          </a:xfrm>
          <a:prstGeom prst="rect">
            <a:avLst/>
          </a:prstGeom>
          <a:solidFill>
            <a:schemeClr val="accent5">
              <a:lumMod val="40000"/>
              <a:lumOff val="60000"/>
            </a:schemeClr>
          </a:solidFill>
        </p:spPr>
        <p:txBody>
          <a:bodyPr wrap="square">
            <a:spAutoFit/>
          </a:bodyPr>
          <a:lstStyle/>
          <a:p>
            <a:pPr>
              <a:lnSpc>
                <a:spcPct val="150000"/>
              </a:lnSpc>
            </a:pPr>
            <a:r>
              <a:rPr lang="en-US" altLang="zh-CN" b="1" dirty="0">
                <a:latin typeface="+mn-ea"/>
              </a:rPr>
              <a:t>S</a:t>
            </a:r>
            <a:r>
              <a:rPr lang="en-US" altLang="zh-CN" b="1" baseline="-25000" dirty="0">
                <a:latin typeface="+mn-ea"/>
              </a:rPr>
              <a:t>0 </a:t>
            </a:r>
            <a:r>
              <a:rPr lang="en-US" altLang="zh-CN" b="1" dirty="0">
                <a:latin typeface="+mn-ea"/>
              </a:rPr>
              <a:t>={…, −2n,−n,0,n,2n,…}</a:t>
            </a:r>
            <a:r>
              <a:rPr lang="zh-CN" altLang="zh-CN" b="1" dirty="0">
                <a:latin typeface="+mn-ea"/>
              </a:rPr>
              <a:t>；</a:t>
            </a:r>
          </a:p>
          <a:p>
            <a:pPr>
              <a:lnSpc>
                <a:spcPct val="150000"/>
              </a:lnSpc>
            </a:pPr>
            <a:r>
              <a:rPr lang="en-US" altLang="zh-CN" b="1" dirty="0">
                <a:latin typeface="+mn-ea"/>
              </a:rPr>
              <a:t>S</a:t>
            </a:r>
            <a:r>
              <a:rPr lang="en-US" altLang="zh-CN" b="1" baseline="-25000" dirty="0">
                <a:latin typeface="+mn-ea"/>
              </a:rPr>
              <a:t>1 </a:t>
            </a:r>
            <a:r>
              <a:rPr lang="en-US" altLang="zh-CN" b="1" dirty="0">
                <a:latin typeface="+mn-ea"/>
              </a:rPr>
              <a:t>={…,−2n</a:t>
            </a:r>
            <a:r>
              <a:rPr lang="zh-CN" altLang="zh-CN" b="1" dirty="0">
                <a:latin typeface="+mn-ea"/>
              </a:rPr>
              <a:t>＋</a:t>
            </a:r>
            <a:r>
              <a:rPr lang="en-US" altLang="zh-CN" b="1" dirty="0">
                <a:latin typeface="+mn-ea"/>
              </a:rPr>
              <a:t>1,−n</a:t>
            </a:r>
            <a:r>
              <a:rPr lang="zh-CN" altLang="zh-CN" b="1" dirty="0">
                <a:latin typeface="+mn-ea"/>
              </a:rPr>
              <a:t>＋</a:t>
            </a:r>
            <a:r>
              <a:rPr lang="en-US" altLang="zh-CN" b="1" dirty="0">
                <a:latin typeface="+mn-ea"/>
              </a:rPr>
              <a:t>1,1,n</a:t>
            </a:r>
            <a:r>
              <a:rPr lang="zh-CN" altLang="zh-CN" b="1" dirty="0">
                <a:latin typeface="+mn-ea"/>
              </a:rPr>
              <a:t>＋</a:t>
            </a:r>
            <a:r>
              <a:rPr lang="en-US" altLang="zh-CN" b="1" dirty="0">
                <a:latin typeface="+mn-ea"/>
              </a:rPr>
              <a:t>1,2n</a:t>
            </a:r>
            <a:r>
              <a:rPr lang="zh-CN" altLang="zh-CN" b="1" dirty="0">
                <a:latin typeface="+mn-ea"/>
              </a:rPr>
              <a:t>＋</a:t>
            </a:r>
            <a:r>
              <a:rPr lang="en-US" altLang="zh-CN" b="1" dirty="0">
                <a:latin typeface="+mn-ea"/>
              </a:rPr>
              <a:t>1,…}</a:t>
            </a:r>
            <a:r>
              <a:rPr lang="zh-CN" altLang="zh-CN" b="1" dirty="0">
                <a:latin typeface="+mn-ea"/>
              </a:rPr>
              <a:t>；</a:t>
            </a:r>
          </a:p>
          <a:p>
            <a:pPr>
              <a:lnSpc>
                <a:spcPct val="150000"/>
              </a:lnSpc>
            </a:pPr>
            <a:r>
              <a:rPr lang="en-US" altLang="zh-CN" b="1" dirty="0">
                <a:latin typeface="+mn-ea"/>
              </a:rPr>
              <a:t>……</a:t>
            </a:r>
            <a:endParaRPr lang="zh-CN" altLang="zh-CN" b="1" dirty="0">
              <a:latin typeface="+mn-ea"/>
            </a:endParaRPr>
          </a:p>
          <a:p>
            <a:pPr>
              <a:lnSpc>
                <a:spcPct val="150000"/>
              </a:lnSpc>
            </a:pPr>
            <a:r>
              <a:rPr lang="en-US" altLang="zh-CN" b="1" dirty="0">
                <a:latin typeface="+mn-ea"/>
              </a:rPr>
              <a:t>S</a:t>
            </a:r>
            <a:r>
              <a:rPr lang="en-US" altLang="zh-CN" b="1" baseline="-25000" dirty="0">
                <a:latin typeface="+mn-ea"/>
              </a:rPr>
              <a:t>n-1 </a:t>
            </a:r>
            <a:r>
              <a:rPr lang="en-US" altLang="zh-CN" b="1" dirty="0">
                <a:latin typeface="+mn-ea"/>
              </a:rPr>
              <a:t>={…,−2n−1,−n−1,−1,n−1,2n−1, …}</a:t>
            </a:r>
            <a:r>
              <a:rPr lang="zh-CN" altLang="zh-CN" b="1" dirty="0">
                <a:latin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1" nodeType="clickEffect">
                                  <p:stCondLst>
                                    <p:cond delay="0"/>
                                  </p:stCondLst>
                                  <p:childTnLst>
                                    <p:animEffect transition="out" filter="randombar(horizontal)">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xit" presetSubtype="10" fill="hold" grpId="1" nodeType="clickEffect">
                                  <p:stCondLst>
                                    <p:cond delay="0"/>
                                  </p:stCondLst>
                                  <p:childTnLst>
                                    <p:animEffect transition="out" filter="randombar(horizontal)">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3" grpId="1" animBg="1"/>
      <p:bldP spid="4" grpId="0" animBg="1"/>
      <p:bldP spid="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zh-CN" altLang="en-US" dirty="0"/>
              <a:t>本章导读</a:t>
            </a:r>
          </a:p>
        </p:txBody>
      </p:sp>
      <p:sp>
        <p:nvSpPr>
          <p:cNvPr id="1347587" name="Rectangle 3"/>
          <p:cNvSpPr>
            <a:spLocks noGrp="1" noChangeArrowheads="1"/>
          </p:cNvSpPr>
          <p:nvPr>
            <p:ph type="body" idx="1"/>
          </p:nvPr>
        </p:nvSpPr>
        <p:spPr>
          <a:xfrm>
            <a:off x="349896" y="991394"/>
            <a:ext cx="11430000" cy="3632706"/>
          </a:xfrm>
        </p:spPr>
        <p:txBody>
          <a:bodyPr>
            <a:normAutofit/>
          </a:bodyPr>
          <a:lstStyle/>
          <a:p>
            <a:pPr marL="0" indent="0">
              <a:lnSpc>
                <a:spcPct val="150000"/>
              </a:lnSpc>
              <a:spcBef>
                <a:spcPct val="0"/>
              </a:spcBef>
              <a:buClr>
                <a:srgbClr val="800080"/>
              </a:buClr>
              <a:buNone/>
              <a:defRPr/>
            </a:pPr>
            <a:r>
              <a:rPr lang="zh-CN" altLang="en-US" dirty="0">
                <a:solidFill>
                  <a:srgbClr val="C00000"/>
                </a:solidFill>
              </a:rPr>
              <a:t>判定下列关系具有哪些性质？</a:t>
            </a:r>
            <a:endParaRPr lang="en-US" altLang="zh-CN" dirty="0">
              <a:solidFill>
                <a:srgbClr val="C00000"/>
              </a:solidFill>
            </a:endParaRPr>
          </a:p>
          <a:p>
            <a:pPr marL="533400" indent="-533400">
              <a:lnSpc>
                <a:spcPct val="150000"/>
              </a:lnSpc>
              <a:spcBef>
                <a:spcPct val="0"/>
              </a:spcBef>
              <a:buClr>
                <a:srgbClr val="800080"/>
              </a:buClr>
              <a:buFont typeface="Wingdings" panose="05000000000000000000" pitchFamily="2" charset="2"/>
              <a:buAutoNum type="arabicPeriod"/>
              <a:defRPr/>
            </a:pPr>
            <a:r>
              <a:rPr lang="zh-CN" altLang="en-US" dirty="0"/>
              <a:t>在全体中国人所组成的集合上定义的</a:t>
            </a:r>
            <a:r>
              <a:rPr lang="zh-CN" altLang="en-US" dirty="0">
                <a:solidFill>
                  <a:srgbClr val="0000CC"/>
                </a:solidFill>
                <a:latin typeface="宋体"/>
              </a:rPr>
              <a:t>“</a:t>
            </a:r>
            <a:r>
              <a:rPr lang="zh-CN" altLang="en-US" dirty="0">
                <a:solidFill>
                  <a:srgbClr val="0000CC"/>
                </a:solidFill>
              </a:rPr>
              <a:t>同姓</a:t>
            </a:r>
            <a:r>
              <a:rPr lang="zh-CN" altLang="en-US" dirty="0">
                <a:solidFill>
                  <a:srgbClr val="0000CC"/>
                </a:solidFill>
                <a:latin typeface="宋体"/>
              </a:rPr>
              <a:t>”</a:t>
            </a:r>
            <a:r>
              <a:rPr lang="zh-CN" altLang="en-US" dirty="0">
                <a:solidFill>
                  <a:srgbClr val="0000CC"/>
                </a:solidFill>
              </a:rPr>
              <a:t>关系；</a:t>
            </a:r>
          </a:p>
          <a:p>
            <a:pPr marL="533400" indent="-533400">
              <a:lnSpc>
                <a:spcPct val="150000"/>
              </a:lnSpc>
              <a:spcBef>
                <a:spcPct val="0"/>
              </a:spcBef>
              <a:buClr>
                <a:srgbClr val="800080"/>
              </a:buClr>
              <a:buFont typeface="Wingdings" panose="05000000000000000000" pitchFamily="2" charset="2"/>
              <a:buAutoNum type="arabicPeriod"/>
              <a:defRPr/>
            </a:pPr>
            <a:r>
              <a:rPr lang="zh-CN" altLang="en-US" dirty="0"/>
              <a:t>对任何非空集合</a:t>
            </a:r>
            <a:r>
              <a:rPr lang="en-US" altLang="zh-CN" dirty="0"/>
              <a:t>A</a:t>
            </a:r>
            <a:r>
              <a:rPr lang="zh-CN" altLang="en-US" dirty="0"/>
              <a:t>，</a:t>
            </a:r>
            <a:r>
              <a:rPr lang="en-US" altLang="zh-CN" dirty="0">
                <a:solidFill>
                  <a:srgbClr val="FF0000"/>
                </a:solidFill>
              </a:rPr>
              <a:t>A</a:t>
            </a:r>
            <a:r>
              <a:rPr lang="zh-CN" altLang="en-US" dirty="0">
                <a:solidFill>
                  <a:srgbClr val="FF0000"/>
                </a:solidFill>
              </a:rPr>
              <a:t>上的全关系</a:t>
            </a:r>
            <a:r>
              <a:rPr lang="zh-CN" altLang="en-US" dirty="0"/>
              <a:t>；</a:t>
            </a:r>
            <a:endParaRPr lang="en-US" altLang="zh-CN" dirty="0"/>
          </a:p>
          <a:p>
            <a:pPr marL="533400" indent="-533400">
              <a:lnSpc>
                <a:spcPct val="150000"/>
              </a:lnSpc>
              <a:spcBef>
                <a:spcPct val="0"/>
              </a:spcBef>
              <a:buClr>
                <a:srgbClr val="800080"/>
              </a:buClr>
              <a:buFont typeface="Wingdings" panose="05000000000000000000" pitchFamily="2" charset="2"/>
              <a:buAutoNum type="arabicPeriod"/>
              <a:defRPr/>
            </a:pPr>
            <a:r>
              <a:rPr lang="zh-CN" altLang="en-US" dirty="0"/>
              <a:t>三角形的</a:t>
            </a:r>
            <a:r>
              <a:rPr lang="zh-CN" altLang="en-US" dirty="0">
                <a:solidFill>
                  <a:srgbClr val="0000CC"/>
                </a:solidFill>
                <a:effectLst>
                  <a:outerShdw blurRad="38100" dist="38100" dir="2700000" algn="tl">
                    <a:srgbClr val="000000"/>
                  </a:outerShdw>
                </a:effectLst>
                <a:latin typeface="宋体"/>
              </a:rPr>
              <a:t>“</a:t>
            </a:r>
            <a:r>
              <a:rPr lang="zh-CN" altLang="en-US" dirty="0">
                <a:solidFill>
                  <a:srgbClr val="0000CC"/>
                </a:solidFill>
                <a:effectLst>
                  <a:outerShdw blurRad="38100" dist="38100" dir="2700000" algn="tl">
                    <a:srgbClr val="000000"/>
                  </a:outerShdw>
                </a:effectLst>
              </a:rPr>
              <a:t>相似关系</a:t>
            </a:r>
            <a:r>
              <a:rPr lang="zh-CN" altLang="en-US" dirty="0">
                <a:solidFill>
                  <a:srgbClr val="0000CC"/>
                </a:solidFill>
                <a:effectLst>
                  <a:outerShdw blurRad="38100" dist="38100" dir="2700000" algn="tl">
                    <a:srgbClr val="000000"/>
                  </a:outerShdw>
                </a:effectLst>
                <a:latin typeface="宋体"/>
              </a:rPr>
              <a:t>”</a:t>
            </a:r>
            <a:r>
              <a:rPr lang="zh-CN" altLang="en-US" dirty="0">
                <a:solidFill>
                  <a:srgbClr val="0000CC"/>
                </a:solidFill>
                <a:effectLst>
                  <a:outerShdw blurRad="38100" dist="38100" dir="2700000" algn="tl">
                    <a:srgbClr val="000000"/>
                  </a:outerShdw>
                </a:effectLst>
              </a:rPr>
              <a:t>、</a:t>
            </a:r>
            <a:r>
              <a:rPr lang="zh-CN" altLang="en-US" dirty="0">
                <a:solidFill>
                  <a:srgbClr val="0000CC"/>
                </a:solidFill>
                <a:effectLst>
                  <a:outerShdw blurRad="38100" dist="38100" dir="2700000" algn="tl">
                    <a:srgbClr val="000000"/>
                  </a:outerShdw>
                </a:effectLst>
                <a:latin typeface="宋体"/>
              </a:rPr>
              <a:t>“</a:t>
            </a:r>
            <a:r>
              <a:rPr lang="zh-CN" altLang="en-US" dirty="0">
                <a:solidFill>
                  <a:srgbClr val="0000CC"/>
                </a:solidFill>
                <a:effectLst>
                  <a:outerShdw blurRad="38100" dist="38100" dir="2700000" algn="tl">
                    <a:srgbClr val="000000"/>
                  </a:outerShdw>
                </a:effectLst>
              </a:rPr>
              <a:t>全等关系</a:t>
            </a:r>
            <a:r>
              <a:rPr lang="zh-CN" altLang="en-US" dirty="0">
                <a:solidFill>
                  <a:srgbClr val="0000CC"/>
                </a:solidFill>
                <a:effectLst>
                  <a:outerShdw blurRad="38100" dist="38100" dir="2700000" algn="tl">
                    <a:srgbClr val="000000"/>
                  </a:outerShdw>
                </a:effectLst>
                <a:latin typeface="宋体"/>
              </a:rPr>
              <a:t>”</a:t>
            </a:r>
            <a:r>
              <a:rPr lang="zh-CN" altLang="en-US" dirty="0">
                <a:solidFill>
                  <a:srgbClr val="0000CC"/>
                </a:solidFill>
                <a:effectLst>
                  <a:outerShdw blurRad="38100" dist="38100" dir="2700000" algn="tl">
                    <a:srgbClr val="000000"/>
                  </a:outerShdw>
                </a:effectLst>
              </a:rPr>
              <a:t>；</a:t>
            </a:r>
          </a:p>
          <a:p>
            <a:pPr marL="533400" indent="-533400">
              <a:lnSpc>
                <a:spcPct val="150000"/>
              </a:lnSpc>
              <a:spcBef>
                <a:spcPct val="0"/>
              </a:spcBef>
              <a:buClr>
                <a:srgbClr val="800080"/>
              </a:buClr>
              <a:buFont typeface="Wingdings" panose="05000000000000000000" pitchFamily="2" charset="2"/>
              <a:buAutoNum type="arabicPeriod"/>
              <a:defRPr/>
            </a:pPr>
            <a:r>
              <a:rPr lang="zh-CN" altLang="en-US" dirty="0"/>
              <a:t>直线的</a:t>
            </a:r>
            <a:r>
              <a:rPr lang="zh-CN" altLang="en-US" dirty="0">
                <a:solidFill>
                  <a:srgbClr val="FF0000"/>
                </a:solidFill>
                <a:latin typeface="宋体"/>
              </a:rPr>
              <a:t>“</a:t>
            </a:r>
            <a:r>
              <a:rPr lang="zh-CN" altLang="en-US" dirty="0">
                <a:solidFill>
                  <a:srgbClr val="FF0000"/>
                </a:solidFill>
              </a:rPr>
              <a:t>平行关系</a:t>
            </a:r>
            <a:r>
              <a:rPr lang="zh-CN" altLang="en-US" dirty="0">
                <a:solidFill>
                  <a:srgbClr val="FF0000"/>
                </a:solidFill>
                <a:latin typeface="宋体"/>
              </a:rPr>
              <a:t>”</a:t>
            </a:r>
            <a:r>
              <a:rPr lang="zh-CN" altLang="en-US" dirty="0">
                <a:solidFill>
                  <a:srgbClr val="FF0000"/>
                </a:solidFill>
              </a:rPr>
              <a:t>；</a:t>
            </a:r>
          </a:p>
          <a:p>
            <a:pPr marL="533400" indent="-533400">
              <a:lnSpc>
                <a:spcPct val="150000"/>
              </a:lnSpc>
              <a:spcBef>
                <a:spcPct val="0"/>
              </a:spcBef>
              <a:buClr>
                <a:srgbClr val="800080"/>
              </a:buClr>
              <a:buFont typeface="Wingdings" panose="05000000000000000000" pitchFamily="2" charset="2"/>
              <a:buAutoNum type="arabicPeriod"/>
              <a:defRPr/>
            </a:pPr>
            <a:r>
              <a:rPr lang="zh-CN" altLang="en-US" dirty="0">
                <a:solidFill>
                  <a:srgbClr val="0000CC"/>
                </a:solidFill>
                <a:effectLst>
                  <a:outerShdw blurRad="38100" dist="38100" dir="2700000" algn="tl">
                    <a:srgbClr val="000000"/>
                  </a:outerShdw>
                </a:effectLst>
                <a:latin typeface="宋体"/>
              </a:rPr>
              <a:t>“</a:t>
            </a:r>
            <a:r>
              <a:rPr lang="zh-CN" altLang="en-US" dirty="0">
                <a:solidFill>
                  <a:srgbClr val="0000CC"/>
                </a:solidFill>
                <a:effectLst>
                  <a:outerShdw blurRad="38100" dist="38100" dir="2700000" algn="tl">
                    <a:srgbClr val="000000"/>
                  </a:outerShdw>
                </a:effectLst>
              </a:rPr>
              <a:t>朋友</a:t>
            </a:r>
            <a:r>
              <a:rPr lang="zh-CN" altLang="en-US" dirty="0">
                <a:solidFill>
                  <a:srgbClr val="0000CC"/>
                </a:solidFill>
                <a:effectLst>
                  <a:outerShdw blurRad="38100" dist="38100" dir="2700000" algn="tl">
                    <a:srgbClr val="000000"/>
                  </a:outerShdw>
                </a:effectLst>
                <a:latin typeface="宋体"/>
              </a:rPr>
              <a:t>”</a:t>
            </a:r>
            <a:r>
              <a:rPr lang="zh-CN" altLang="en-US" dirty="0">
                <a:solidFill>
                  <a:srgbClr val="0000CC"/>
                </a:solidFill>
                <a:effectLst>
                  <a:outerShdw blurRad="38100" dist="38100" dir="2700000" algn="tl">
                    <a:srgbClr val="000000"/>
                  </a:outerShdw>
                </a:effectLst>
              </a:rPr>
              <a:t>关系</a:t>
            </a:r>
            <a:r>
              <a:rPr lang="zh-CN" altLang="en-US" dirty="0"/>
              <a:t>。</a:t>
            </a:r>
          </a:p>
          <a:p>
            <a:pPr marL="533400" indent="-533400">
              <a:lnSpc>
                <a:spcPct val="150000"/>
              </a:lnSpc>
              <a:spcBef>
                <a:spcPct val="0"/>
              </a:spcBef>
              <a:buClr>
                <a:srgbClr val="800080"/>
              </a:buClr>
              <a:buFont typeface="Wingdings" panose="05000000000000000000" pitchFamily="2" charset="2"/>
              <a:buAutoNum type="arabicPeriod"/>
              <a:defRPr/>
            </a:pPr>
            <a:endParaRPr lang="zh-CN" altLang="en-US" dirty="0"/>
          </a:p>
        </p:txBody>
      </p:sp>
      <p:sp>
        <p:nvSpPr>
          <p:cNvPr id="1347588" name="AutoShape 4"/>
          <p:cNvSpPr>
            <a:spLocks noChangeArrowheads="1"/>
          </p:cNvSpPr>
          <p:nvPr/>
        </p:nvSpPr>
        <p:spPr bwMode="auto">
          <a:xfrm>
            <a:off x="352586" y="4351681"/>
            <a:ext cx="11344706" cy="2528074"/>
          </a:xfrm>
          <a:prstGeom prst="horizontalScroll">
            <a:avLst>
              <a:gd name="adj" fmla="val 12500"/>
            </a:avLst>
          </a:prstGeom>
          <a:solidFill>
            <a:srgbClr val="1157AB"/>
          </a:solidFill>
          <a:ln w="12700">
            <a:solidFill>
              <a:srgbClr val="003300"/>
            </a:solidFill>
            <a:round/>
            <a:headEnd/>
            <a:tailEnd/>
          </a:ln>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nSpc>
                <a:spcPct val="150000"/>
              </a:lnSpc>
              <a:spcBef>
                <a:spcPct val="0"/>
              </a:spcBef>
              <a:buClrTx/>
              <a:buNone/>
            </a:pPr>
            <a:r>
              <a:rPr lang="zh-CN" altLang="en-US" sz="2400" dirty="0">
                <a:solidFill>
                  <a:srgbClr val="FFFF00"/>
                </a:solidFill>
                <a:latin typeface="微软雅黑" panose="020B0503020204020204" pitchFamily="34" charset="-122"/>
                <a:ea typeface="微软雅黑" panose="020B0503020204020204" pitchFamily="34" charset="-122"/>
              </a:rPr>
              <a:t>发现：</a:t>
            </a:r>
            <a:r>
              <a:rPr lang="zh-CN" altLang="zh-CN" sz="2400" dirty="0">
                <a:solidFill>
                  <a:srgbClr val="FFFF00"/>
                </a:solidFill>
                <a:latin typeface="微软雅黑" panose="020B0503020204020204" pitchFamily="34" charset="-122"/>
                <a:ea typeface="微软雅黑" panose="020B0503020204020204" pitchFamily="34" charset="-122"/>
              </a:rPr>
              <a:t>不同</a:t>
            </a:r>
            <a:r>
              <a:rPr lang="zh-CN" altLang="en-US" sz="2400" dirty="0">
                <a:solidFill>
                  <a:srgbClr val="FFFF00"/>
                </a:solidFill>
                <a:latin typeface="微软雅黑" panose="020B0503020204020204" pitchFamily="34" charset="-122"/>
                <a:ea typeface="微软雅黑" panose="020B0503020204020204" pitchFamily="34" charset="-122"/>
              </a:rPr>
              <a:t>的</a:t>
            </a:r>
            <a:r>
              <a:rPr lang="zh-CN" altLang="zh-CN" sz="2400" dirty="0">
                <a:solidFill>
                  <a:srgbClr val="FFFF00"/>
                </a:solidFill>
                <a:latin typeface="微软雅黑" panose="020B0503020204020204" pitchFamily="34" charset="-122"/>
                <a:ea typeface="微软雅黑" panose="020B0503020204020204" pitchFamily="34" charset="-122"/>
              </a:rPr>
              <a:t>关系却具有</a:t>
            </a:r>
            <a:r>
              <a:rPr lang="zh-CN" altLang="en-US" sz="2400" dirty="0">
                <a:solidFill>
                  <a:srgbClr val="FFFF00"/>
                </a:solidFill>
                <a:latin typeface="微软雅黑" panose="020B0503020204020204" pitchFamily="34" charset="-122"/>
                <a:ea typeface="微软雅黑" panose="020B0503020204020204" pitchFamily="34" charset="-122"/>
              </a:rPr>
              <a:t>多个</a:t>
            </a:r>
            <a:r>
              <a:rPr lang="zh-CN" altLang="zh-CN" sz="2400" dirty="0">
                <a:solidFill>
                  <a:srgbClr val="FFFF00"/>
                </a:solidFill>
                <a:latin typeface="微软雅黑" panose="020B0503020204020204" pitchFamily="34" charset="-122"/>
                <a:ea typeface="微软雅黑" panose="020B0503020204020204" pitchFamily="34" charset="-122"/>
              </a:rPr>
              <a:t>相同的性质</a:t>
            </a:r>
            <a:r>
              <a:rPr lang="zh-CN" altLang="en-US" sz="2400" dirty="0">
                <a:solidFill>
                  <a:srgbClr val="FFFF00"/>
                </a:solidFill>
                <a:latin typeface="微软雅黑" panose="020B0503020204020204" pitchFamily="34" charset="-122"/>
                <a:ea typeface="微软雅黑" panose="020B0503020204020204" pitchFamily="34" charset="-122"/>
              </a:rPr>
              <a:t>。</a:t>
            </a:r>
            <a:endParaRPr lang="en-US" altLang="zh-CN" sz="2400" dirty="0">
              <a:solidFill>
                <a:srgbClr val="FFFF00"/>
              </a:solidFill>
              <a:latin typeface="微软雅黑" panose="020B0503020204020204" pitchFamily="34" charset="-122"/>
              <a:ea typeface="微软雅黑" panose="020B0503020204020204" pitchFamily="34" charset="-122"/>
            </a:endParaRPr>
          </a:p>
          <a:p>
            <a:pPr>
              <a:lnSpc>
                <a:spcPct val="150000"/>
              </a:lnSpc>
              <a:spcBef>
                <a:spcPct val="0"/>
              </a:spcBef>
              <a:buClrTx/>
              <a:buNone/>
            </a:pPr>
            <a:r>
              <a:rPr lang="zh-CN" altLang="en-US" sz="2400" dirty="0">
                <a:solidFill>
                  <a:schemeClr val="bg1"/>
                </a:solidFill>
                <a:latin typeface="微软雅黑" panose="020B0503020204020204" pitchFamily="34" charset="-122"/>
                <a:ea typeface="微软雅黑" panose="020B0503020204020204" pitchFamily="34" charset="-122"/>
              </a:rPr>
              <a:t>本章将研究</a:t>
            </a:r>
            <a:r>
              <a:rPr lang="zh-CN" altLang="zh-CN" sz="2400" dirty="0">
                <a:solidFill>
                  <a:schemeClr val="bg1"/>
                </a:solidFill>
                <a:latin typeface="微软雅黑" panose="020B0503020204020204" pitchFamily="34" charset="-122"/>
                <a:ea typeface="微软雅黑" panose="020B0503020204020204" pitchFamily="34" charset="-122"/>
              </a:rPr>
              <a:t>具有不同性质组合的</a:t>
            </a:r>
            <a:r>
              <a:rPr lang="zh-CN" altLang="en-US" sz="2400" dirty="0">
                <a:solidFill>
                  <a:schemeClr val="bg1"/>
                </a:solidFill>
                <a:latin typeface="微软雅黑" panose="020B0503020204020204" pitchFamily="34" charset="-122"/>
                <a:ea typeface="微软雅黑" panose="020B0503020204020204" pitchFamily="34" charset="-122"/>
              </a:rPr>
              <a:t>几种</a:t>
            </a:r>
            <a:r>
              <a:rPr lang="zh-CN" altLang="zh-CN" sz="2400" dirty="0">
                <a:solidFill>
                  <a:schemeClr val="bg1"/>
                </a:solidFill>
                <a:latin typeface="微软雅黑" panose="020B0503020204020204" pitchFamily="34" charset="-122"/>
                <a:ea typeface="微软雅黑" panose="020B0503020204020204" pitchFamily="34" charset="-122"/>
              </a:rPr>
              <a:t>特殊关系</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zh-CN" sz="2400" dirty="0">
                <a:solidFill>
                  <a:schemeClr val="bg1"/>
                </a:solidFill>
                <a:latin typeface="微软雅黑" panose="020B0503020204020204" pitchFamily="34" charset="-122"/>
                <a:ea typeface="微软雅黑" panose="020B0503020204020204" pitchFamily="34" charset="-122"/>
              </a:rPr>
              <a:t>相容关系、等价关系、拟序关系、偏序关系</a:t>
            </a:r>
            <a:r>
              <a:rPr lang="zh-CN" altLang="en-US" sz="2400" dirty="0">
                <a:solidFill>
                  <a:schemeClr val="bg1"/>
                </a:solidFill>
                <a:latin typeface="微软雅黑" panose="020B0503020204020204" pitchFamily="34" charset="-122"/>
                <a:ea typeface="微软雅黑" panose="020B0503020204020204" pitchFamily="34" charset="-122"/>
              </a:rPr>
              <a:t>。</a:t>
            </a:r>
            <a:endParaRPr lang="zh-CN" altLang="en-US" sz="2400" b="0" dirty="0">
              <a:solidFill>
                <a:schemeClr val="bg1"/>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60A11563-6C9A-448D-A9D9-E6812419A024}"/>
              </a:ext>
            </a:extLst>
          </p:cNvPr>
          <p:cNvSpPr/>
          <p:nvPr/>
        </p:nvSpPr>
        <p:spPr>
          <a:xfrm>
            <a:off x="8068153" y="1659329"/>
            <a:ext cx="3743332" cy="461665"/>
          </a:xfrm>
          <a:prstGeom prst="rect">
            <a:avLst/>
          </a:prstGeom>
        </p:spPr>
        <p:txBody>
          <a:bodyPr wrap="none">
            <a:spAutoFit/>
          </a:bodyPr>
          <a:lstStyle/>
          <a:p>
            <a:r>
              <a:rPr kumimoji="1" lang="zh-CN" altLang="en-US" b="1" i="1" u="sng" dirty="0">
                <a:effectLst>
                  <a:outerShdw blurRad="38100" dist="38100" dir="2700000" algn="tl">
                    <a:srgbClr val="000000"/>
                  </a:outerShdw>
                </a:effectLst>
                <a:latin typeface="黑体" pitchFamily="2" charset="-122"/>
                <a:ea typeface="黑体" pitchFamily="2" charset="-122"/>
              </a:rPr>
              <a:t>自反性，对称性和传递性 </a:t>
            </a:r>
            <a:endParaRPr lang="zh-CN" altLang="en-US" dirty="0"/>
          </a:p>
        </p:txBody>
      </p:sp>
      <p:sp>
        <p:nvSpPr>
          <p:cNvPr id="6" name="矩形 5">
            <a:extLst>
              <a:ext uri="{FF2B5EF4-FFF2-40B4-BE49-F238E27FC236}">
                <a16:creationId xmlns:a16="http://schemas.microsoft.com/office/drawing/2014/main" id="{EF93BE9E-85F1-46A4-BB15-AF3448DE8AC3}"/>
              </a:ext>
            </a:extLst>
          </p:cNvPr>
          <p:cNvSpPr/>
          <p:nvPr/>
        </p:nvSpPr>
        <p:spPr>
          <a:xfrm>
            <a:off x="7951270" y="2234276"/>
            <a:ext cx="3743332" cy="461665"/>
          </a:xfrm>
          <a:prstGeom prst="rect">
            <a:avLst/>
          </a:prstGeom>
        </p:spPr>
        <p:txBody>
          <a:bodyPr wrap="none">
            <a:spAutoFit/>
          </a:bodyPr>
          <a:lstStyle/>
          <a:p>
            <a:r>
              <a:rPr kumimoji="1" lang="zh-CN" altLang="en-US" b="1" i="1" u="sng" dirty="0">
                <a:effectLst>
                  <a:outerShdw blurRad="38100" dist="38100" dir="2700000" algn="tl">
                    <a:srgbClr val="000000"/>
                  </a:outerShdw>
                </a:effectLst>
                <a:latin typeface="黑体" pitchFamily="2" charset="-122"/>
                <a:ea typeface="黑体" pitchFamily="2" charset="-122"/>
              </a:rPr>
              <a:t>自反性，对称性和传递性 </a:t>
            </a:r>
            <a:endParaRPr lang="zh-CN" altLang="en-US" dirty="0"/>
          </a:p>
        </p:txBody>
      </p:sp>
      <p:sp>
        <p:nvSpPr>
          <p:cNvPr id="7" name="矩形 6">
            <a:extLst>
              <a:ext uri="{FF2B5EF4-FFF2-40B4-BE49-F238E27FC236}">
                <a16:creationId xmlns:a16="http://schemas.microsoft.com/office/drawing/2014/main" id="{0D1423B3-6A8C-4CEC-BADB-DD94E5831029}"/>
              </a:ext>
            </a:extLst>
          </p:cNvPr>
          <p:cNvSpPr/>
          <p:nvPr/>
        </p:nvSpPr>
        <p:spPr>
          <a:xfrm>
            <a:off x="7951270" y="2740891"/>
            <a:ext cx="3743332" cy="461665"/>
          </a:xfrm>
          <a:prstGeom prst="rect">
            <a:avLst/>
          </a:prstGeom>
        </p:spPr>
        <p:txBody>
          <a:bodyPr wrap="none">
            <a:spAutoFit/>
          </a:bodyPr>
          <a:lstStyle/>
          <a:p>
            <a:r>
              <a:rPr kumimoji="1" lang="zh-CN" altLang="en-US" b="1" i="1" u="sng" dirty="0">
                <a:effectLst>
                  <a:outerShdw blurRad="38100" dist="38100" dir="2700000" algn="tl">
                    <a:srgbClr val="000000"/>
                  </a:outerShdw>
                </a:effectLst>
                <a:latin typeface="黑体" pitchFamily="2" charset="-122"/>
                <a:ea typeface="黑体" pitchFamily="2" charset="-122"/>
              </a:rPr>
              <a:t>自反性，对称性和传递性 </a:t>
            </a:r>
            <a:endParaRPr lang="zh-CN" altLang="en-US" dirty="0"/>
          </a:p>
        </p:txBody>
      </p:sp>
      <p:sp>
        <p:nvSpPr>
          <p:cNvPr id="8" name="矩形 7">
            <a:extLst>
              <a:ext uri="{FF2B5EF4-FFF2-40B4-BE49-F238E27FC236}">
                <a16:creationId xmlns:a16="http://schemas.microsoft.com/office/drawing/2014/main" id="{5D11392A-13EA-4072-8F4B-064EFE07EE8C}"/>
              </a:ext>
            </a:extLst>
          </p:cNvPr>
          <p:cNvSpPr/>
          <p:nvPr/>
        </p:nvSpPr>
        <p:spPr>
          <a:xfrm>
            <a:off x="7922264" y="3290868"/>
            <a:ext cx="2350323" cy="461665"/>
          </a:xfrm>
          <a:prstGeom prst="rect">
            <a:avLst/>
          </a:prstGeom>
        </p:spPr>
        <p:txBody>
          <a:bodyPr wrap="none">
            <a:spAutoFit/>
          </a:bodyPr>
          <a:lstStyle/>
          <a:p>
            <a:r>
              <a:rPr kumimoji="1" lang="zh-CN" altLang="en-US" b="1" i="1" u="sng" dirty="0">
                <a:effectLst>
                  <a:outerShdw blurRad="38100" dist="38100" dir="2700000" algn="tl">
                    <a:srgbClr val="000000"/>
                  </a:outerShdw>
                </a:effectLst>
                <a:latin typeface="黑体" pitchFamily="2" charset="-122"/>
                <a:ea typeface="黑体" pitchFamily="2" charset="-122"/>
              </a:rPr>
              <a:t>自反性，对称性</a:t>
            </a:r>
            <a:endParaRPr lang="zh-CN" altLang="en-US" dirty="0"/>
          </a:p>
        </p:txBody>
      </p:sp>
      <p:sp>
        <p:nvSpPr>
          <p:cNvPr id="9" name="矩形 8">
            <a:extLst>
              <a:ext uri="{FF2B5EF4-FFF2-40B4-BE49-F238E27FC236}">
                <a16:creationId xmlns:a16="http://schemas.microsoft.com/office/drawing/2014/main" id="{63142B5A-2A40-47C8-BACB-E0C160F68EC1}"/>
              </a:ext>
            </a:extLst>
          </p:cNvPr>
          <p:cNvSpPr/>
          <p:nvPr/>
        </p:nvSpPr>
        <p:spPr>
          <a:xfrm>
            <a:off x="7922264" y="3840847"/>
            <a:ext cx="2350323" cy="461665"/>
          </a:xfrm>
          <a:prstGeom prst="rect">
            <a:avLst/>
          </a:prstGeom>
        </p:spPr>
        <p:txBody>
          <a:bodyPr wrap="none">
            <a:spAutoFit/>
          </a:bodyPr>
          <a:lstStyle/>
          <a:p>
            <a:r>
              <a:rPr kumimoji="1" lang="zh-CN" altLang="en-US" b="1" i="1" u="sng" dirty="0">
                <a:effectLst>
                  <a:outerShdw blurRad="38100" dist="38100" dir="2700000" algn="tl">
                    <a:srgbClr val="000000"/>
                  </a:outerShdw>
                </a:effectLst>
                <a:latin typeface="黑体" pitchFamily="2" charset="-122"/>
                <a:ea typeface="黑体" pitchFamily="2" charset="-122"/>
              </a:rPr>
              <a:t>自反性，对称性</a:t>
            </a:r>
            <a:endParaRPr lang="zh-CN" altLang="en-US" dirty="0"/>
          </a:p>
        </p:txBody>
      </p:sp>
    </p:spTree>
    <p:extLst>
      <p:ext uri="{BB962C8B-B14F-4D97-AF65-F5344CB8AC3E}">
        <p14:creationId xmlns:p14="http://schemas.microsoft.com/office/powerpoint/2010/main" val="234681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47587">
                                            <p:txEl>
                                              <p:pRg st="0" end="0"/>
                                            </p:txEl>
                                          </p:spTgt>
                                        </p:tgtEl>
                                        <p:attrNameLst>
                                          <p:attrName>style.visibility</p:attrName>
                                        </p:attrNameLst>
                                      </p:cBhvr>
                                      <p:to>
                                        <p:strVal val="visible"/>
                                      </p:to>
                                    </p:set>
                                    <p:anim calcmode="lin" valueType="num">
                                      <p:cBhvr additive="base">
                                        <p:cTn id="7" dur="500" fill="hold"/>
                                        <p:tgtEl>
                                          <p:spTgt spid="13475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475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47587">
                                            <p:txEl>
                                              <p:pRg st="1" end="1"/>
                                            </p:txEl>
                                          </p:spTgt>
                                        </p:tgtEl>
                                        <p:attrNameLst>
                                          <p:attrName>style.visibility</p:attrName>
                                        </p:attrNameLst>
                                      </p:cBhvr>
                                      <p:to>
                                        <p:strVal val="visible"/>
                                      </p:to>
                                    </p:set>
                                    <p:anim calcmode="lin" valueType="num">
                                      <p:cBhvr additive="base">
                                        <p:cTn id="13" dur="500" fill="hold"/>
                                        <p:tgtEl>
                                          <p:spTgt spid="13475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475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47587">
                                            <p:txEl>
                                              <p:pRg st="2" end="2"/>
                                            </p:txEl>
                                          </p:spTgt>
                                        </p:tgtEl>
                                        <p:attrNameLst>
                                          <p:attrName>style.visibility</p:attrName>
                                        </p:attrNameLst>
                                      </p:cBhvr>
                                      <p:to>
                                        <p:strVal val="visible"/>
                                      </p:to>
                                    </p:set>
                                    <p:anim calcmode="lin" valueType="num">
                                      <p:cBhvr additive="base">
                                        <p:cTn id="24" dur="500" fill="hold"/>
                                        <p:tgtEl>
                                          <p:spTgt spid="1347587">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475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randombar(horizontal)">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47587">
                                            <p:txEl>
                                              <p:pRg st="3" end="3"/>
                                            </p:txEl>
                                          </p:spTgt>
                                        </p:tgtEl>
                                        <p:attrNameLst>
                                          <p:attrName>style.visibility</p:attrName>
                                        </p:attrNameLst>
                                      </p:cBhvr>
                                      <p:to>
                                        <p:strVal val="visible"/>
                                      </p:to>
                                    </p:set>
                                    <p:anim calcmode="lin" valueType="num">
                                      <p:cBhvr additive="base">
                                        <p:cTn id="35" dur="500" fill="hold"/>
                                        <p:tgtEl>
                                          <p:spTgt spid="1347587">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475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randombar(horizontal)">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347587">
                                            <p:txEl>
                                              <p:pRg st="4" end="4"/>
                                            </p:txEl>
                                          </p:spTgt>
                                        </p:tgtEl>
                                        <p:attrNameLst>
                                          <p:attrName>style.visibility</p:attrName>
                                        </p:attrNameLst>
                                      </p:cBhvr>
                                      <p:to>
                                        <p:strVal val="visible"/>
                                      </p:to>
                                    </p:set>
                                    <p:anim calcmode="lin" valueType="num">
                                      <p:cBhvr additive="base">
                                        <p:cTn id="46" dur="500" fill="hold"/>
                                        <p:tgtEl>
                                          <p:spTgt spid="1347587">
                                            <p:txEl>
                                              <p:pRg st="4" end="4"/>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34758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randombar(horizontal)">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347587">
                                            <p:txEl>
                                              <p:pRg st="5" end="5"/>
                                            </p:txEl>
                                          </p:spTgt>
                                        </p:tgtEl>
                                        <p:attrNameLst>
                                          <p:attrName>style.visibility</p:attrName>
                                        </p:attrNameLst>
                                      </p:cBhvr>
                                      <p:to>
                                        <p:strVal val="visible"/>
                                      </p:to>
                                    </p:set>
                                    <p:anim calcmode="lin" valueType="num">
                                      <p:cBhvr additive="base">
                                        <p:cTn id="57" dur="500" fill="hold"/>
                                        <p:tgtEl>
                                          <p:spTgt spid="1347587">
                                            <p:txEl>
                                              <p:pRg st="5" end="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34758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randombar(horizontal)">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25" presetClass="entr" presetSubtype="0" fill="hold" grpId="0" nodeType="clickEffect">
                                  <p:stCondLst>
                                    <p:cond delay="0"/>
                                  </p:stCondLst>
                                  <p:childTnLst>
                                    <p:set>
                                      <p:cBhvr>
                                        <p:cTn id="67" dur="1" fill="hold">
                                          <p:stCondLst>
                                            <p:cond delay="0"/>
                                          </p:stCondLst>
                                        </p:cTn>
                                        <p:tgtEl>
                                          <p:spTgt spid="1347588"/>
                                        </p:tgtEl>
                                        <p:attrNameLst>
                                          <p:attrName>style.visibility</p:attrName>
                                        </p:attrNameLst>
                                      </p:cBhvr>
                                      <p:to>
                                        <p:strVal val="visible"/>
                                      </p:to>
                                    </p:set>
                                    <p:anim calcmode="lin" valueType="num">
                                      <p:cBhvr>
                                        <p:cTn id="68" dur="500" decel="50000" fill="hold">
                                          <p:stCondLst>
                                            <p:cond delay="0"/>
                                          </p:stCondLst>
                                        </p:cTn>
                                        <p:tgtEl>
                                          <p:spTgt spid="1347588"/>
                                        </p:tgtEl>
                                        <p:attrNameLst>
                                          <p:attrName>style.rotation</p:attrName>
                                        </p:attrNameLst>
                                      </p:cBhvr>
                                      <p:tavLst>
                                        <p:tav tm="0">
                                          <p:val>
                                            <p:fltVal val="-90"/>
                                          </p:val>
                                        </p:tav>
                                        <p:tav tm="100000">
                                          <p:val>
                                            <p:fltVal val="0"/>
                                          </p:val>
                                        </p:tav>
                                      </p:tavLst>
                                    </p:anim>
                                    <p:anim calcmode="lin" valueType="num">
                                      <p:cBhvr>
                                        <p:cTn id="69" dur="500" decel="50000" fill="hold">
                                          <p:stCondLst>
                                            <p:cond delay="0"/>
                                          </p:stCondLst>
                                        </p:cTn>
                                        <p:tgtEl>
                                          <p:spTgt spid="1347588"/>
                                        </p:tgtEl>
                                        <p:attrNameLst>
                                          <p:attrName>ppt_w</p:attrName>
                                        </p:attrNameLst>
                                      </p:cBhvr>
                                      <p:tavLst>
                                        <p:tav tm="0">
                                          <p:val>
                                            <p:strVal val="#ppt_w"/>
                                          </p:val>
                                        </p:tav>
                                        <p:tav tm="100000">
                                          <p:val>
                                            <p:strVal val="#ppt_w*.05"/>
                                          </p:val>
                                        </p:tav>
                                      </p:tavLst>
                                    </p:anim>
                                    <p:anim calcmode="lin" valueType="num">
                                      <p:cBhvr>
                                        <p:cTn id="70" dur="500" accel="50000" fill="hold">
                                          <p:stCondLst>
                                            <p:cond delay="500"/>
                                          </p:stCondLst>
                                        </p:cTn>
                                        <p:tgtEl>
                                          <p:spTgt spid="1347588"/>
                                        </p:tgtEl>
                                        <p:attrNameLst>
                                          <p:attrName>ppt_w</p:attrName>
                                        </p:attrNameLst>
                                      </p:cBhvr>
                                      <p:tavLst>
                                        <p:tav tm="0">
                                          <p:val>
                                            <p:strVal val="#ppt_w*.05"/>
                                          </p:val>
                                        </p:tav>
                                        <p:tav tm="100000">
                                          <p:val>
                                            <p:strVal val="#ppt_w"/>
                                          </p:val>
                                        </p:tav>
                                      </p:tavLst>
                                    </p:anim>
                                    <p:anim calcmode="lin" valueType="num">
                                      <p:cBhvr>
                                        <p:cTn id="71" dur="1000" fill="hold"/>
                                        <p:tgtEl>
                                          <p:spTgt spid="1347588"/>
                                        </p:tgtEl>
                                        <p:attrNameLst>
                                          <p:attrName>ppt_h</p:attrName>
                                        </p:attrNameLst>
                                      </p:cBhvr>
                                      <p:tavLst>
                                        <p:tav tm="0">
                                          <p:val>
                                            <p:strVal val="#ppt_h"/>
                                          </p:val>
                                        </p:tav>
                                        <p:tav tm="100000">
                                          <p:val>
                                            <p:strVal val="#ppt_h"/>
                                          </p:val>
                                        </p:tav>
                                      </p:tavLst>
                                    </p:anim>
                                    <p:anim calcmode="lin" valueType="num">
                                      <p:cBhvr>
                                        <p:cTn id="72" dur="500" decel="50000" fill="hold">
                                          <p:stCondLst>
                                            <p:cond delay="0"/>
                                          </p:stCondLst>
                                        </p:cTn>
                                        <p:tgtEl>
                                          <p:spTgt spid="1347588"/>
                                        </p:tgtEl>
                                        <p:attrNameLst>
                                          <p:attrName>ppt_x</p:attrName>
                                        </p:attrNameLst>
                                      </p:cBhvr>
                                      <p:tavLst>
                                        <p:tav tm="0">
                                          <p:val>
                                            <p:strVal val="#ppt_x+.4"/>
                                          </p:val>
                                        </p:tav>
                                        <p:tav tm="100000">
                                          <p:val>
                                            <p:strVal val="#ppt_x"/>
                                          </p:val>
                                        </p:tav>
                                      </p:tavLst>
                                    </p:anim>
                                    <p:anim calcmode="lin" valueType="num">
                                      <p:cBhvr>
                                        <p:cTn id="73" dur="500" decel="50000" fill="hold">
                                          <p:stCondLst>
                                            <p:cond delay="0"/>
                                          </p:stCondLst>
                                        </p:cTn>
                                        <p:tgtEl>
                                          <p:spTgt spid="1347588"/>
                                        </p:tgtEl>
                                        <p:attrNameLst>
                                          <p:attrName>ppt_y</p:attrName>
                                        </p:attrNameLst>
                                      </p:cBhvr>
                                      <p:tavLst>
                                        <p:tav tm="0">
                                          <p:val>
                                            <p:strVal val="#ppt_y-.2"/>
                                          </p:val>
                                        </p:tav>
                                        <p:tav tm="100000">
                                          <p:val>
                                            <p:strVal val="#ppt_y+.1"/>
                                          </p:val>
                                        </p:tav>
                                      </p:tavLst>
                                    </p:anim>
                                    <p:anim calcmode="lin" valueType="num">
                                      <p:cBhvr>
                                        <p:cTn id="74" dur="500" accel="50000" fill="hold">
                                          <p:stCondLst>
                                            <p:cond delay="500"/>
                                          </p:stCondLst>
                                        </p:cTn>
                                        <p:tgtEl>
                                          <p:spTgt spid="1347588"/>
                                        </p:tgtEl>
                                        <p:attrNameLst>
                                          <p:attrName>ppt_y</p:attrName>
                                        </p:attrNameLst>
                                      </p:cBhvr>
                                      <p:tavLst>
                                        <p:tav tm="0">
                                          <p:val>
                                            <p:strVal val="#ppt_y+.1"/>
                                          </p:val>
                                        </p:tav>
                                        <p:tav tm="100000">
                                          <p:val>
                                            <p:strVal val="#ppt_y"/>
                                          </p:val>
                                        </p:tav>
                                      </p:tavLst>
                                    </p:anim>
                                    <p:animEffect transition="in" filter="fade">
                                      <p:cBhvr>
                                        <p:cTn id="75" dur="1000" decel="50000">
                                          <p:stCondLst>
                                            <p:cond delay="0"/>
                                          </p:stCondLst>
                                        </p:cTn>
                                        <p:tgtEl>
                                          <p:spTgt spid="1347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7587" grpId="0" uiExpand="1" build="p"/>
      <p:bldP spid="1347588" grpId="0" animBg="1"/>
      <p:bldP spid="2" grpId="0"/>
      <p:bldP spid="6" grpId="0"/>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1255D858-1F43-4DB1-BBD5-40187618359B}"/>
              </a:ext>
            </a:extLst>
          </p:cNvPr>
          <p:cNvSpPr>
            <a:spLocks noGrp="1" noChangeArrowheads="1"/>
          </p:cNvSpPr>
          <p:nvPr>
            <p:ph type="title"/>
          </p:nvPr>
        </p:nvSpPr>
        <p:spPr>
          <a:xfrm>
            <a:off x="782500" y="271361"/>
            <a:ext cx="8355359" cy="585923"/>
          </a:xfrm>
        </p:spPr>
        <p:txBody>
          <a:bodyPr/>
          <a:lstStyle/>
          <a:p>
            <a:pPr eaLnBrk="1" hangingPunct="1"/>
            <a:r>
              <a:rPr lang="zh-CN" altLang="en-US" dirty="0"/>
              <a:t>例</a:t>
            </a:r>
            <a:r>
              <a:rPr lang="en-US" altLang="zh-CN" dirty="0"/>
              <a:t>5.7</a:t>
            </a:r>
            <a:endParaRPr lang="zh-CN" altLang="en-US" dirty="0"/>
          </a:p>
        </p:txBody>
      </p:sp>
      <p:sp>
        <p:nvSpPr>
          <p:cNvPr id="1680387" name="Rectangle 3">
            <a:extLst>
              <a:ext uri="{FF2B5EF4-FFF2-40B4-BE49-F238E27FC236}">
                <a16:creationId xmlns:a16="http://schemas.microsoft.com/office/drawing/2014/main" id="{FA6C0A3F-434E-41F0-AF6A-892FC1B5083F}"/>
              </a:ext>
            </a:extLst>
          </p:cNvPr>
          <p:cNvSpPr>
            <a:spLocks noGrp="1" noChangeArrowheads="1"/>
          </p:cNvSpPr>
          <p:nvPr>
            <p:ph type="body" idx="1"/>
          </p:nvPr>
        </p:nvSpPr>
        <p:spPr>
          <a:xfrm>
            <a:off x="387616" y="965424"/>
            <a:ext cx="11426559" cy="3853754"/>
          </a:xfrm>
        </p:spPr>
        <p:txBody>
          <a:bodyPr/>
          <a:lstStyle/>
          <a:p>
            <a:pPr marL="457291" indent="-457291">
              <a:lnSpc>
                <a:spcPct val="150000"/>
              </a:lnSpc>
              <a:buNone/>
            </a:pPr>
            <a:r>
              <a:rPr lang="zh-CN" altLang="en-US" dirty="0"/>
              <a:t>试给出非空集合</a:t>
            </a:r>
            <a:r>
              <a:rPr lang="en-US" altLang="zh-CN" dirty="0"/>
              <a:t>A</a:t>
            </a:r>
            <a:r>
              <a:rPr lang="zh-CN" altLang="en-US" dirty="0"/>
              <a:t>的</a:t>
            </a:r>
            <a:r>
              <a:rPr lang="en-US" altLang="zh-CN" dirty="0"/>
              <a:t>2</a:t>
            </a:r>
            <a:r>
              <a:rPr lang="zh-CN" altLang="en-US" dirty="0"/>
              <a:t>个不同划分</a:t>
            </a:r>
          </a:p>
          <a:p>
            <a:pPr marL="457291" indent="-457291">
              <a:lnSpc>
                <a:spcPct val="150000"/>
              </a:lnSpc>
              <a:buNone/>
            </a:pPr>
            <a:r>
              <a:rPr lang="zh-CN" altLang="en-US" dirty="0">
                <a:solidFill>
                  <a:srgbClr val="C00000"/>
                </a:solidFill>
              </a:rPr>
              <a:t>解</a:t>
            </a:r>
            <a:r>
              <a:rPr lang="zh-CN" altLang="en-US" dirty="0"/>
              <a:t>（</a:t>
            </a:r>
            <a:r>
              <a:rPr lang="en-US" altLang="zh-CN" dirty="0"/>
              <a:t>1</a:t>
            </a:r>
            <a:r>
              <a:rPr lang="zh-CN" altLang="en-US" dirty="0"/>
              <a:t>）在</a:t>
            </a:r>
            <a:r>
              <a:rPr lang="en-US" altLang="zh-CN" dirty="0"/>
              <a:t>A</a:t>
            </a:r>
            <a:r>
              <a:rPr lang="zh-CN" altLang="en-US" dirty="0"/>
              <a:t>中设定一个非空真子集</a:t>
            </a:r>
            <a:r>
              <a:rPr lang="en-US" altLang="zh-CN" dirty="0"/>
              <a:t>A</a:t>
            </a:r>
            <a:r>
              <a:rPr lang="en-US" altLang="zh-CN" baseline="-25000" dirty="0"/>
              <a:t>1</a:t>
            </a:r>
            <a:r>
              <a:rPr lang="zh-CN" altLang="en-US" dirty="0"/>
              <a:t>，</a:t>
            </a:r>
            <a:r>
              <a:rPr lang="zh-CN" altLang="en-US" dirty="0">
                <a:solidFill>
                  <a:srgbClr val="FF0000"/>
                </a:solidFill>
              </a:rPr>
              <a:t>令</a:t>
            </a:r>
            <a:r>
              <a:rPr lang="en-US" altLang="zh-CN" dirty="0">
                <a:solidFill>
                  <a:srgbClr val="FF0000"/>
                </a:solidFill>
              </a:rPr>
              <a:t>A</a:t>
            </a:r>
            <a:r>
              <a:rPr lang="en-US" altLang="zh-CN" baseline="-25000" dirty="0">
                <a:solidFill>
                  <a:srgbClr val="FF0000"/>
                </a:solidFill>
              </a:rPr>
              <a:t>2</a:t>
            </a:r>
            <a:r>
              <a:rPr lang="en-US" altLang="zh-CN" dirty="0">
                <a:solidFill>
                  <a:srgbClr val="FF0000"/>
                </a:solidFill>
              </a:rPr>
              <a:t>=A-A</a:t>
            </a:r>
            <a:r>
              <a:rPr lang="en-US" altLang="zh-CN" baseline="-25000" dirty="0">
                <a:solidFill>
                  <a:srgbClr val="FF0000"/>
                </a:solidFill>
              </a:rPr>
              <a:t>1</a:t>
            </a:r>
            <a:r>
              <a:rPr lang="zh-CN" altLang="en-US" dirty="0">
                <a:solidFill>
                  <a:srgbClr val="FF0000"/>
                </a:solidFill>
              </a:rPr>
              <a:t>，</a:t>
            </a:r>
            <a:r>
              <a:rPr lang="zh-CN" altLang="en-US" dirty="0"/>
              <a:t>则根据集合划分的定义，</a:t>
            </a:r>
            <a:r>
              <a:rPr lang="en-US" altLang="zh-CN" dirty="0"/>
              <a:t>{A</a:t>
            </a:r>
            <a:r>
              <a:rPr lang="en-US" altLang="zh-CN" baseline="-25000" dirty="0"/>
              <a:t>1</a:t>
            </a:r>
            <a:r>
              <a:rPr lang="en-US" altLang="zh-CN" dirty="0"/>
              <a:t>,A</a:t>
            </a:r>
            <a:r>
              <a:rPr lang="en-US" altLang="zh-CN" baseline="-25000" dirty="0"/>
              <a:t>2</a:t>
            </a:r>
            <a:r>
              <a:rPr lang="en-US" altLang="zh-CN" dirty="0"/>
              <a:t>}</a:t>
            </a:r>
            <a:r>
              <a:rPr lang="zh-CN" altLang="en-US" dirty="0"/>
              <a:t>就构成了集合</a:t>
            </a:r>
            <a:r>
              <a:rPr lang="en-US" altLang="zh-CN" dirty="0"/>
              <a:t>A</a:t>
            </a:r>
            <a:r>
              <a:rPr lang="zh-CN" altLang="en-US" dirty="0"/>
              <a:t>的一个划分，见图</a:t>
            </a:r>
            <a:r>
              <a:rPr lang="en-US" altLang="zh-CN" dirty="0"/>
              <a:t>(a)</a:t>
            </a:r>
            <a:r>
              <a:rPr lang="zh-CN" altLang="en-US" dirty="0"/>
              <a:t>；</a:t>
            </a:r>
          </a:p>
          <a:p>
            <a:pPr marL="457291" indent="-457291">
              <a:lnSpc>
                <a:spcPct val="150000"/>
              </a:lnSpc>
              <a:buNone/>
            </a:pPr>
            <a:r>
              <a:rPr lang="zh-CN" altLang="en-US" dirty="0"/>
              <a:t>（</a:t>
            </a:r>
            <a:r>
              <a:rPr lang="en-US" altLang="zh-CN" dirty="0"/>
              <a:t>2</a:t>
            </a:r>
            <a:r>
              <a:rPr lang="zh-CN" altLang="en-US" dirty="0"/>
              <a:t>）</a:t>
            </a:r>
            <a:r>
              <a:rPr lang="zh-CN" altLang="en-US" dirty="0">
                <a:solidFill>
                  <a:srgbClr val="0000CC"/>
                </a:solidFill>
              </a:rPr>
              <a:t>在</a:t>
            </a:r>
            <a:r>
              <a:rPr lang="en-US" altLang="zh-CN" dirty="0">
                <a:solidFill>
                  <a:srgbClr val="0000CC"/>
                </a:solidFill>
              </a:rPr>
              <a:t>A</a:t>
            </a:r>
            <a:r>
              <a:rPr lang="zh-CN" altLang="en-US" dirty="0">
                <a:solidFill>
                  <a:srgbClr val="0000CC"/>
                </a:solidFill>
              </a:rPr>
              <a:t>中设定两个不相交非空真子集</a:t>
            </a:r>
            <a:r>
              <a:rPr lang="en-US" altLang="zh-CN" dirty="0">
                <a:solidFill>
                  <a:srgbClr val="0000CC"/>
                </a:solidFill>
              </a:rPr>
              <a:t>A</a:t>
            </a:r>
            <a:r>
              <a:rPr lang="en-US" altLang="zh-CN" baseline="-25000" dirty="0">
                <a:solidFill>
                  <a:srgbClr val="0000CC"/>
                </a:solidFill>
              </a:rPr>
              <a:t>1</a:t>
            </a:r>
            <a:r>
              <a:rPr lang="zh-CN" altLang="en-US" dirty="0">
                <a:solidFill>
                  <a:srgbClr val="0000CC"/>
                </a:solidFill>
              </a:rPr>
              <a:t>和</a:t>
            </a:r>
            <a:r>
              <a:rPr lang="en-US" altLang="zh-CN" dirty="0">
                <a:solidFill>
                  <a:srgbClr val="0000CC"/>
                </a:solidFill>
              </a:rPr>
              <a:t>A</a:t>
            </a:r>
            <a:r>
              <a:rPr lang="en-US" altLang="zh-CN" baseline="-25000" dirty="0">
                <a:solidFill>
                  <a:srgbClr val="0000CC"/>
                </a:solidFill>
              </a:rPr>
              <a:t>2</a:t>
            </a:r>
            <a:r>
              <a:rPr lang="zh-CN" altLang="en-US" dirty="0"/>
              <a:t>，令</a:t>
            </a:r>
            <a:r>
              <a:rPr lang="en-US" altLang="zh-CN" dirty="0">
                <a:solidFill>
                  <a:srgbClr val="FF0000"/>
                </a:solidFill>
              </a:rPr>
              <a:t>A</a:t>
            </a:r>
            <a:r>
              <a:rPr lang="en-US" altLang="zh-CN" baseline="-25000" dirty="0">
                <a:solidFill>
                  <a:srgbClr val="FF0000"/>
                </a:solidFill>
              </a:rPr>
              <a:t>3</a:t>
            </a:r>
            <a:r>
              <a:rPr lang="en-US" altLang="zh-CN" dirty="0">
                <a:solidFill>
                  <a:srgbClr val="FF0000"/>
                </a:solidFill>
              </a:rPr>
              <a:t>=A-(A</a:t>
            </a:r>
            <a:r>
              <a:rPr lang="en-US" altLang="zh-CN" baseline="-25000" dirty="0">
                <a:solidFill>
                  <a:srgbClr val="FF0000"/>
                </a:solidFill>
              </a:rPr>
              <a:t>1</a:t>
            </a:r>
            <a:r>
              <a:rPr lang="en-US" altLang="zh-CN" dirty="0">
                <a:solidFill>
                  <a:srgbClr val="FF0000"/>
                </a:solidFill>
              </a:rPr>
              <a:t>∪A</a:t>
            </a:r>
            <a:r>
              <a:rPr lang="en-US" altLang="zh-CN" baseline="-25000" dirty="0">
                <a:solidFill>
                  <a:srgbClr val="FF0000"/>
                </a:solidFill>
              </a:rPr>
              <a:t>2</a:t>
            </a:r>
            <a:r>
              <a:rPr lang="en-US" altLang="zh-CN" dirty="0">
                <a:solidFill>
                  <a:srgbClr val="FF0000"/>
                </a:solidFill>
              </a:rPr>
              <a:t>)</a:t>
            </a:r>
            <a:r>
              <a:rPr lang="zh-CN" altLang="en-US" dirty="0"/>
              <a:t>，则根据集合划分的定义，</a:t>
            </a:r>
            <a:r>
              <a:rPr lang="en-US" altLang="zh-CN" dirty="0"/>
              <a:t>{A</a:t>
            </a:r>
            <a:r>
              <a:rPr lang="en-US" altLang="zh-CN" baseline="-25000" dirty="0"/>
              <a:t>1</a:t>
            </a:r>
            <a:r>
              <a:rPr lang="en-US" altLang="zh-CN" dirty="0"/>
              <a:t>,A</a:t>
            </a:r>
            <a:r>
              <a:rPr lang="en-US" altLang="zh-CN" baseline="-25000" dirty="0"/>
              <a:t>2</a:t>
            </a:r>
            <a:r>
              <a:rPr lang="en-US" altLang="zh-CN" dirty="0"/>
              <a:t>,A</a:t>
            </a:r>
            <a:r>
              <a:rPr lang="en-US" altLang="zh-CN" baseline="-25000" dirty="0"/>
              <a:t>3</a:t>
            </a:r>
            <a:r>
              <a:rPr lang="en-US" altLang="zh-CN" dirty="0"/>
              <a:t>}</a:t>
            </a:r>
            <a:r>
              <a:rPr lang="zh-CN" altLang="en-US" dirty="0"/>
              <a:t>就构成了集合</a:t>
            </a:r>
            <a:r>
              <a:rPr lang="en-US" altLang="zh-CN" dirty="0"/>
              <a:t>A</a:t>
            </a:r>
            <a:r>
              <a:rPr lang="zh-CN" altLang="en-US" dirty="0"/>
              <a:t>的一个划分，见图</a:t>
            </a:r>
            <a:r>
              <a:rPr lang="en-US" altLang="zh-CN" dirty="0"/>
              <a:t>(b)</a:t>
            </a:r>
            <a:r>
              <a:rPr lang="zh-CN" altLang="en-US" dirty="0"/>
              <a:t>。</a:t>
            </a:r>
          </a:p>
        </p:txBody>
      </p:sp>
      <p:grpSp>
        <p:nvGrpSpPr>
          <p:cNvPr id="2" name="Group 17">
            <a:extLst>
              <a:ext uri="{FF2B5EF4-FFF2-40B4-BE49-F238E27FC236}">
                <a16:creationId xmlns:a16="http://schemas.microsoft.com/office/drawing/2014/main" id="{9CF7F163-32B4-46A8-9EB9-544FA5F5F3AF}"/>
              </a:ext>
            </a:extLst>
          </p:cNvPr>
          <p:cNvGrpSpPr>
            <a:grpSpLocks/>
          </p:cNvGrpSpPr>
          <p:nvPr/>
        </p:nvGrpSpPr>
        <p:grpSpPr bwMode="auto">
          <a:xfrm>
            <a:off x="3279774" y="4130044"/>
            <a:ext cx="1905831" cy="1764120"/>
            <a:chOff x="1474" y="3249"/>
            <a:chExt cx="1183" cy="868"/>
          </a:xfrm>
        </p:grpSpPr>
        <p:sp>
          <p:nvSpPr>
            <p:cNvPr id="19467" name="Text Box 11">
              <a:extLst>
                <a:ext uri="{FF2B5EF4-FFF2-40B4-BE49-F238E27FC236}">
                  <a16:creationId xmlns:a16="http://schemas.microsoft.com/office/drawing/2014/main" id="{293608DA-4AB9-4659-8B5C-1995A680D00F}"/>
                </a:ext>
              </a:extLst>
            </p:cNvPr>
            <p:cNvSpPr txBox="1">
              <a:spLocks noChangeArrowheads="1"/>
            </p:cNvSpPr>
            <p:nvPr/>
          </p:nvSpPr>
          <p:spPr bwMode="auto">
            <a:xfrm>
              <a:off x="1916" y="3884"/>
              <a:ext cx="298" cy="233"/>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400">
                  <a:solidFill>
                    <a:srgbClr val="FF0000"/>
                  </a:solidFill>
                  <a:latin typeface="Times New Roman" panose="02020603050405020304" pitchFamily="18" charset="0"/>
                  <a:ea typeface="宋体" panose="02010600030101010101" pitchFamily="2" charset="-122"/>
                </a:rPr>
                <a:t>(a)</a:t>
              </a:r>
              <a:endParaRPr lang="en-US" altLang="zh-CN" sz="2400">
                <a:solidFill>
                  <a:srgbClr val="FF0000"/>
                </a:solidFill>
              </a:endParaRPr>
            </a:p>
          </p:txBody>
        </p:sp>
        <p:sp>
          <p:nvSpPr>
            <p:cNvPr id="19468" name="Rectangle 5">
              <a:extLst>
                <a:ext uri="{FF2B5EF4-FFF2-40B4-BE49-F238E27FC236}">
                  <a16:creationId xmlns:a16="http://schemas.microsoft.com/office/drawing/2014/main" id="{D5F7EB51-5DC5-470A-9320-6303FBFE94F7}"/>
                </a:ext>
              </a:extLst>
            </p:cNvPr>
            <p:cNvSpPr>
              <a:spLocks noChangeArrowheads="1"/>
            </p:cNvSpPr>
            <p:nvPr/>
          </p:nvSpPr>
          <p:spPr bwMode="auto">
            <a:xfrm>
              <a:off x="1474" y="3249"/>
              <a:ext cx="1183" cy="654"/>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a:solidFill>
                    <a:srgbClr val="FF0000"/>
                  </a:solidFill>
                  <a:latin typeface="Times New Roman" panose="02020603050405020304" pitchFamily="18" charset="0"/>
                  <a:ea typeface="宋体" panose="02010600030101010101" pitchFamily="2" charset="-122"/>
                </a:rPr>
                <a:t>A</a:t>
              </a:r>
              <a:endParaRPr lang="en-US" altLang="zh-CN" sz="2400">
                <a:solidFill>
                  <a:srgbClr val="FF0000"/>
                </a:solidFill>
              </a:endParaRPr>
            </a:p>
          </p:txBody>
        </p:sp>
        <p:sp>
          <p:nvSpPr>
            <p:cNvPr id="19469" name="Oval 7">
              <a:extLst>
                <a:ext uri="{FF2B5EF4-FFF2-40B4-BE49-F238E27FC236}">
                  <a16:creationId xmlns:a16="http://schemas.microsoft.com/office/drawing/2014/main" id="{42CBA679-8E74-40E5-8E23-0AAF7FBB9476}"/>
                </a:ext>
              </a:extLst>
            </p:cNvPr>
            <p:cNvSpPr>
              <a:spLocks noChangeArrowheads="1"/>
            </p:cNvSpPr>
            <p:nvPr/>
          </p:nvSpPr>
          <p:spPr bwMode="auto">
            <a:xfrm>
              <a:off x="1914" y="3456"/>
              <a:ext cx="560" cy="327"/>
            </a:xfrm>
            <a:prstGeom prst="ellipse">
              <a:avLst/>
            </a:prstGeom>
            <a:solidFill>
              <a:srgbClr val="808080"/>
            </a:solidFill>
            <a:ln w="28575">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400">
                  <a:solidFill>
                    <a:srgbClr val="FFFF66"/>
                  </a:solidFill>
                  <a:latin typeface="Times New Roman" panose="02020603050405020304" pitchFamily="18" charset="0"/>
                  <a:ea typeface="宋体" panose="02010600030101010101" pitchFamily="2" charset="-122"/>
                </a:rPr>
                <a:t>A</a:t>
              </a:r>
              <a:r>
                <a:rPr lang="en-US" altLang="zh-CN" sz="2400" baseline="-25000">
                  <a:solidFill>
                    <a:srgbClr val="FFFF66"/>
                  </a:solidFill>
                  <a:latin typeface="Times New Roman" panose="02020603050405020304" pitchFamily="18" charset="0"/>
                  <a:ea typeface="宋体" panose="02010600030101010101" pitchFamily="2" charset="-122"/>
                </a:rPr>
                <a:t>1</a:t>
              </a:r>
              <a:endParaRPr lang="en-US" altLang="zh-CN" sz="2400">
                <a:solidFill>
                  <a:srgbClr val="FFFF66"/>
                </a:solidFill>
              </a:endParaRPr>
            </a:p>
          </p:txBody>
        </p:sp>
      </p:grpSp>
      <p:grpSp>
        <p:nvGrpSpPr>
          <p:cNvPr id="3" name="Group 18">
            <a:extLst>
              <a:ext uri="{FF2B5EF4-FFF2-40B4-BE49-F238E27FC236}">
                <a16:creationId xmlns:a16="http://schemas.microsoft.com/office/drawing/2014/main" id="{B37C9809-6593-4660-9D56-6A529129F60E}"/>
              </a:ext>
            </a:extLst>
          </p:cNvPr>
          <p:cNvGrpSpPr>
            <a:grpSpLocks/>
          </p:cNvGrpSpPr>
          <p:nvPr/>
        </p:nvGrpSpPr>
        <p:grpSpPr bwMode="auto">
          <a:xfrm>
            <a:off x="6555545" y="4130044"/>
            <a:ext cx="1905830" cy="1764120"/>
            <a:chOff x="3537" y="3249"/>
            <a:chExt cx="1183" cy="868"/>
          </a:xfrm>
        </p:grpSpPr>
        <p:sp>
          <p:nvSpPr>
            <p:cNvPr id="19463" name="Text Box 12">
              <a:extLst>
                <a:ext uri="{FF2B5EF4-FFF2-40B4-BE49-F238E27FC236}">
                  <a16:creationId xmlns:a16="http://schemas.microsoft.com/office/drawing/2014/main" id="{08FE09F0-BE0C-4FA4-8078-F58C26CEBDAF}"/>
                </a:ext>
              </a:extLst>
            </p:cNvPr>
            <p:cNvSpPr txBox="1">
              <a:spLocks noChangeArrowheads="1"/>
            </p:cNvSpPr>
            <p:nvPr/>
          </p:nvSpPr>
          <p:spPr bwMode="auto">
            <a:xfrm>
              <a:off x="3971" y="3884"/>
              <a:ext cx="314" cy="233"/>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400">
                  <a:solidFill>
                    <a:srgbClr val="FF0000"/>
                  </a:solidFill>
                </a:rPr>
                <a:t>(b)</a:t>
              </a:r>
            </a:p>
          </p:txBody>
        </p:sp>
        <p:sp>
          <p:nvSpPr>
            <p:cNvPr id="19464" name="Rectangle 6">
              <a:extLst>
                <a:ext uri="{FF2B5EF4-FFF2-40B4-BE49-F238E27FC236}">
                  <a16:creationId xmlns:a16="http://schemas.microsoft.com/office/drawing/2014/main" id="{7E1F714F-AB59-432B-ADCA-5F89E92FC88F}"/>
                </a:ext>
              </a:extLst>
            </p:cNvPr>
            <p:cNvSpPr>
              <a:spLocks noChangeArrowheads="1"/>
            </p:cNvSpPr>
            <p:nvPr/>
          </p:nvSpPr>
          <p:spPr bwMode="auto">
            <a:xfrm>
              <a:off x="3537" y="3249"/>
              <a:ext cx="1183" cy="654"/>
            </a:xfrm>
            <a:prstGeom prst="rect">
              <a:avLst/>
            </a:prstGeom>
            <a:solidFill>
              <a:srgbClr val="FFFFFF"/>
            </a:solidFill>
            <a:ln w="28575">
              <a:solidFill>
                <a:srgbClr val="000000"/>
              </a:solidFill>
              <a:miter lim="800000"/>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a:solidFill>
                    <a:srgbClr val="FF0000"/>
                  </a:solidFill>
                </a:rPr>
                <a:t>A</a:t>
              </a:r>
            </a:p>
          </p:txBody>
        </p:sp>
        <p:sp>
          <p:nvSpPr>
            <p:cNvPr id="19465" name="Oval 8">
              <a:extLst>
                <a:ext uri="{FF2B5EF4-FFF2-40B4-BE49-F238E27FC236}">
                  <a16:creationId xmlns:a16="http://schemas.microsoft.com/office/drawing/2014/main" id="{33EFA082-9CA4-4A9A-954C-7E22A9944806}"/>
                </a:ext>
              </a:extLst>
            </p:cNvPr>
            <p:cNvSpPr>
              <a:spLocks noChangeArrowheads="1"/>
            </p:cNvSpPr>
            <p:nvPr/>
          </p:nvSpPr>
          <p:spPr bwMode="auto">
            <a:xfrm>
              <a:off x="4078" y="3279"/>
              <a:ext cx="560" cy="327"/>
            </a:xfrm>
            <a:prstGeom prst="ellipse">
              <a:avLst/>
            </a:prstGeom>
            <a:solidFill>
              <a:srgbClr val="808080"/>
            </a:solidFill>
            <a:ln w="28575">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400">
                  <a:solidFill>
                    <a:srgbClr val="FFFF66"/>
                  </a:solidFill>
                </a:rPr>
                <a:t>A</a:t>
              </a:r>
              <a:r>
                <a:rPr lang="en-US" altLang="zh-CN" sz="2400" baseline="-25000">
                  <a:solidFill>
                    <a:srgbClr val="FFFF66"/>
                  </a:solidFill>
                </a:rPr>
                <a:t>1</a:t>
              </a:r>
              <a:endParaRPr lang="en-US" altLang="zh-CN" sz="2400">
                <a:solidFill>
                  <a:srgbClr val="FFFF66"/>
                </a:solidFill>
              </a:endParaRPr>
            </a:p>
          </p:txBody>
        </p:sp>
        <p:sp>
          <p:nvSpPr>
            <p:cNvPr id="19466" name="Oval 9">
              <a:extLst>
                <a:ext uri="{FF2B5EF4-FFF2-40B4-BE49-F238E27FC236}">
                  <a16:creationId xmlns:a16="http://schemas.microsoft.com/office/drawing/2014/main" id="{D11EEA3A-7728-4DC0-991D-4FE05987FAA8}"/>
                </a:ext>
              </a:extLst>
            </p:cNvPr>
            <p:cNvSpPr>
              <a:spLocks noChangeArrowheads="1"/>
            </p:cNvSpPr>
            <p:nvPr/>
          </p:nvSpPr>
          <p:spPr bwMode="auto">
            <a:xfrm>
              <a:off x="3606" y="3521"/>
              <a:ext cx="560" cy="327"/>
            </a:xfrm>
            <a:prstGeom prst="ellipse">
              <a:avLst/>
            </a:prstGeom>
            <a:solidFill>
              <a:srgbClr val="808080"/>
            </a:solidFill>
            <a:ln w="28575">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400">
                  <a:solidFill>
                    <a:srgbClr val="FFFF66"/>
                  </a:solidFill>
                </a:rPr>
                <a:t>A</a:t>
              </a:r>
              <a:r>
                <a:rPr lang="en-US" altLang="zh-CN" sz="2400" baseline="-25000">
                  <a:solidFill>
                    <a:srgbClr val="FFFF66"/>
                  </a:solidFill>
                </a:rPr>
                <a:t>2</a:t>
              </a:r>
              <a:endParaRPr lang="en-US" altLang="zh-CN" sz="2400">
                <a:solidFill>
                  <a:srgbClr val="FFFF66"/>
                </a:solidFill>
              </a:endParaRPr>
            </a:p>
          </p:txBody>
        </p:sp>
      </p:grpSp>
      <p:sp>
        <p:nvSpPr>
          <p:cNvPr id="14" name="卷形: 垂直 13">
            <a:extLst>
              <a:ext uri="{FF2B5EF4-FFF2-40B4-BE49-F238E27FC236}">
                <a16:creationId xmlns:a16="http://schemas.microsoft.com/office/drawing/2014/main" id="{2A14A026-CA92-4A6E-AC1D-9BCE2AF3CC03}"/>
              </a:ext>
            </a:extLst>
          </p:cNvPr>
          <p:cNvSpPr/>
          <p:nvPr/>
        </p:nvSpPr>
        <p:spPr>
          <a:xfrm>
            <a:off x="387616" y="5879937"/>
            <a:ext cx="11193759" cy="9144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b="1" dirty="0"/>
              <a:t>注意：</a:t>
            </a:r>
            <a:r>
              <a:rPr lang="zh-CN" altLang="en-US" b="1" dirty="0"/>
              <a:t>对同一个集合，划分的方法不同，得到的划分也不同。</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80387">
                                            <p:txEl>
                                              <p:pRg st="1" end="1"/>
                                            </p:txEl>
                                          </p:spTgt>
                                        </p:tgtEl>
                                        <p:attrNameLst>
                                          <p:attrName>style.visibility</p:attrName>
                                        </p:attrNameLst>
                                      </p:cBhvr>
                                      <p:to>
                                        <p:strVal val="visible"/>
                                      </p:to>
                                    </p:set>
                                    <p:anim calcmode="lin" valueType="num">
                                      <p:cBhvr additive="base">
                                        <p:cTn id="7" dur="500" fill="hold"/>
                                        <p:tgtEl>
                                          <p:spTgt spid="168038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803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5"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4"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5"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6" dur="1000" fill="hold"/>
                                        <p:tgtEl>
                                          <p:spTgt spid="2"/>
                                        </p:tgtEl>
                                        <p:attrNameLst>
                                          <p:attrName>ppt_h</p:attrName>
                                        </p:attrNameLst>
                                      </p:cBhvr>
                                      <p:tavLst>
                                        <p:tav tm="0">
                                          <p:val>
                                            <p:strVal val="#ppt_h"/>
                                          </p:val>
                                        </p:tav>
                                        <p:tav tm="100000">
                                          <p:val>
                                            <p:strVal val="#ppt_h"/>
                                          </p:val>
                                        </p:tav>
                                      </p:tavLst>
                                    </p:anim>
                                    <p:anim calcmode="lin" valueType="num">
                                      <p:cBhvr>
                                        <p:cTn id="17"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8"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9"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20" dur="1000" decel="50000">
                                          <p:stCondLst>
                                            <p:cond delay="0"/>
                                          </p:stCondLst>
                                        </p:cTn>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80387">
                                            <p:txEl>
                                              <p:pRg st="2" end="2"/>
                                            </p:txEl>
                                          </p:spTgt>
                                        </p:tgtEl>
                                        <p:attrNameLst>
                                          <p:attrName>style.visibility</p:attrName>
                                        </p:attrNameLst>
                                      </p:cBhvr>
                                      <p:to>
                                        <p:strVal val="visible"/>
                                      </p:to>
                                    </p:set>
                                    <p:anim calcmode="lin" valueType="num">
                                      <p:cBhvr additive="base">
                                        <p:cTn id="25" dur="500" fill="hold"/>
                                        <p:tgtEl>
                                          <p:spTgt spid="1680387">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803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5"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4" dur="1000" fill="hold"/>
                                        <p:tgtEl>
                                          <p:spTgt spid="3"/>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circle(in)">
                                      <p:cBhvr>
                                        <p:cTn id="4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0387" grpId="0" uiExpand="1" build="p"/>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FAD207-41D0-4CDC-87C1-E9198C5BC084}"/>
              </a:ext>
            </a:extLst>
          </p:cNvPr>
          <p:cNvSpPr>
            <a:spLocks noGrp="1"/>
          </p:cNvSpPr>
          <p:nvPr>
            <p:ph type="title"/>
          </p:nvPr>
        </p:nvSpPr>
        <p:spPr/>
        <p:txBody>
          <a:bodyPr/>
          <a:lstStyle/>
          <a:p>
            <a:r>
              <a:rPr lang="zh-CN" altLang="en-US" dirty="0"/>
              <a:t>问题引入</a:t>
            </a:r>
          </a:p>
        </p:txBody>
      </p:sp>
      <p:sp>
        <p:nvSpPr>
          <p:cNvPr id="4" name="矩形 3">
            <a:extLst>
              <a:ext uri="{FF2B5EF4-FFF2-40B4-BE49-F238E27FC236}">
                <a16:creationId xmlns:a16="http://schemas.microsoft.com/office/drawing/2014/main" id="{5274CD03-876D-4A9F-B935-EB08FBEF0EAA}"/>
              </a:ext>
            </a:extLst>
          </p:cNvPr>
          <p:cNvSpPr/>
          <p:nvPr/>
        </p:nvSpPr>
        <p:spPr>
          <a:xfrm>
            <a:off x="384175" y="1753394"/>
            <a:ext cx="11165937" cy="1273554"/>
          </a:xfrm>
          <a:prstGeom prst="rect">
            <a:avLst/>
          </a:prstGeom>
        </p:spPr>
        <p:txBody>
          <a:bodyPr wrap="square">
            <a:spAutoFit/>
          </a:bodyPr>
          <a:lstStyle/>
          <a:p>
            <a:pPr marL="342900" indent="-342900">
              <a:lnSpc>
                <a:spcPct val="150000"/>
              </a:lnSpc>
              <a:buClr>
                <a:srgbClr val="C00000"/>
              </a:buClr>
              <a:buFont typeface="Wingdings" panose="05000000000000000000" pitchFamily="2" charset="2"/>
              <a:buChar char="u"/>
            </a:pPr>
            <a:r>
              <a:rPr lang="en-US" altLang="zh-CN" b="1" kern="100" dirty="0">
                <a:latin typeface="+mn-ea"/>
              </a:rPr>
              <a:t>{{1</a:t>
            </a:r>
            <a:r>
              <a:rPr lang="en-US" altLang="zh-CN" b="1" kern="100" dirty="0">
                <a:latin typeface="+mn-ea"/>
                <a:cs typeface="Times New Roman" panose="02020603050405020304" pitchFamily="18" charset="0"/>
              </a:rPr>
              <a:t>,</a:t>
            </a:r>
            <a:r>
              <a:rPr lang="en-US" altLang="zh-CN" b="1" kern="100" dirty="0">
                <a:latin typeface="+mn-ea"/>
              </a:rPr>
              <a:t>4</a:t>
            </a:r>
            <a:r>
              <a:rPr lang="en-US" altLang="zh-CN" b="1" kern="100" dirty="0">
                <a:latin typeface="+mn-ea"/>
                <a:cs typeface="Times New Roman" panose="02020603050405020304" pitchFamily="18" charset="0"/>
              </a:rPr>
              <a:t>,</a:t>
            </a:r>
            <a:r>
              <a:rPr lang="en-US" altLang="zh-CN" b="1" kern="100" dirty="0">
                <a:latin typeface="+mn-ea"/>
              </a:rPr>
              <a:t>8</a:t>
            </a:r>
            <a:r>
              <a:rPr lang="en-US" altLang="zh-CN" b="1" kern="100" dirty="0">
                <a:latin typeface="+mn-ea"/>
                <a:cs typeface="Times New Roman" panose="02020603050405020304" pitchFamily="18" charset="0"/>
              </a:rPr>
              <a:t>,</a:t>
            </a:r>
            <a:r>
              <a:rPr lang="en-US" altLang="zh-CN" b="1" kern="100" dirty="0">
                <a:latin typeface="+mn-ea"/>
              </a:rPr>
              <a:t>10}</a:t>
            </a:r>
            <a:r>
              <a:rPr lang="en-US" altLang="zh-CN" b="1" kern="100" dirty="0">
                <a:latin typeface="+mn-ea"/>
                <a:cs typeface="Times New Roman" panose="02020603050405020304" pitchFamily="18" charset="0"/>
              </a:rPr>
              <a:t>,</a:t>
            </a:r>
            <a:r>
              <a:rPr lang="en-US" altLang="zh-CN" b="1" kern="100" dirty="0">
                <a:latin typeface="+mn-ea"/>
              </a:rPr>
              <a:t>{2</a:t>
            </a:r>
            <a:r>
              <a:rPr lang="en-US" altLang="zh-CN" b="1" kern="100" dirty="0">
                <a:latin typeface="+mn-ea"/>
                <a:cs typeface="Times New Roman" panose="02020603050405020304" pitchFamily="18" charset="0"/>
              </a:rPr>
              <a:t>,</a:t>
            </a:r>
            <a:r>
              <a:rPr lang="en-US" altLang="zh-CN" b="1" kern="100" dirty="0">
                <a:latin typeface="+mn-ea"/>
              </a:rPr>
              <a:t>7</a:t>
            </a:r>
            <a:r>
              <a:rPr lang="en-US" altLang="zh-CN" b="1" kern="100" dirty="0">
                <a:latin typeface="+mn-ea"/>
                <a:cs typeface="Times New Roman" panose="02020603050405020304" pitchFamily="18" charset="0"/>
              </a:rPr>
              <a:t>,</a:t>
            </a:r>
            <a:r>
              <a:rPr lang="en-US" altLang="zh-CN" b="1" kern="100" dirty="0">
                <a:latin typeface="+mn-ea"/>
              </a:rPr>
              <a:t>9}</a:t>
            </a:r>
            <a:r>
              <a:rPr lang="en-US" altLang="zh-CN" b="1" kern="100" dirty="0">
                <a:latin typeface="+mn-ea"/>
                <a:cs typeface="Times New Roman" panose="02020603050405020304" pitchFamily="18" charset="0"/>
              </a:rPr>
              <a:t>,</a:t>
            </a:r>
            <a:r>
              <a:rPr lang="en-US" altLang="zh-CN" b="1" kern="100" dirty="0">
                <a:latin typeface="+mn-ea"/>
              </a:rPr>
              <a:t>{3</a:t>
            </a:r>
            <a:r>
              <a:rPr lang="en-US" altLang="zh-CN" b="1" kern="100" dirty="0">
                <a:latin typeface="+mn-ea"/>
                <a:cs typeface="Times New Roman" panose="02020603050405020304" pitchFamily="18" charset="0"/>
              </a:rPr>
              <a:t>,</a:t>
            </a:r>
            <a:r>
              <a:rPr lang="en-US" altLang="zh-CN" b="1" kern="100" dirty="0">
                <a:latin typeface="+mn-ea"/>
              </a:rPr>
              <a:t>5</a:t>
            </a:r>
            <a:r>
              <a:rPr lang="en-US" altLang="zh-CN" b="1" kern="100" dirty="0">
                <a:latin typeface="+mn-ea"/>
                <a:cs typeface="Times New Roman" panose="02020603050405020304" pitchFamily="18" charset="0"/>
              </a:rPr>
              <a:t>,</a:t>
            </a:r>
            <a:r>
              <a:rPr lang="en-US" altLang="zh-CN" b="1" kern="100" dirty="0">
                <a:latin typeface="+mn-ea"/>
              </a:rPr>
              <a:t>6}}</a:t>
            </a:r>
            <a:r>
              <a:rPr lang="zh-CN" altLang="en-US" b="1" kern="100" dirty="0">
                <a:latin typeface="+mn-ea"/>
              </a:rPr>
              <a:t>是</a:t>
            </a:r>
            <a:r>
              <a:rPr lang="zh-CN" altLang="zh-CN" b="1" kern="100" dirty="0">
                <a:latin typeface="+mn-ea"/>
                <a:cs typeface="Times New Roman" panose="02020603050405020304" pitchFamily="18" charset="0"/>
              </a:rPr>
              <a:t>集合</a:t>
            </a:r>
            <a:r>
              <a:rPr lang="en-US" altLang="zh-CN" b="1" kern="100" dirty="0">
                <a:latin typeface="+mn-ea"/>
              </a:rPr>
              <a:t>A</a:t>
            </a:r>
            <a:r>
              <a:rPr lang="zh-CN" altLang="zh-CN" b="1" kern="100" dirty="0">
                <a:latin typeface="+mn-ea"/>
                <a:cs typeface="Times New Roman" panose="02020603050405020304" pitchFamily="18" charset="0"/>
              </a:rPr>
              <a:t>＝</a:t>
            </a:r>
            <a:r>
              <a:rPr lang="en-US" altLang="zh-CN" b="1" kern="100" dirty="0">
                <a:latin typeface="+mn-ea"/>
              </a:rPr>
              <a:t>{1</a:t>
            </a:r>
            <a:r>
              <a:rPr lang="en-US" altLang="zh-CN" b="1" kern="100" dirty="0">
                <a:latin typeface="+mn-ea"/>
                <a:cs typeface="Times New Roman" panose="02020603050405020304" pitchFamily="18" charset="0"/>
              </a:rPr>
              <a:t>,</a:t>
            </a:r>
            <a:r>
              <a:rPr lang="en-US" altLang="zh-CN" b="1" kern="100" dirty="0">
                <a:latin typeface="+mn-ea"/>
              </a:rPr>
              <a:t>2</a:t>
            </a:r>
            <a:r>
              <a:rPr lang="en-US" altLang="zh-CN" b="1" kern="100" dirty="0">
                <a:latin typeface="+mn-ea"/>
                <a:cs typeface="Times New Roman" panose="02020603050405020304" pitchFamily="18" charset="0"/>
              </a:rPr>
              <a:t>,…,</a:t>
            </a:r>
            <a:r>
              <a:rPr lang="en-US" altLang="zh-CN" b="1" kern="100" dirty="0">
                <a:latin typeface="+mn-ea"/>
              </a:rPr>
              <a:t>10}</a:t>
            </a:r>
            <a:r>
              <a:rPr lang="zh-CN" altLang="zh-CN" b="1" kern="100" dirty="0">
                <a:latin typeface="+mn-ea"/>
                <a:cs typeface="Times New Roman" panose="02020603050405020304" pitchFamily="18" charset="0"/>
              </a:rPr>
              <a:t>的一个划分；</a:t>
            </a:r>
            <a:endParaRPr lang="en-US" altLang="zh-CN" b="1" kern="100" dirty="0">
              <a:latin typeface="+mn-ea"/>
              <a:cs typeface="Times New Roman" panose="02020603050405020304" pitchFamily="18" charset="0"/>
            </a:endParaRPr>
          </a:p>
          <a:p>
            <a:pPr marL="342900" indent="-342900">
              <a:lnSpc>
                <a:spcPct val="200000"/>
              </a:lnSpc>
              <a:buClr>
                <a:srgbClr val="C00000"/>
              </a:buClr>
              <a:buFont typeface="Wingdings" panose="05000000000000000000" pitchFamily="2" charset="2"/>
              <a:buChar char="u"/>
            </a:pPr>
            <a:r>
              <a:rPr lang="en-US" altLang="zh-CN" b="1" kern="100" dirty="0">
                <a:latin typeface="+mn-ea"/>
              </a:rPr>
              <a:t>{ S</a:t>
            </a:r>
            <a:r>
              <a:rPr lang="en-US" altLang="zh-CN" b="1" kern="100" baseline="-25000" dirty="0">
                <a:latin typeface="+mn-ea"/>
              </a:rPr>
              <a:t>0</a:t>
            </a:r>
            <a:r>
              <a:rPr lang="en-US" altLang="zh-CN" b="1" kern="100" dirty="0">
                <a:latin typeface="+mn-ea"/>
                <a:cs typeface="Times New Roman" panose="02020603050405020304" pitchFamily="18" charset="0"/>
              </a:rPr>
              <a:t>,</a:t>
            </a:r>
            <a:r>
              <a:rPr lang="en-US" altLang="zh-CN" b="1" kern="100" dirty="0">
                <a:latin typeface="+mn-ea"/>
              </a:rPr>
              <a:t>S</a:t>
            </a:r>
            <a:r>
              <a:rPr lang="en-US" altLang="zh-CN" b="1" kern="100" baseline="-25000" dirty="0">
                <a:latin typeface="+mn-ea"/>
              </a:rPr>
              <a:t>1</a:t>
            </a:r>
            <a:r>
              <a:rPr lang="en-US" altLang="zh-CN" b="1" kern="100" dirty="0">
                <a:latin typeface="+mn-ea"/>
              </a:rPr>
              <a:t> </a:t>
            </a:r>
            <a:r>
              <a:rPr lang="en-US" altLang="zh-CN" b="1" kern="100" dirty="0">
                <a:latin typeface="+mn-ea"/>
                <a:cs typeface="Times New Roman" panose="02020603050405020304" pitchFamily="18" charset="0"/>
              </a:rPr>
              <a:t>,…,</a:t>
            </a:r>
            <a:r>
              <a:rPr lang="en-US" altLang="zh-CN" b="1" kern="100" dirty="0">
                <a:latin typeface="+mn-ea"/>
              </a:rPr>
              <a:t>S</a:t>
            </a:r>
            <a:r>
              <a:rPr lang="en-US" altLang="zh-CN" b="1" kern="100" baseline="-25000" dirty="0">
                <a:latin typeface="+mn-ea"/>
              </a:rPr>
              <a:t>n</a:t>
            </a:r>
            <a:r>
              <a:rPr lang="en-US" altLang="zh-CN" b="1" kern="100" baseline="-25000" dirty="0">
                <a:latin typeface="+mn-ea"/>
                <a:cs typeface="Times New Roman" panose="02020603050405020304" pitchFamily="18" charset="0"/>
              </a:rPr>
              <a:t>-</a:t>
            </a:r>
            <a:r>
              <a:rPr lang="en-US" altLang="zh-CN" b="1" kern="100" baseline="-25000" dirty="0">
                <a:latin typeface="+mn-ea"/>
              </a:rPr>
              <a:t>1</a:t>
            </a:r>
            <a:r>
              <a:rPr lang="en-US" altLang="zh-CN" b="1" kern="100" dirty="0">
                <a:latin typeface="+mn-ea"/>
              </a:rPr>
              <a:t>}</a:t>
            </a:r>
            <a:r>
              <a:rPr lang="zh-CN" altLang="en-US" b="1" kern="100" dirty="0">
                <a:latin typeface="+mn-ea"/>
              </a:rPr>
              <a:t>是</a:t>
            </a:r>
            <a:r>
              <a:rPr lang="zh-CN" altLang="zh-CN" b="1" kern="100" dirty="0">
                <a:latin typeface="+mn-ea"/>
                <a:cs typeface="Times New Roman" panose="02020603050405020304" pitchFamily="18" charset="0"/>
              </a:rPr>
              <a:t>整数集</a:t>
            </a:r>
            <a:r>
              <a:rPr lang="en-US" altLang="zh-CN" b="1" kern="100" dirty="0">
                <a:latin typeface="+mn-ea"/>
              </a:rPr>
              <a:t>Z</a:t>
            </a:r>
            <a:r>
              <a:rPr lang="zh-CN" altLang="zh-CN" b="1" kern="100" dirty="0">
                <a:latin typeface="+mn-ea"/>
                <a:cs typeface="Times New Roman" panose="02020603050405020304" pitchFamily="18" charset="0"/>
              </a:rPr>
              <a:t>的一个划分。</a:t>
            </a:r>
            <a:endParaRPr lang="zh-CN" altLang="en-US" b="1" dirty="0">
              <a:latin typeface="+mn-ea"/>
            </a:endParaRPr>
          </a:p>
        </p:txBody>
      </p:sp>
      <p:sp>
        <p:nvSpPr>
          <p:cNvPr id="5" name="AutoShape 5">
            <a:extLst>
              <a:ext uri="{FF2B5EF4-FFF2-40B4-BE49-F238E27FC236}">
                <a16:creationId xmlns:a16="http://schemas.microsoft.com/office/drawing/2014/main" id="{91ED498D-64E8-4D1A-934F-31B843C91D52}"/>
              </a:ext>
            </a:extLst>
          </p:cNvPr>
          <p:cNvSpPr>
            <a:spLocks noChangeArrowheads="1"/>
          </p:cNvSpPr>
          <p:nvPr/>
        </p:nvSpPr>
        <p:spPr bwMode="auto">
          <a:xfrm>
            <a:off x="9147175" y="1064855"/>
            <a:ext cx="2861408" cy="1453110"/>
          </a:xfrm>
          <a:prstGeom prst="cloudCallout">
            <a:avLst>
              <a:gd name="adj1" fmla="val -78528"/>
              <a:gd name="adj2" fmla="val 18454"/>
            </a:avLst>
          </a:prstGeom>
          <a:solidFill>
            <a:schemeClr val="accent1"/>
          </a:solidFill>
          <a:ln w="9525">
            <a:solidFill>
              <a:schemeClr val="tx1"/>
            </a:solidFill>
            <a:round/>
            <a:headEnd/>
            <a:tailEnd/>
          </a:ln>
          <a:effectLst/>
        </p:spPr>
        <p:txBody>
          <a:bodyPr wrap="square">
            <a:spAutoFit/>
          </a:bodyPr>
          <a:lstStyle/>
          <a:p>
            <a:pPr algn="ctr">
              <a:defRPr/>
            </a:pPr>
            <a:r>
              <a:rPr kumimoji="1" lang="zh-CN" altLang="en-US" sz="2801" b="1" dirty="0">
                <a:solidFill>
                  <a:schemeClr val="bg1"/>
                </a:solidFill>
                <a:effectLst>
                  <a:outerShdw blurRad="38100" dist="38100" dir="2700000" algn="tl">
                    <a:srgbClr val="FFFFFF"/>
                  </a:outerShdw>
                </a:effectLst>
                <a:latin typeface="黑体" pitchFamily="2" charset="-122"/>
                <a:ea typeface="黑体" pitchFamily="2" charset="-122"/>
              </a:rPr>
              <a:t>由等价关系产生的</a:t>
            </a:r>
          </a:p>
        </p:txBody>
      </p:sp>
      <p:sp>
        <p:nvSpPr>
          <p:cNvPr id="6" name="矩形 5">
            <a:extLst>
              <a:ext uri="{FF2B5EF4-FFF2-40B4-BE49-F238E27FC236}">
                <a16:creationId xmlns:a16="http://schemas.microsoft.com/office/drawing/2014/main" id="{19D1AA8E-BC8E-47A9-B644-96BA0AA0D928}"/>
              </a:ext>
            </a:extLst>
          </p:cNvPr>
          <p:cNvSpPr/>
          <p:nvPr/>
        </p:nvSpPr>
        <p:spPr>
          <a:xfrm>
            <a:off x="688975" y="3998499"/>
            <a:ext cx="10972800" cy="1135054"/>
          </a:xfrm>
          <a:prstGeom prst="rect">
            <a:avLst/>
          </a:prstGeom>
          <a:solidFill>
            <a:schemeClr val="accent1"/>
          </a:solidFill>
        </p:spPr>
        <p:txBody>
          <a:bodyPr wrap="square">
            <a:spAutoFit/>
          </a:bodyPr>
          <a:lstStyle/>
          <a:p>
            <a:pPr>
              <a:lnSpc>
                <a:spcPct val="150000"/>
              </a:lnSpc>
            </a:pPr>
            <a:r>
              <a:rPr lang="zh-CN" altLang="en-US" b="1" kern="100" dirty="0">
                <a:solidFill>
                  <a:schemeClr val="bg1"/>
                </a:solidFill>
                <a:latin typeface="+mn-ea"/>
                <a:cs typeface="Times New Roman" panose="02020603050405020304" pitchFamily="18" charset="0"/>
              </a:rPr>
              <a:t>像这种由等价关系产生的划分又被称为</a:t>
            </a:r>
            <a:r>
              <a:rPr lang="zh-CN" altLang="en-US" b="1" kern="100" dirty="0">
                <a:solidFill>
                  <a:srgbClr val="FFFF00"/>
                </a:solidFill>
                <a:latin typeface="+mn-ea"/>
                <a:cs typeface="Times New Roman" panose="02020603050405020304" pitchFamily="18" charset="0"/>
              </a:rPr>
              <a:t>集合</a:t>
            </a:r>
            <a:r>
              <a:rPr lang="en-US" altLang="zh-CN" b="1" kern="100" dirty="0">
                <a:solidFill>
                  <a:srgbClr val="FFFF00"/>
                </a:solidFill>
                <a:latin typeface="+mn-ea"/>
                <a:cs typeface="Times New Roman" panose="02020603050405020304" pitchFamily="18" charset="0"/>
              </a:rPr>
              <a:t>A</a:t>
            </a:r>
            <a:r>
              <a:rPr lang="zh-CN" altLang="en-US" b="1" kern="100" dirty="0">
                <a:solidFill>
                  <a:srgbClr val="FFFF00"/>
                </a:solidFill>
                <a:latin typeface="+mn-ea"/>
                <a:cs typeface="Times New Roman" panose="02020603050405020304" pitchFamily="18" charset="0"/>
              </a:rPr>
              <a:t>上关于</a:t>
            </a:r>
            <a:r>
              <a:rPr lang="en-US" altLang="zh-CN" b="1" kern="100" dirty="0">
                <a:solidFill>
                  <a:srgbClr val="FFFF00"/>
                </a:solidFill>
                <a:latin typeface="+mn-ea"/>
                <a:cs typeface="Times New Roman" panose="02020603050405020304" pitchFamily="18" charset="0"/>
              </a:rPr>
              <a:t>R</a:t>
            </a:r>
            <a:r>
              <a:rPr lang="zh-CN" altLang="en-US" b="1" kern="100" dirty="0">
                <a:solidFill>
                  <a:srgbClr val="FFFF00"/>
                </a:solidFill>
                <a:latin typeface="+mn-ea"/>
                <a:cs typeface="Times New Roman" panose="02020603050405020304" pitchFamily="18" charset="0"/>
              </a:rPr>
              <a:t>的商集</a:t>
            </a:r>
            <a:r>
              <a:rPr lang="zh-CN" altLang="en-US" b="1" kern="100" dirty="0">
                <a:solidFill>
                  <a:schemeClr val="bg1"/>
                </a:solidFill>
                <a:latin typeface="+mn-ea"/>
                <a:cs typeface="Times New Roman" panose="02020603050405020304" pitchFamily="18" charset="0"/>
              </a:rPr>
              <a:t>，划分中的每一块被称为</a:t>
            </a:r>
            <a:r>
              <a:rPr lang="zh-CN" altLang="en-US" b="1" kern="100" dirty="0">
                <a:solidFill>
                  <a:srgbClr val="FFFF00"/>
                </a:solidFill>
                <a:latin typeface="+mn-ea"/>
                <a:cs typeface="Times New Roman" panose="02020603050405020304" pitchFamily="18" charset="0"/>
              </a:rPr>
              <a:t>等价类</a:t>
            </a:r>
            <a:r>
              <a:rPr lang="zh-CN" altLang="en-US" b="1" kern="100" dirty="0">
                <a:solidFill>
                  <a:schemeClr val="bg1"/>
                </a:solidFill>
                <a:latin typeface="+mn-ea"/>
                <a:cs typeface="Times New Roman" panose="02020603050405020304" pitchFamily="18" charset="0"/>
              </a:rPr>
              <a:t>。</a:t>
            </a:r>
          </a:p>
        </p:txBody>
      </p:sp>
    </p:spTree>
    <p:extLst>
      <p:ext uri="{BB962C8B-B14F-4D97-AF65-F5344CB8AC3E}">
        <p14:creationId xmlns:p14="http://schemas.microsoft.com/office/powerpoint/2010/main" val="287641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93369058-6111-4E98-94AD-718D5A3FA80D}"/>
              </a:ext>
            </a:extLst>
          </p:cNvPr>
          <p:cNvSpPr>
            <a:spLocks noGrp="1" noChangeArrowheads="1"/>
          </p:cNvSpPr>
          <p:nvPr>
            <p:ph type="title"/>
          </p:nvPr>
        </p:nvSpPr>
        <p:spPr>
          <a:xfrm>
            <a:off x="765175" y="272373"/>
            <a:ext cx="7621764" cy="585924"/>
          </a:xfrm>
        </p:spPr>
        <p:txBody>
          <a:bodyPr/>
          <a:lstStyle/>
          <a:p>
            <a:pPr eaLnBrk="1" hangingPunct="1"/>
            <a:r>
              <a:rPr lang="en-US" altLang="zh-CN" dirty="0"/>
              <a:t>5.2.3 </a:t>
            </a:r>
            <a:r>
              <a:rPr lang="zh-CN" altLang="en-US" dirty="0"/>
              <a:t>等价类与商集</a:t>
            </a:r>
          </a:p>
        </p:txBody>
      </p:sp>
      <mc:AlternateContent xmlns:mc="http://schemas.openxmlformats.org/markup-compatibility/2006" xmlns:a14="http://schemas.microsoft.com/office/drawing/2010/main">
        <mc:Choice Requires="a14">
          <p:sp>
            <p:nvSpPr>
              <p:cNvPr id="1683459" name="Rectangle 3">
                <a:extLst>
                  <a:ext uri="{FF2B5EF4-FFF2-40B4-BE49-F238E27FC236}">
                    <a16:creationId xmlns:a16="http://schemas.microsoft.com/office/drawing/2014/main" id="{E5857FE8-CD16-460D-8FEC-53B5A883FAF4}"/>
                  </a:ext>
                </a:extLst>
              </p:cNvPr>
              <p:cNvSpPr>
                <a:spLocks noGrp="1" noChangeArrowheads="1"/>
              </p:cNvSpPr>
              <p:nvPr>
                <p:ph type="body" idx="1"/>
              </p:nvPr>
            </p:nvSpPr>
            <p:spPr>
              <a:xfrm>
                <a:off x="325336" y="1067595"/>
                <a:ext cx="11488839" cy="2590800"/>
              </a:xfrm>
            </p:spPr>
            <p:txBody>
              <a:bodyPr/>
              <a:lstStyle/>
              <a:p>
                <a:pPr marL="0" indent="0">
                  <a:lnSpc>
                    <a:spcPct val="150000"/>
                  </a:lnSpc>
                  <a:buNone/>
                </a:pPr>
                <a:r>
                  <a:rPr lang="zh-CN" altLang="en-US" dirty="0">
                    <a:solidFill>
                      <a:srgbClr val="C00000"/>
                    </a:solidFill>
                  </a:rPr>
                  <a:t>定义</a:t>
                </a:r>
                <a:r>
                  <a:rPr lang="en-US" altLang="zh-CN" dirty="0">
                    <a:solidFill>
                      <a:srgbClr val="C00000"/>
                    </a:solidFill>
                  </a:rPr>
                  <a:t>5.5  </a:t>
                </a:r>
                <a:r>
                  <a:rPr lang="zh-CN" altLang="en-US" dirty="0"/>
                  <a:t>设</a:t>
                </a:r>
                <a:r>
                  <a:rPr lang="en-US" altLang="zh-CN" dirty="0"/>
                  <a:t>R</a:t>
                </a:r>
                <a:r>
                  <a:rPr lang="zh-CN" altLang="en-US" dirty="0"/>
                  <a:t>是</a:t>
                </a:r>
                <a:r>
                  <a:rPr lang="zh-CN" altLang="en-US" dirty="0">
                    <a:solidFill>
                      <a:srgbClr val="0000CC"/>
                    </a:solidFill>
                  </a:rPr>
                  <a:t>非空集合</a:t>
                </a:r>
                <a:r>
                  <a:rPr lang="en-US" altLang="zh-CN" dirty="0">
                    <a:solidFill>
                      <a:srgbClr val="0000CC"/>
                    </a:solidFill>
                  </a:rPr>
                  <a:t>A</a:t>
                </a:r>
                <a:r>
                  <a:rPr lang="zh-CN" altLang="en-US" dirty="0"/>
                  <a:t>上的等价关系，对</a:t>
                </a:r>
                <a14:m>
                  <m:oMath xmlns:m="http://schemas.openxmlformats.org/officeDocument/2006/math">
                    <m:r>
                      <a:rPr lang="es-ES" altLang="zh-CN" i="1">
                        <a:latin typeface="Cambria Math" panose="02040503050406030204" pitchFamily="18" charset="0"/>
                        <a:ea typeface="Cambria Math" panose="02040503050406030204" pitchFamily="18" charset="0"/>
                      </a:rPr>
                      <m:t>∀ </m:t>
                    </m:r>
                  </m:oMath>
                </a14:m>
                <a:r>
                  <a:rPr lang="en-US" altLang="zh-CN" dirty="0" err="1"/>
                  <a:t>x∈A</a:t>
                </a:r>
                <a:r>
                  <a:rPr lang="zh-CN" altLang="en-US" dirty="0"/>
                  <a:t>，称集合</a:t>
                </a:r>
              </a:p>
              <a:p>
                <a:pPr marL="0" indent="0" algn="ctr">
                  <a:lnSpc>
                    <a:spcPct val="150000"/>
                  </a:lnSpc>
                  <a:buNone/>
                </a:pPr>
                <a:r>
                  <a:rPr lang="zh-CN" altLang="en-US" dirty="0"/>
                  <a:t>                              </a:t>
                </a:r>
                <a:r>
                  <a:rPr lang="en-US" altLang="zh-CN" dirty="0"/>
                  <a:t>[x]</a:t>
                </a:r>
                <a:r>
                  <a:rPr lang="en-US" altLang="zh-CN" baseline="-25000" dirty="0"/>
                  <a:t>R</a:t>
                </a:r>
                <a:r>
                  <a:rPr lang="zh-CN" altLang="en-US" dirty="0"/>
                  <a:t>＝</a:t>
                </a:r>
                <a:r>
                  <a:rPr lang="en-US" altLang="zh-CN" dirty="0"/>
                  <a:t>{</a:t>
                </a:r>
                <a:r>
                  <a:rPr lang="en-US" altLang="zh-CN" dirty="0" err="1"/>
                  <a:t>y|y∈A</a:t>
                </a:r>
                <a:r>
                  <a:rPr lang="en-US" altLang="zh-CN" dirty="0"/>
                  <a:t>∧&lt;</a:t>
                </a:r>
                <a:r>
                  <a:rPr lang="en-US" altLang="zh-CN" dirty="0" err="1"/>
                  <a:t>x,y</a:t>
                </a:r>
                <a:r>
                  <a:rPr lang="en-US" altLang="zh-CN" dirty="0"/>
                  <a:t>&gt;∈R}                                          </a:t>
                </a:r>
                <a:r>
                  <a:rPr lang="zh-CN" altLang="en-US" dirty="0"/>
                  <a:t>（</a:t>
                </a:r>
                <a:r>
                  <a:rPr lang="en-US" altLang="zh-CN" dirty="0"/>
                  <a:t>5-3</a:t>
                </a:r>
                <a:r>
                  <a:rPr lang="zh-CN" altLang="en-US" dirty="0"/>
                  <a:t>）</a:t>
                </a:r>
                <a:endParaRPr lang="en-US" altLang="zh-CN" dirty="0"/>
              </a:p>
              <a:p>
                <a:pPr marL="0" indent="0">
                  <a:lnSpc>
                    <a:spcPct val="150000"/>
                  </a:lnSpc>
                  <a:buNone/>
                </a:pPr>
                <a:r>
                  <a:rPr lang="zh-CN" altLang="en-US" dirty="0"/>
                  <a:t>为</a:t>
                </a:r>
                <a:r>
                  <a:rPr lang="en-US" altLang="zh-CN" dirty="0"/>
                  <a:t>x</a:t>
                </a:r>
                <a:r>
                  <a:rPr lang="zh-CN" altLang="en-US" dirty="0"/>
                  <a:t>关于</a:t>
                </a:r>
                <a:r>
                  <a:rPr lang="en-US" altLang="zh-CN" dirty="0"/>
                  <a:t>R</a:t>
                </a:r>
                <a:r>
                  <a:rPr lang="zh-CN" altLang="en-US" dirty="0"/>
                  <a:t>的</a:t>
                </a:r>
                <a:r>
                  <a:rPr lang="zh-CN" altLang="en-US" dirty="0">
                    <a:solidFill>
                      <a:srgbClr val="3333FF"/>
                    </a:solidFill>
                  </a:rPr>
                  <a:t>等价类</a:t>
                </a:r>
                <a:r>
                  <a:rPr lang="en-US" altLang="zh-CN" dirty="0"/>
                  <a:t>(Equivalence Class)</a:t>
                </a:r>
                <a:r>
                  <a:rPr lang="zh-CN" altLang="en-US" dirty="0"/>
                  <a:t>，或叫作</a:t>
                </a:r>
                <a:r>
                  <a:rPr lang="zh-CN" altLang="en-US" dirty="0">
                    <a:solidFill>
                      <a:srgbClr val="3333FF"/>
                    </a:solidFill>
                  </a:rPr>
                  <a:t>由</a:t>
                </a:r>
                <a:r>
                  <a:rPr lang="en-US" altLang="zh-CN" dirty="0">
                    <a:solidFill>
                      <a:srgbClr val="3333FF"/>
                    </a:solidFill>
                  </a:rPr>
                  <a:t>x</a:t>
                </a:r>
                <a:r>
                  <a:rPr lang="zh-CN" altLang="en-US" dirty="0">
                    <a:solidFill>
                      <a:srgbClr val="3333FF"/>
                    </a:solidFill>
                  </a:rPr>
                  <a:t>生成的一个</a:t>
                </a:r>
                <a:r>
                  <a:rPr lang="en-US" altLang="zh-CN" dirty="0">
                    <a:solidFill>
                      <a:srgbClr val="3333FF"/>
                    </a:solidFill>
                  </a:rPr>
                  <a:t>R</a:t>
                </a:r>
                <a:r>
                  <a:rPr lang="zh-CN" altLang="en-US" dirty="0">
                    <a:solidFill>
                      <a:srgbClr val="3333FF"/>
                    </a:solidFill>
                  </a:rPr>
                  <a:t>等价类</a:t>
                </a:r>
                <a:r>
                  <a:rPr lang="zh-CN" altLang="en-US" dirty="0"/>
                  <a:t>，其中</a:t>
                </a:r>
                <a:r>
                  <a:rPr lang="en-US" altLang="zh-CN" dirty="0"/>
                  <a:t>x</a:t>
                </a:r>
                <a:r>
                  <a:rPr lang="zh-CN" altLang="en-US" dirty="0"/>
                  <a:t>称为</a:t>
                </a:r>
                <a:r>
                  <a:rPr lang="en-US" altLang="zh-CN" dirty="0"/>
                  <a:t>[x]</a:t>
                </a:r>
                <a:r>
                  <a:rPr lang="en-US" altLang="zh-CN" baseline="-25000" dirty="0"/>
                  <a:t>R</a:t>
                </a:r>
                <a:r>
                  <a:rPr lang="zh-CN" altLang="en-US" dirty="0"/>
                  <a:t>的</a:t>
                </a:r>
                <a:r>
                  <a:rPr lang="zh-CN" altLang="en-US" dirty="0">
                    <a:solidFill>
                      <a:srgbClr val="3333FF"/>
                    </a:solidFill>
                  </a:rPr>
                  <a:t>生成元</a:t>
                </a:r>
                <a:r>
                  <a:rPr lang="en-US" altLang="zh-CN" dirty="0"/>
                  <a:t>(</a:t>
                </a:r>
                <a:r>
                  <a:rPr lang="zh-CN" altLang="en-US" dirty="0"/>
                  <a:t>或叫</a:t>
                </a:r>
                <a:r>
                  <a:rPr lang="zh-CN" altLang="en-US" dirty="0">
                    <a:solidFill>
                      <a:srgbClr val="3333FF"/>
                    </a:solidFill>
                  </a:rPr>
                  <a:t>代表元</a:t>
                </a:r>
                <a:r>
                  <a:rPr lang="zh-CN" altLang="en-US" dirty="0"/>
                  <a:t>，或</a:t>
                </a:r>
                <a:r>
                  <a:rPr lang="zh-CN" altLang="en-US" dirty="0">
                    <a:solidFill>
                      <a:srgbClr val="3333FF"/>
                    </a:solidFill>
                  </a:rPr>
                  <a:t>典型元</a:t>
                </a:r>
                <a:r>
                  <a:rPr lang="en-US" altLang="zh-CN" dirty="0"/>
                  <a:t>)(Generator) </a:t>
                </a:r>
                <a:r>
                  <a:rPr lang="zh-CN" altLang="en-US" dirty="0"/>
                  <a:t>。</a:t>
                </a:r>
              </a:p>
            </p:txBody>
          </p:sp>
        </mc:Choice>
        <mc:Fallback xmlns="">
          <p:sp>
            <p:nvSpPr>
              <p:cNvPr id="1683459" name="Rectangle 3">
                <a:extLst>
                  <a:ext uri="{FF2B5EF4-FFF2-40B4-BE49-F238E27FC236}">
                    <a16:creationId xmlns:a16="http://schemas.microsoft.com/office/drawing/2014/main" id="{E5857FE8-CD16-460D-8FEC-53B5A883FAF4}"/>
                  </a:ext>
                </a:extLst>
              </p:cNvPr>
              <p:cNvSpPr>
                <a:spLocks noGrp="1" noRot="1" noChangeAspect="1" noMove="1" noResize="1" noEditPoints="1" noAdjustHandles="1" noChangeArrowheads="1" noChangeShapeType="1" noTextEdit="1"/>
              </p:cNvSpPr>
              <p:nvPr>
                <p:ph type="body" idx="1"/>
              </p:nvPr>
            </p:nvSpPr>
            <p:spPr>
              <a:xfrm>
                <a:off x="325336" y="1067595"/>
                <a:ext cx="11488839" cy="2590800"/>
              </a:xfrm>
              <a:blipFill>
                <a:blip r:embed="rId2"/>
                <a:stretch>
                  <a:fillRect l="-531" r="-1592"/>
                </a:stretch>
              </a:blipFill>
            </p:spPr>
            <p:txBody>
              <a:bodyPr/>
              <a:lstStyle/>
              <a:p>
                <a:r>
                  <a:rPr lang="zh-CN" altLang="en-US">
                    <a:noFill/>
                  </a:rPr>
                  <a:t> </a:t>
                </a:r>
              </a:p>
            </p:txBody>
          </p:sp>
        </mc:Fallback>
      </mc:AlternateContent>
      <p:sp>
        <p:nvSpPr>
          <p:cNvPr id="2" name="Text Box 556">
            <a:extLst>
              <a:ext uri="{FF2B5EF4-FFF2-40B4-BE49-F238E27FC236}">
                <a16:creationId xmlns:a16="http://schemas.microsoft.com/office/drawing/2014/main" id="{97FC9C84-C4D4-4B69-BE23-35F4CDF318A0}"/>
              </a:ext>
            </a:extLst>
          </p:cNvPr>
          <p:cNvSpPr txBox="1">
            <a:spLocks noChangeArrowheads="1"/>
          </p:cNvSpPr>
          <p:nvPr/>
        </p:nvSpPr>
        <p:spPr bwMode="auto">
          <a:xfrm>
            <a:off x="536575" y="3865469"/>
            <a:ext cx="11125200" cy="1926524"/>
          </a:xfrm>
          <a:prstGeom prst="rect">
            <a:avLst/>
          </a:prstGeom>
          <a:solidFill>
            <a:srgbClr val="D9D9D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zh-CN" altLang="en-US" b="1" i="0" u="none" strike="noStrike" cap="none" normalizeH="0" baseline="0" dirty="0">
                <a:ln>
                  <a:noFill/>
                </a:ln>
                <a:effectLst/>
                <a:latin typeface="+mn-ea"/>
              </a:rPr>
              <a:t>解题小贴士</a:t>
            </a:r>
            <a:r>
              <a:rPr kumimoji="0" lang="en-US" altLang="zh-CN" b="1" i="0" u="none" strike="noStrike" cap="none" normalizeH="0" baseline="0" dirty="0">
                <a:ln>
                  <a:noFill/>
                </a:ln>
                <a:effectLst/>
                <a:latin typeface="+mn-ea"/>
              </a:rPr>
              <a:t>—</a:t>
            </a:r>
            <a:r>
              <a:rPr kumimoji="0" lang="zh-CN" altLang="en-US" b="1" i="0" u="none" strike="noStrike" cap="none" normalizeH="0" baseline="0" dirty="0">
                <a:ln>
                  <a:noFill/>
                </a:ln>
                <a:solidFill>
                  <a:srgbClr val="C00000"/>
                </a:solidFill>
                <a:effectLst/>
                <a:latin typeface="+mn-ea"/>
              </a:rPr>
              <a:t>等价类</a:t>
            </a:r>
            <a:r>
              <a:rPr kumimoji="0" lang="en-US" altLang="zh-CN" b="1" i="0" u="none" strike="noStrike" cap="none" normalizeH="0" baseline="0" dirty="0">
                <a:ln>
                  <a:noFill/>
                </a:ln>
                <a:solidFill>
                  <a:srgbClr val="C00000"/>
                </a:solidFill>
                <a:effectLst/>
                <a:latin typeface="+mn-ea"/>
              </a:rPr>
              <a:t>[x]</a:t>
            </a:r>
            <a:r>
              <a:rPr kumimoji="0" lang="en-US" altLang="zh-CN" b="1" i="0" u="none" strike="noStrike" cap="none" normalizeH="0" baseline="-25000" dirty="0">
                <a:ln>
                  <a:noFill/>
                </a:ln>
                <a:solidFill>
                  <a:srgbClr val="C00000"/>
                </a:solidFill>
                <a:effectLst/>
                <a:latin typeface="+mn-ea"/>
              </a:rPr>
              <a:t>R</a:t>
            </a:r>
            <a:r>
              <a:rPr kumimoji="0" lang="zh-CN" altLang="en-US" b="1" i="0" u="none" strike="noStrike" cap="none" normalizeH="0" baseline="0" dirty="0">
                <a:ln>
                  <a:noFill/>
                </a:ln>
                <a:solidFill>
                  <a:srgbClr val="C00000"/>
                </a:solidFill>
                <a:effectLst/>
                <a:latin typeface="+mn-ea"/>
              </a:rPr>
              <a:t>的计算方法</a:t>
            </a:r>
          </a:p>
          <a:p>
            <a:pPr lvl="0" algn="just" defTabSz="914400" eaLnBrk="0" fontAlgn="base" hangingPunct="0">
              <a:lnSpc>
                <a:spcPct val="150000"/>
              </a:lnSpc>
              <a:spcBef>
                <a:spcPct val="0"/>
              </a:spcBef>
              <a:spcAft>
                <a:spcPct val="0"/>
              </a:spcAft>
            </a:pPr>
            <a:r>
              <a:rPr lang="zh-CN" altLang="en-US" b="1" dirty="0">
                <a:latin typeface="+mn-ea"/>
              </a:rPr>
              <a:t>对</a:t>
            </a:r>
            <a:r>
              <a:rPr lang="en-US" altLang="zh-CN" b="1" dirty="0">
                <a:latin typeface="+mn-ea"/>
              </a:rPr>
              <a:t>A</a:t>
            </a:r>
            <a:r>
              <a:rPr lang="zh-CN" altLang="en-US" b="1" dirty="0">
                <a:latin typeface="+mn-ea"/>
              </a:rPr>
              <a:t>中的任意</a:t>
            </a:r>
            <a:r>
              <a:rPr lang="en-US" altLang="zh-CN" b="1" dirty="0">
                <a:latin typeface="+mn-ea"/>
              </a:rPr>
              <a:t>x</a:t>
            </a:r>
            <a:r>
              <a:rPr lang="zh-CN" altLang="en-US" b="1" dirty="0">
                <a:latin typeface="+mn-ea"/>
              </a:rPr>
              <a:t>，找出以</a:t>
            </a:r>
            <a:r>
              <a:rPr lang="en-US" altLang="zh-CN" b="1" dirty="0">
                <a:latin typeface="+mn-ea"/>
              </a:rPr>
              <a:t>x</a:t>
            </a:r>
            <a:r>
              <a:rPr lang="zh-CN" altLang="en-US" b="1" dirty="0">
                <a:latin typeface="+mn-ea"/>
              </a:rPr>
              <a:t>为第一元素的所有序偶，将其第二元素构成集合，这个集合就是</a:t>
            </a:r>
            <a:r>
              <a:rPr lang="en-US" altLang="zh-CN" b="1" dirty="0">
                <a:latin typeface="+mn-ea"/>
              </a:rPr>
              <a:t>[x]</a:t>
            </a:r>
            <a:r>
              <a:rPr lang="en-US" altLang="zh-CN" b="1" baseline="-25000" dirty="0">
                <a:latin typeface="+mn-ea"/>
              </a:rPr>
              <a:t>R</a:t>
            </a:r>
            <a:r>
              <a:rPr lang="zh-CN" altLang="en-US" b="1" dirty="0">
                <a:latin typeface="+mn-ea"/>
              </a:rPr>
              <a:t>。</a:t>
            </a:r>
            <a:endParaRPr kumimoji="0" lang="zh-CN" altLang="zh-CN" b="1" i="0" u="none" strike="noStrike" cap="none" normalizeH="0" baseline="0" dirty="0">
              <a:ln>
                <a:noFill/>
              </a:ln>
              <a:solidFill>
                <a:schemeClr val="tx1"/>
              </a:solidFill>
              <a:effectLst/>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EF5A785A-9640-40CE-8E9E-81D19E38DDA4}"/>
              </a:ext>
            </a:extLst>
          </p:cNvPr>
          <p:cNvSpPr>
            <a:spLocks noGrp="1" noChangeArrowheads="1"/>
          </p:cNvSpPr>
          <p:nvPr>
            <p:ph type="title"/>
          </p:nvPr>
        </p:nvSpPr>
        <p:spPr>
          <a:xfrm>
            <a:off x="758141" y="265606"/>
            <a:ext cx="10758267" cy="585924"/>
          </a:xfrm>
        </p:spPr>
        <p:txBody>
          <a:bodyPr/>
          <a:lstStyle/>
          <a:p>
            <a:pPr eaLnBrk="1" hangingPunct="1"/>
            <a:r>
              <a:rPr lang="zh-CN" altLang="en-US" dirty="0"/>
              <a:t>例</a:t>
            </a:r>
            <a:r>
              <a:rPr lang="en-US" altLang="zh-CN" dirty="0"/>
              <a:t>5.8</a:t>
            </a:r>
          </a:p>
        </p:txBody>
      </p:sp>
      <p:sp>
        <p:nvSpPr>
          <p:cNvPr id="1681411" name="Rectangle 3">
            <a:extLst>
              <a:ext uri="{FF2B5EF4-FFF2-40B4-BE49-F238E27FC236}">
                <a16:creationId xmlns:a16="http://schemas.microsoft.com/office/drawing/2014/main" id="{7D61A2CA-266C-40FB-AD4F-0206FF328C42}"/>
              </a:ext>
            </a:extLst>
          </p:cNvPr>
          <p:cNvSpPr>
            <a:spLocks noGrp="1" noChangeArrowheads="1"/>
          </p:cNvSpPr>
          <p:nvPr>
            <p:ph type="body" sz="half" idx="1"/>
          </p:nvPr>
        </p:nvSpPr>
        <p:spPr>
          <a:xfrm>
            <a:off x="384175" y="1051392"/>
            <a:ext cx="11430000" cy="2656502"/>
          </a:xfrm>
        </p:spPr>
        <p:txBody>
          <a:bodyPr/>
          <a:lstStyle/>
          <a:p>
            <a:pPr marL="457291" indent="-457291">
              <a:spcBef>
                <a:spcPct val="0"/>
              </a:spcBef>
              <a:buNone/>
            </a:pPr>
            <a:r>
              <a:rPr lang="zh-CN" altLang="en-US" dirty="0">
                <a:solidFill>
                  <a:srgbClr val="C00000"/>
                </a:solidFill>
              </a:rPr>
              <a:t>例</a:t>
            </a:r>
            <a:r>
              <a:rPr lang="en-US" altLang="zh-CN" dirty="0">
                <a:solidFill>
                  <a:srgbClr val="C00000"/>
                </a:solidFill>
              </a:rPr>
              <a:t>5.8  </a:t>
            </a:r>
            <a:r>
              <a:rPr lang="zh-CN" altLang="zh-CN" dirty="0"/>
              <a:t>设</a:t>
            </a:r>
            <a:r>
              <a:rPr lang="en-US" altLang="zh-CN" dirty="0"/>
              <a:t>A</a:t>
            </a:r>
            <a:r>
              <a:rPr lang="zh-CN" altLang="zh-CN" dirty="0"/>
              <a:t>＝</a:t>
            </a:r>
            <a:r>
              <a:rPr lang="en-US" altLang="zh-CN" dirty="0"/>
              <a:t>{1,2,3,4,5,6,7,8,9}</a:t>
            </a:r>
            <a:r>
              <a:rPr lang="zh-CN" altLang="zh-CN" dirty="0"/>
              <a:t>，</a:t>
            </a:r>
            <a:r>
              <a:rPr lang="en-US" altLang="zh-CN" dirty="0"/>
              <a:t>R</a:t>
            </a:r>
            <a:r>
              <a:rPr lang="zh-CN" altLang="zh-CN" dirty="0"/>
              <a:t>是</a:t>
            </a:r>
            <a:r>
              <a:rPr lang="en-US" altLang="zh-CN" dirty="0"/>
              <a:t>A</a:t>
            </a:r>
            <a:r>
              <a:rPr lang="zh-CN" altLang="zh-CN" dirty="0"/>
              <a:t>上以</a:t>
            </a:r>
            <a:r>
              <a:rPr lang="en-US" altLang="zh-CN" dirty="0"/>
              <a:t>4</a:t>
            </a:r>
            <a:r>
              <a:rPr lang="zh-CN" altLang="zh-CN" dirty="0"/>
              <a:t>为模的同余关系。</a:t>
            </a:r>
            <a:endParaRPr lang="zh-CN" altLang="en-US" dirty="0"/>
          </a:p>
          <a:p>
            <a:pPr marL="533587" lvl="1" indent="0">
              <a:lnSpc>
                <a:spcPct val="150000"/>
              </a:lnSpc>
              <a:buNone/>
            </a:pPr>
            <a:r>
              <a:rPr lang="zh-CN" altLang="zh-CN" dirty="0">
                <a:solidFill>
                  <a:schemeClr val="tx1"/>
                </a:solidFill>
              </a:rPr>
              <a:t>（</a:t>
            </a:r>
            <a:r>
              <a:rPr lang="en-US" altLang="zh-CN" dirty="0">
                <a:solidFill>
                  <a:schemeClr val="tx1"/>
                </a:solidFill>
              </a:rPr>
              <a:t>1</a:t>
            </a:r>
            <a:r>
              <a:rPr lang="zh-CN" altLang="zh-CN" dirty="0">
                <a:solidFill>
                  <a:schemeClr val="tx1"/>
                </a:solidFill>
              </a:rPr>
              <a:t>）写出</a:t>
            </a:r>
            <a:r>
              <a:rPr lang="en-US" altLang="zh-CN" dirty="0">
                <a:solidFill>
                  <a:schemeClr val="tx1"/>
                </a:solidFill>
              </a:rPr>
              <a:t>R</a:t>
            </a:r>
            <a:r>
              <a:rPr lang="zh-CN" altLang="zh-CN" dirty="0">
                <a:solidFill>
                  <a:schemeClr val="tx1"/>
                </a:solidFill>
              </a:rPr>
              <a:t>中的所有元素。</a:t>
            </a:r>
          </a:p>
          <a:p>
            <a:pPr marL="533587" lvl="1" indent="0">
              <a:lnSpc>
                <a:spcPct val="150000"/>
              </a:lnSpc>
              <a:buNone/>
            </a:pPr>
            <a:r>
              <a:rPr lang="zh-CN" altLang="zh-CN" dirty="0">
                <a:solidFill>
                  <a:schemeClr val="tx1"/>
                </a:solidFill>
              </a:rPr>
              <a:t>（</a:t>
            </a:r>
            <a:r>
              <a:rPr lang="en-US" altLang="zh-CN" dirty="0">
                <a:solidFill>
                  <a:schemeClr val="tx1"/>
                </a:solidFill>
              </a:rPr>
              <a:t>2</a:t>
            </a:r>
            <a:r>
              <a:rPr lang="zh-CN" altLang="zh-CN" dirty="0">
                <a:solidFill>
                  <a:schemeClr val="tx1"/>
                </a:solidFill>
              </a:rPr>
              <a:t>）画出</a:t>
            </a:r>
            <a:r>
              <a:rPr lang="en-US" altLang="zh-CN" dirty="0">
                <a:solidFill>
                  <a:schemeClr val="tx1"/>
                </a:solidFill>
              </a:rPr>
              <a:t>R</a:t>
            </a:r>
            <a:r>
              <a:rPr lang="zh-CN" altLang="zh-CN" dirty="0">
                <a:solidFill>
                  <a:schemeClr val="tx1"/>
                </a:solidFill>
              </a:rPr>
              <a:t>的关系图。</a:t>
            </a:r>
            <a:endParaRPr lang="en-US" altLang="zh-CN" dirty="0">
              <a:solidFill>
                <a:schemeClr val="tx1"/>
              </a:solidFill>
            </a:endParaRPr>
          </a:p>
          <a:p>
            <a:pPr marL="533587" lvl="1" indent="0">
              <a:lnSpc>
                <a:spcPct val="150000"/>
              </a:lnSpc>
              <a:buNone/>
            </a:pPr>
            <a:r>
              <a:rPr lang="zh-CN" altLang="zh-CN" dirty="0">
                <a:solidFill>
                  <a:schemeClr val="tx1"/>
                </a:solidFill>
              </a:rPr>
              <a:t>（</a:t>
            </a:r>
            <a:r>
              <a:rPr lang="en-US" altLang="zh-CN" dirty="0">
                <a:solidFill>
                  <a:schemeClr val="tx1"/>
                </a:solidFill>
              </a:rPr>
              <a:t>3</a:t>
            </a:r>
            <a:r>
              <a:rPr lang="zh-CN" altLang="zh-CN" dirty="0">
                <a:solidFill>
                  <a:schemeClr val="tx1"/>
                </a:solidFill>
              </a:rPr>
              <a:t>）计算</a:t>
            </a:r>
            <a:r>
              <a:rPr lang="en-US" altLang="zh-CN" dirty="0">
                <a:solidFill>
                  <a:schemeClr val="tx1"/>
                </a:solidFill>
              </a:rPr>
              <a:t>R</a:t>
            </a:r>
            <a:r>
              <a:rPr lang="zh-CN" altLang="zh-CN" dirty="0">
                <a:solidFill>
                  <a:schemeClr val="tx1"/>
                </a:solidFill>
              </a:rPr>
              <a:t>的所有等价类。</a:t>
            </a:r>
          </a:p>
          <a:p>
            <a:pPr marL="533587" lvl="1" indent="0">
              <a:lnSpc>
                <a:spcPct val="150000"/>
              </a:lnSpc>
              <a:buNone/>
            </a:pPr>
            <a:endParaRPr lang="zh-CN" altLang="zh-CN" dirty="0">
              <a:solidFill>
                <a:schemeClr val="tx1"/>
              </a:solidFill>
            </a:endParaRPr>
          </a:p>
        </p:txBody>
      </p:sp>
      <p:sp>
        <p:nvSpPr>
          <p:cNvPr id="1681412" name="Text Box 4">
            <a:extLst>
              <a:ext uri="{FF2B5EF4-FFF2-40B4-BE49-F238E27FC236}">
                <a16:creationId xmlns:a16="http://schemas.microsoft.com/office/drawing/2014/main" id="{443A9031-2D3E-45A5-B4C2-BFA5FE09B3B4}"/>
              </a:ext>
            </a:extLst>
          </p:cNvPr>
          <p:cNvSpPr txBox="1">
            <a:spLocks noChangeArrowheads="1"/>
          </p:cNvSpPr>
          <p:nvPr/>
        </p:nvSpPr>
        <p:spPr bwMode="auto">
          <a:xfrm>
            <a:off x="460375" y="3594424"/>
            <a:ext cx="11353800" cy="153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buNone/>
            </a:pPr>
            <a:r>
              <a:rPr kumimoji="1" lang="zh-CN" altLang="en-US" sz="2400" dirty="0">
                <a:solidFill>
                  <a:srgbClr val="C00000"/>
                </a:solidFill>
                <a:latin typeface="+mn-ea"/>
                <a:ea typeface="+mn-ea"/>
              </a:rPr>
              <a:t>解：</a:t>
            </a:r>
            <a:r>
              <a:rPr lang="zh-CN" altLang="zh-CN" sz="2400" dirty="0">
                <a:latin typeface="+mn-ea"/>
                <a:ea typeface="+mn-ea"/>
              </a:rPr>
              <a:t>（</a:t>
            </a:r>
            <a:r>
              <a:rPr lang="en-US" altLang="zh-CN" sz="2400" dirty="0">
                <a:latin typeface="+mn-ea"/>
                <a:ea typeface="+mn-ea"/>
              </a:rPr>
              <a:t>1</a:t>
            </a:r>
            <a:r>
              <a:rPr lang="zh-CN" altLang="zh-CN" sz="2400" dirty="0">
                <a:latin typeface="+mn-ea"/>
                <a:ea typeface="+mn-ea"/>
              </a:rPr>
              <a:t>）根据</a:t>
            </a:r>
            <a:r>
              <a:rPr lang="en-US" altLang="zh-CN" sz="2400" dirty="0">
                <a:latin typeface="+mn-ea"/>
                <a:ea typeface="+mn-ea"/>
              </a:rPr>
              <a:t>R</a:t>
            </a:r>
            <a:r>
              <a:rPr lang="zh-CN" altLang="zh-CN" sz="2400" dirty="0">
                <a:latin typeface="+mn-ea"/>
                <a:ea typeface="+mn-ea"/>
              </a:rPr>
              <a:t>的定义得：</a:t>
            </a:r>
          </a:p>
          <a:p>
            <a:pPr>
              <a:buNone/>
            </a:pPr>
            <a:r>
              <a:rPr lang="en-US" altLang="zh-CN" sz="2400" dirty="0">
                <a:latin typeface="+mn-ea"/>
                <a:ea typeface="+mn-ea"/>
              </a:rPr>
              <a:t>           R</a:t>
            </a:r>
            <a:r>
              <a:rPr lang="zh-CN" altLang="zh-CN" sz="2400" dirty="0">
                <a:latin typeface="+mn-ea"/>
                <a:ea typeface="+mn-ea"/>
              </a:rPr>
              <a:t>＝</a:t>
            </a:r>
            <a:r>
              <a:rPr lang="en-US" altLang="zh-CN" sz="2400" dirty="0">
                <a:latin typeface="+mn-ea"/>
                <a:ea typeface="+mn-ea"/>
              </a:rPr>
              <a:t>{&lt;1,1&gt;,&lt;2,2&gt;,…,&lt;9,9&gt;,&lt;1,5&gt;,&lt;5,1&gt;,&lt;1,9&gt;,&lt;9,1&gt;,&lt;5,9&gt;,&lt;9,5&gt;, </a:t>
            </a:r>
          </a:p>
          <a:p>
            <a:pPr>
              <a:buNone/>
            </a:pPr>
            <a:r>
              <a:rPr lang="en-US" altLang="zh-CN" sz="2400" dirty="0">
                <a:latin typeface="+mn-ea"/>
                <a:ea typeface="+mn-ea"/>
              </a:rPr>
              <a:t>            &lt;2,6&gt;,&lt;6,2&gt;,&lt;3,7&gt;,&lt;7,3&gt;,&lt;4,8&gt;,&lt;8,4&gt;}</a:t>
            </a:r>
            <a:r>
              <a:rPr lang="zh-CN" altLang="zh-CN" sz="2400" dirty="0">
                <a:latin typeface="+mn-ea"/>
                <a:ea typeface="+mn-ea"/>
              </a:rPr>
              <a: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81412">
                                            <p:txEl>
                                              <p:pRg st="0" end="0"/>
                                            </p:txEl>
                                          </p:spTgt>
                                        </p:tgtEl>
                                        <p:attrNameLst>
                                          <p:attrName>style.visibility</p:attrName>
                                        </p:attrNameLst>
                                      </p:cBhvr>
                                      <p:to>
                                        <p:strVal val="visible"/>
                                      </p:to>
                                    </p:set>
                                    <p:anim calcmode="lin" valueType="num">
                                      <p:cBhvr additive="base">
                                        <p:cTn id="7" dur="500" fill="hold"/>
                                        <p:tgtEl>
                                          <p:spTgt spid="168141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8141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81412">
                                            <p:txEl>
                                              <p:pRg st="1" end="1"/>
                                            </p:txEl>
                                          </p:spTgt>
                                        </p:tgtEl>
                                        <p:attrNameLst>
                                          <p:attrName>style.visibility</p:attrName>
                                        </p:attrNameLst>
                                      </p:cBhvr>
                                      <p:to>
                                        <p:strVal val="visible"/>
                                      </p:to>
                                    </p:set>
                                    <p:anim calcmode="lin" valueType="num">
                                      <p:cBhvr additive="base">
                                        <p:cTn id="11" dur="500" fill="hold"/>
                                        <p:tgtEl>
                                          <p:spTgt spid="1681412">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681412">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81412">
                                            <p:txEl>
                                              <p:pRg st="2" end="2"/>
                                            </p:txEl>
                                          </p:spTgt>
                                        </p:tgtEl>
                                        <p:attrNameLst>
                                          <p:attrName>style.visibility</p:attrName>
                                        </p:attrNameLst>
                                      </p:cBhvr>
                                      <p:to>
                                        <p:strVal val="visible"/>
                                      </p:to>
                                    </p:set>
                                    <p:anim calcmode="lin" valueType="num">
                                      <p:cBhvr additive="base">
                                        <p:cTn id="15" dur="500" fill="hold"/>
                                        <p:tgtEl>
                                          <p:spTgt spid="1681412">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68141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1412"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EF5A785A-9640-40CE-8E9E-81D19E38DDA4}"/>
              </a:ext>
            </a:extLst>
          </p:cNvPr>
          <p:cNvSpPr>
            <a:spLocks noGrp="1" noChangeArrowheads="1"/>
          </p:cNvSpPr>
          <p:nvPr>
            <p:ph type="title"/>
          </p:nvPr>
        </p:nvSpPr>
        <p:spPr>
          <a:xfrm>
            <a:off x="769574" y="269382"/>
            <a:ext cx="10758267" cy="585924"/>
          </a:xfrm>
        </p:spPr>
        <p:txBody>
          <a:bodyPr/>
          <a:lstStyle/>
          <a:p>
            <a:pPr eaLnBrk="1" hangingPunct="1"/>
            <a:r>
              <a:rPr lang="zh-CN" altLang="en-US" dirty="0"/>
              <a:t>例</a:t>
            </a:r>
            <a:r>
              <a:rPr lang="en-US" altLang="zh-CN" dirty="0"/>
              <a:t>5.8</a:t>
            </a:r>
            <a:r>
              <a:rPr lang="zh-CN" altLang="en-US" dirty="0"/>
              <a:t>（续）</a:t>
            </a:r>
            <a:endParaRPr lang="en-US" altLang="zh-CN" dirty="0"/>
          </a:p>
        </p:txBody>
      </p:sp>
      <p:sp>
        <p:nvSpPr>
          <p:cNvPr id="1681412" name="Text Box 4">
            <a:extLst>
              <a:ext uri="{FF2B5EF4-FFF2-40B4-BE49-F238E27FC236}">
                <a16:creationId xmlns:a16="http://schemas.microsoft.com/office/drawing/2014/main" id="{443A9031-2D3E-45A5-B4C2-BFA5FE09B3B4}"/>
              </a:ext>
            </a:extLst>
          </p:cNvPr>
          <p:cNvSpPr txBox="1">
            <a:spLocks noChangeArrowheads="1"/>
          </p:cNvSpPr>
          <p:nvPr/>
        </p:nvSpPr>
        <p:spPr bwMode="auto">
          <a:xfrm>
            <a:off x="210253" y="1067594"/>
            <a:ext cx="8708322" cy="560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nSpc>
                <a:spcPct val="150000"/>
              </a:lnSpc>
              <a:buNone/>
            </a:pPr>
            <a:r>
              <a:rPr kumimoji="1" lang="zh-CN" altLang="en-US" sz="2400" dirty="0">
                <a:solidFill>
                  <a:srgbClr val="C00000"/>
                </a:solidFill>
                <a:latin typeface="微软雅黑" panose="020B0503020204020204" pitchFamily="34" charset="-122"/>
                <a:ea typeface="微软雅黑" panose="020B0503020204020204" pitchFamily="34" charset="-122"/>
              </a:rPr>
              <a:t>解</a:t>
            </a:r>
            <a:r>
              <a:rPr kumimoji="1" lang="zh-CN" altLang="en-US" sz="2400" dirty="0">
                <a:solidFill>
                  <a:srgbClr val="C00000"/>
                </a:solidFill>
                <a:latin typeface="+mn-ea"/>
                <a:ea typeface="+mn-ea"/>
              </a:rPr>
              <a:t>：</a:t>
            </a:r>
            <a:r>
              <a:rPr lang="zh-CN" altLang="zh-CN" sz="2400" dirty="0">
                <a:latin typeface="+mn-ea"/>
                <a:ea typeface="+mn-ea"/>
              </a:rPr>
              <a:t>（</a:t>
            </a:r>
            <a:r>
              <a:rPr lang="en-US" altLang="zh-CN" sz="2400" dirty="0">
                <a:latin typeface="+mn-ea"/>
                <a:ea typeface="+mn-ea"/>
              </a:rPr>
              <a:t>2</a:t>
            </a:r>
            <a:r>
              <a:rPr lang="zh-CN" altLang="zh-CN" sz="2400" dirty="0">
                <a:latin typeface="+mn-ea"/>
                <a:ea typeface="+mn-ea"/>
              </a:rPr>
              <a:t>）</a:t>
            </a:r>
            <a:r>
              <a:rPr lang="en-US" altLang="zh-CN" sz="2400" dirty="0">
                <a:latin typeface="+mn-ea"/>
                <a:ea typeface="+mn-ea"/>
              </a:rPr>
              <a:t>R</a:t>
            </a:r>
            <a:r>
              <a:rPr lang="zh-CN" altLang="zh-CN" sz="2400" dirty="0">
                <a:latin typeface="+mn-ea"/>
                <a:ea typeface="+mn-ea"/>
              </a:rPr>
              <a:t>对应的关系图如</a:t>
            </a:r>
            <a:r>
              <a:rPr lang="zh-CN" altLang="en-US" sz="2400" dirty="0">
                <a:latin typeface="+mn-ea"/>
                <a:ea typeface="+mn-ea"/>
              </a:rPr>
              <a:t>下图</a:t>
            </a:r>
            <a:r>
              <a:rPr lang="zh-CN" altLang="zh-CN" sz="2400" dirty="0">
                <a:latin typeface="+mn-ea"/>
                <a:ea typeface="+mn-ea"/>
              </a:rPr>
              <a:t>所示</a:t>
            </a:r>
            <a:r>
              <a:rPr lang="zh-CN" altLang="en-US" sz="2400" dirty="0">
                <a:latin typeface="+mn-ea"/>
                <a:ea typeface="+mn-ea"/>
              </a:rPr>
              <a:t>。</a:t>
            </a:r>
            <a:endParaRPr lang="zh-CN" altLang="zh-CN" sz="2400" dirty="0">
              <a:latin typeface="+mn-ea"/>
              <a:ea typeface="+mn-ea"/>
            </a:endParaRPr>
          </a:p>
          <a:p>
            <a:pPr>
              <a:lnSpc>
                <a:spcPct val="150000"/>
              </a:lnSpc>
              <a:buNone/>
            </a:pPr>
            <a:endParaRPr lang="en-US" altLang="zh-CN" sz="2400" dirty="0">
              <a:latin typeface="微软雅黑" panose="020B0503020204020204" pitchFamily="34" charset="-122"/>
              <a:ea typeface="微软雅黑" panose="020B0503020204020204" pitchFamily="34" charset="-122"/>
            </a:endParaRPr>
          </a:p>
          <a:p>
            <a:pPr>
              <a:lnSpc>
                <a:spcPct val="150000"/>
              </a:lnSpc>
              <a:buNone/>
            </a:pPr>
            <a:endParaRPr lang="en-US" altLang="zh-CN" sz="2400" dirty="0">
              <a:latin typeface="微软雅黑" panose="020B0503020204020204" pitchFamily="34" charset="-122"/>
              <a:ea typeface="微软雅黑" panose="020B0503020204020204" pitchFamily="34" charset="-122"/>
            </a:endParaRPr>
          </a:p>
          <a:p>
            <a:pPr>
              <a:lnSpc>
                <a:spcPct val="150000"/>
              </a:lnSpc>
              <a:buNone/>
            </a:pPr>
            <a:endParaRPr lang="en-US" altLang="zh-CN" sz="2400" dirty="0">
              <a:latin typeface="微软雅黑" panose="020B0503020204020204" pitchFamily="34" charset="-122"/>
              <a:ea typeface="微软雅黑" panose="020B0503020204020204" pitchFamily="34" charset="-122"/>
            </a:endParaRPr>
          </a:p>
          <a:p>
            <a:pPr>
              <a:lnSpc>
                <a:spcPct val="150000"/>
              </a:lnSpc>
              <a:buNone/>
            </a:pPr>
            <a:endParaRPr lang="en-US" altLang="zh-CN" sz="2400" dirty="0">
              <a:latin typeface="微软雅黑" panose="020B0503020204020204" pitchFamily="34" charset="-122"/>
              <a:ea typeface="微软雅黑" panose="020B0503020204020204" pitchFamily="34" charset="-122"/>
            </a:endParaRPr>
          </a:p>
          <a:p>
            <a:pPr>
              <a:lnSpc>
                <a:spcPct val="150000"/>
              </a:lnSpc>
              <a:buNone/>
            </a:pPr>
            <a:endParaRPr lang="en-US" altLang="zh-CN" sz="2400" dirty="0">
              <a:latin typeface="微软雅黑" panose="020B0503020204020204" pitchFamily="34" charset="-122"/>
              <a:ea typeface="微软雅黑" panose="020B0503020204020204" pitchFamily="34" charset="-122"/>
            </a:endParaRPr>
          </a:p>
          <a:p>
            <a:pPr>
              <a:lnSpc>
                <a:spcPct val="150000"/>
              </a:lnSpc>
              <a:buNone/>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）由例</a:t>
            </a:r>
            <a:r>
              <a:rPr lang="en-US" altLang="zh-CN" sz="2400" dirty="0">
                <a:latin typeface="微软雅黑" panose="020B0503020204020204" pitchFamily="34" charset="-122"/>
                <a:ea typeface="微软雅黑" panose="020B0503020204020204" pitchFamily="34" charset="-122"/>
              </a:rPr>
              <a:t>5.6</a:t>
            </a:r>
            <a:r>
              <a:rPr lang="zh-CN" altLang="zh-CN" sz="2400" dirty="0">
                <a:latin typeface="微软雅黑" panose="020B0503020204020204" pitchFamily="34" charset="-122"/>
                <a:ea typeface="微软雅黑" panose="020B0503020204020204" pitchFamily="34" charset="-122"/>
              </a:rPr>
              <a:t>知，</a:t>
            </a:r>
            <a:r>
              <a:rPr lang="en-US" altLang="zh-CN" sz="2400" dirty="0">
                <a:latin typeface="微软雅黑" panose="020B0503020204020204" pitchFamily="34" charset="-122"/>
                <a:ea typeface="微软雅黑" panose="020B0503020204020204" pitchFamily="34" charset="-122"/>
              </a:rPr>
              <a:t>A</a:t>
            </a:r>
            <a:r>
              <a:rPr lang="zh-CN" altLang="zh-CN" sz="2400" dirty="0">
                <a:latin typeface="微软雅黑" panose="020B0503020204020204" pitchFamily="34" charset="-122"/>
                <a:ea typeface="微软雅黑" panose="020B0503020204020204" pitchFamily="34" charset="-122"/>
              </a:rPr>
              <a:t>上的关系</a:t>
            </a:r>
            <a:r>
              <a:rPr lang="en-US" altLang="zh-CN" sz="2400" dirty="0">
                <a:latin typeface="微软雅黑" panose="020B0503020204020204" pitchFamily="34" charset="-122"/>
                <a:ea typeface="微软雅黑" panose="020B0503020204020204" pitchFamily="34" charset="-122"/>
              </a:rPr>
              <a:t>R</a:t>
            </a:r>
            <a:r>
              <a:rPr lang="zh-CN" altLang="zh-CN" sz="2400" dirty="0">
                <a:latin typeface="微软雅黑" panose="020B0503020204020204" pitchFamily="34" charset="-122"/>
                <a:ea typeface="微软雅黑" panose="020B0503020204020204" pitchFamily="34" charset="-122"/>
              </a:rPr>
              <a:t>是一个等价关系。于是有</a:t>
            </a:r>
          </a:p>
          <a:p>
            <a:pPr lvl="2">
              <a:lnSpc>
                <a:spcPct val="150000"/>
              </a:lnSpc>
              <a:buNone/>
            </a:pPr>
            <a:r>
              <a:rPr lang="en-US" altLang="zh-CN" sz="2400" dirty="0">
                <a:latin typeface="微软雅黑" panose="020B0503020204020204" pitchFamily="34" charset="-122"/>
                <a:ea typeface="微软雅黑" panose="020B0503020204020204" pitchFamily="34" charset="-122"/>
              </a:rPr>
              <a:t>[1]</a:t>
            </a:r>
            <a:r>
              <a:rPr lang="en-US" altLang="zh-CN" sz="2400" baseline="-25000" dirty="0">
                <a:latin typeface="微软雅黑" panose="020B0503020204020204" pitchFamily="34" charset="-122"/>
                <a:ea typeface="微软雅黑" panose="020B0503020204020204" pitchFamily="34" charset="-122"/>
              </a:rPr>
              <a:t>R</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[5]</a:t>
            </a:r>
            <a:r>
              <a:rPr lang="en-US" altLang="zh-CN" sz="2400" baseline="-25000" dirty="0">
                <a:latin typeface="微软雅黑" panose="020B0503020204020204" pitchFamily="34" charset="-122"/>
                <a:ea typeface="微软雅黑" panose="020B0503020204020204" pitchFamily="34" charset="-122"/>
              </a:rPr>
              <a:t>R</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[9]</a:t>
            </a:r>
            <a:r>
              <a:rPr lang="en-US" altLang="zh-CN" sz="2400" baseline="-25000" dirty="0">
                <a:latin typeface="微软雅黑" panose="020B0503020204020204" pitchFamily="34" charset="-122"/>
                <a:ea typeface="微软雅黑" panose="020B0503020204020204" pitchFamily="34" charset="-122"/>
              </a:rPr>
              <a:t>R</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{1,5,9}</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[2]</a:t>
            </a:r>
            <a:r>
              <a:rPr lang="en-US" altLang="zh-CN" sz="2400" baseline="-25000" dirty="0">
                <a:latin typeface="微软雅黑" panose="020B0503020204020204" pitchFamily="34" charset="-122"/>
                <a:ea typeface="微软雅黑" panose="020B0503020204020204" pitchFamily="34" charset="-122"/>
              </a:rPr>
              <a:t>R</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[6]</a:t>
            </a:r>
            <a:r>
              <a:rPr lang="en-US" altLang="zh-CN" sz="2400" baseline="-25000" dirty="0">
                <a:latin typeface="微软雅黑" panose="020B0503020204020204" pitchFamily="34" charset="-122"/>
                <a:ea typeface="微软雅黑" panose="020B0503020204020204" pitchFamily="34" charset="-122"/>
              </a:rPr>
              <a:t>R</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{2,6}</a:t>
            </a:r>
            <a:r>
              <a:rPr lang="zh-CN" altLang="zh-CN" sz="2400" dirty="0">
                <a:latin typeface="微软雅黑" panose="020B0503020204020204" pitchFamily="34" charset="-122"/>
                <a:ea typeface="微软雅黑" panose="020B0503020204020204" pitchFamily="34" charset="-122"/>
              </a:rPr>
              <a:t>；</a:t>
            </a:r>
          </a:p>
          <a:p>
            <a:pPr lvl="2">
              <a:lnSpc>
                <a:spcPct val="150000"/>
              </a:lnSpc>
              <a:buNone/>
            </a:pPr>
            <a:r>
              <a:rPr lang="en-US" altLang="zh-CN" sz="2400" dirty="0">
                <a:latin typeface="微软雅黑" panose="020B0503020204020204" pitchFamily="34" charset="-122"/>
                <a:ea typeface="微软雅黑" panose="020B0503020204020204" pitchFamily="34" charset="-122"/>
              </a:rPr>
              <a:t>[3]</a:t>
            </a:r>
            <a:r>
              <a:rPr lang="en-US" altLang="zh-CN" sz="2400" baseline="-25000" dirty="0">
                <a:latin typeface="微软雅黑" panose="020B0503020204020204" pitchFamily="34" charset="-122"/>
                <a:ea typeface="微软雅黑" panose="020B0503020204020204" pitchFamily="34" charset="-122"/>
              </a:rPr>
              <a:t>R</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[7]</a:t>
            </a:r>
            <a:r>
              <a:rPr lang="en-US" altLang="zh-CN" sz="2400" baseline="-25000" dirty="0">
                <a:latin typeface="微软雅黑" panose="020B0503020204020204" pitchFamily="34" charset="-122"/>
                <a:ea typeface="微软雅黑" panose="020B0503020204020204" pitchFamily="34" charset="-122"/>
              </a:rPr>
              <a:t>R</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{3,7}</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[4]</a:t>
            </a:r>
            <a:r>
              <a:rPr lang="en-US" altLang="zh-CN" sz="2400" baseline="-25000" dirty="0">
                <a:latin typeface="微软雅黑" panose="020B0503020204020204" pitchFamily="34" charset="-122"/>
                <a:ea typeface="微软雅黑" panose="020B0503020204020204" pitchFamily="34" charset="-122"/>
              </a:rPr>
              <a:t>R</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[8]</a:t>
            </a:r>
            <a:r>
              <a:rPr lang="en-US" altLang="zh-CN" sz="2400" baseline="-25000" dirty="0">
                <a:latin typeface="微软雅黑" panose="020B0503020204020204" pitchFamily="34" charset="-122"/>
                <a:ea typeface="微软雅黑" panose="020B0503020204020204" pitchFamily="34" charset="-122"/>
              </a:rPr>
              <a:t>R</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{4,8}</a:t>
            </a:r>
            <a:r>
              <a:rPr lang="zh-CN"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7" name="波形 6">
                <a:extLst>
                  <a:ext uri="{FF2B5EF4-FFF2-40B4-BE49-F238E27FC236}">
                    <a16:creationId xmlns:a16="http://schemas.microsoft.com/office/drawing/2014/main" id="{B0516A09-8413-48FE-B9D2-A77AF6400257}"/>
                  </a:ext>
                </a:extLst>
              </p:cNvPr>
              <p:cNvSpPr/>
              <p:nvPr/>
            </p:nvSpPr>
            <p:spPr>
              <a:xfrm>
                <a:off x="6367242" y="3671508"/>
                <a:ext cx="5355522" cy="2085719"/>
              </a:xfrm>
              <a:prstGeom prst="wave">
                <a:avLst>
                  <a:gd name="adj1" fmla="val 12500"/>
                  <a:gd name="adj2" fmla="val -8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u"/>
                </a:pPr>
                <a:r>
                  <a:rPr lang="zh-CN" altLang="en-US" b="1" dirty="0">
                    <a:solidFill>
                      <a:srgbClr val="FFFF00"/>
                    </a:solidFill>
                  </a:rPr>
                  <a:t>对</a:t>
                </a:r>
                <a14:m>
                  <m:oMath xmlns:m="http://schemas.openxmlformats.org/officeDocument/2006/math">
                    <m:r>
                      <a:rPr lang="es-ES" altLang="zh-CN" b="1" i="1">
                        <a:solidFill>
                          <a:srgbClr val="FFFF00"/>
                        </a:solidFill>
                        <a:latin typeface="Cambria Math" panose="02040503050406030204" pitchFamily="18" charset="0"/>
                        <a:ea typeface="Cambria Math" panose="02040503050406030204" pitchFamily="18" charset="0"/>
                      </a:rPr>
                      <m:t>∀</m:t>
                    </m:r>
                  </m:oMath>
                </a14:m>
                <a:r>
                  <a:rPr lang="en-US" altLang="zh-CN" b="1" dirty="0" err="1">
                    <a:solidFill>
                      <a:srgbClr val="FFFF00"/>
                    </a:solidFill>
                  </a:rPr>
                  <a:t>x∈A</a:t>
                </a:r>
                <a:r>
                  <a:rPr lang="zh-CN" altLang="en-US" b="1" dirty="0">
                    <a:solidFill>
                      <a:srgbClr val="FFFF00"/>
                    </a:solidFill>
                  </a:rPr>
                  <a:t>，</a:t>
                </a:r>
                <a:r>
                  <a:rPr lang="en-US" altLang="zh-CN" b="1" dirty="0">
                    <a:solidFill>
                      <a:srgbClr val="FFFF00"/>
                    </a:solidFill>
                  </a:rPr>
                  <a:t>[x]</a:t>
                </a:r>
                <a:r>
                  <a:rPr lang="en-US" altLang="zh-CN" b="1" baseline="-25000" dirty="0">
                    <a:solidFill>
                      <a:srgbClr val="FFFF00"/>
                    </a:solidFill>
                  </a:rPr>
                  <a:t>R</a:t>
                </a:r>
                <a:r>
                  <a:rPr lang="en-US" altLang="zh-CN" b="1" dirty="0">
                    <a:solidFill>
                      <a:srgbClr val="FFFF00"/>
                    </a:solidFill>
                  </a:rPr>
                  <a:t>≠Φ</a:t>
                </a:r>
              </a:p>
              <a:p>
                <a:pPr marL="342900" indent="-342900">
                  <a:lnSpc>
                    <a:spcPct val="150000"/>
                  </a:lnSpc>
                  <a:buFont typeface="Wingdings" panose="05000000000000000000" pitchFamily="2" charset="2"/>
                  <a:buChar char="u"/>
                </a:pPr>
                <a14:m>
                  <m:oMath xmlns:m="http://schemas.openxmlformats.org/officeDocument/2006/math">
                    <m:r>
                      <a:rPr lang="es-ES" altLang="zh-CN" b="1" i="1">
                        <a:solidFill>
                          <a:srgbClr val="FFFF00"/>
                        </a:solidFill>
                        <a:latin typeface="Cambria Math" panose="02040503050406030204" pitchFamily="18" charset="0"/>
                        <a:ea typeface="Cambria Math" panose="02040503050406030204" pitchFamily="18" charset="0"/>
                      </a:rPr>
                      <m:t>∀</m:t>
                    </m:r>
                  </m:oMath>
                </a14:m>
                <a:r>
                  <a:rPr lang="en-US" altLang="zh-CN" b="1" dirty="0">
                    <a:solidFill>
                      <a:srgbClr val="FFFF00"/>
                    </a:solidFill>
                  </a:rPr>
                  <a:t>x∈A,</a:t>
                </a:r>
                <a:r>
                  <a:rPr lang="es-ES" altLang="zh-CN" b="1" dirty="0">
                    <a:solidFill>
                      <a:srgbClr val="FFFF00"/>
                    </a:solidFill>
                    <a:ea typeface="Cambria Math" panose="02040503050406030204" pitchFamily="18" charset="0"/>
                  </a:rPr>
                  <a:t> </a:t>
                </a:r>
                <a14:m>
                  <m:oMath xmlns:m="http://schemas.openxmlformats.org/officeDocument/2006/math">
                    <m:r>
                      <a:rPr lang="es-ES" altLang="zh-CN" b="1" i="1">
                        <a:solidFill>
                          <a:srgbClr val="FFFF00"/>
                        </a:solidFill>
                        <a:latin typeface="Cambria Math" panose="02040503050406030204" pitchFamily="18" charset="0"/>
                        <a:ea typeface="Cambria Math" panose="02040503050406030204" pitchFamily="18" charset="0"/>
                      </a:rPr>
                      <m:t>∀</m:t>
                    </m:r>
                  </m:oMath>
                </a14:m>
                <a:r>
                  <a:rPr lang="en-US" altLang="zh-CN" b="1" dirty="0" err="1">
                    <a:solidFill>
                      <a:srgbClr val="FFFF00"/>
                    </a:solidFill>
                  </a:rPr>
                  <a:t>y∈A</a:t>
                </a:r>
                <a:r>
                  <a:rPr lang="zh-CN" altLang="en-US" b="1" dirty="0">
                    <a:solidFill>
                      <a:srgbClr val="FFFF00"/>
                    </a:solidFill>
                  </a:rPr>
                  <a:t>，</a:t>
                </a:r>
                <a:r>
                  <a:rPr lang="en-US" altLang="zh-CN" b="1" dirty="0">
                    <a:solidFill>
                      <a:srgbClr val="FFFF00"/>
                    </a:solidFill>
                  </a:rPr>
                  <a:t>y</a:t>
                </a:r>
                <a:r>
                  <a:rPr lang="en-US" altLang="en-US" b="1" dirty="0">
                    <a:solidFill>
                      <a:srgbClr val="FFFF00"/>
                    </a:solidFill>
                  </a:rPr>
                  <a:t>∈</a:t>
                </a:r>
                <a:r>
                  <a:rPr lang="en-US" altLang="zh-CN" b="1" dirty="0">
                    <a:solidFill>
                      <a:srgbClr val="FFFF00"/>
                    </a:solidFill>
                  </a:rPr>
                  <a:t>[x]</a:t>
                </a:r>
                <a:r>
                  <a:rPr lang="en-US" altLang="zh-CN" b="1" baseline="-25000" dirty="0">
                    <a:solidFill>
                      <a:srgbClr val="FFFF00"/>
                    </a:solidFill>
                  </a:rPr>
                  <a:t>R</a:t>
                </a:r>
                <a:r>
                  <a:rPr lang="en-US" altLang="en-US" b="1" noProof="1">
                    <a:solidFill>
                      <a:srgbClr val="FFFF00"/>
                    </a:solidFill>
                    <a:sym typeface="Symbol" panose="05050102010706020507" pitchFamily="18" charset="2"/>
                  </a:rPr>
                  <a:t> </a:t>
                </a:r>
                <a:r>
                  <a:rPr lang="en-US" altLang="zh-CN" b="1" dirty="0">
                    <a:solidFill>
                      <a:srgbClr val="FFFF00"/>
                    </a:solidFill>
                  </a:rPr>
                  <a:t>x</a:t>
                </a:r>
                <a:r>
                  <a:rPr lang="en-US" altLang="en-US" b="1" dirty="0">
                    <a:solidFill>
                      <a:srgbClr val="FFFF00"/>
                    </a:solidFill>
                  </a:rPr>
                  <a:t>∈</a:t>
                </a:r>
                <a:r>
                  <a:rPr lang="en-US" altLang="zh-CN" b="1" dirty="0">
                    <a:solidFill>
                      <a:srgbClr val="FFFF00"/>
                    </a:solidFill>
                  </a:rPr>
                  <a:t>[y]</a:t>
                </a:r>
                <a:r>
                  <a:rPr lang="en-US" altLang="zh-CN" b="1" baseline="-25000" dirty="0">
                    <a:solidFill>
                      <a:srgbClr val="FFFF00"/>
                    </a:solidFill>
                  </a:rPr>
                  <a:t>R</a:t>
                </a:r>
                <a:endParaRPr lang="zh-CN" altLang="en-US" b="1" dirty="0">
                  <a:solidFill>
                    <a:srgbClr val="FFFF00"/>
                  </a:solidFill>
                </a:endParaRPr>
              </a:p>
            </p:txBody>
          </p:sp>
        </mc:Choice>
        <mc:Fallback xmlns="">
          <p:sp>
            <p:nvSpPr>
              <p:cNvPr id="7" name="波形 6">
                <a:extLst>
                  <a:ext uri="{FF2B5EF4-FFF2-40B4-BE49-F238E27FC236}">
                    <a16:creationId xmlns:a16="http://schemas.microsoft.com/office/drawing/2014/main" id="{B0516A09-8413-48FE-B9D2-A77AF6400257}"/>
                  </a:ext>
                </a:extLst>
              </p:cNvPr>
              <p:cNvSpPr>
                <a:spLocks noRot="1" noChangeAspect="1" noMove="1" noResize="1" noEditPoints="1" noAdjustHandles="1" noChangeArrowheads="1" noChangeShapeType="1" noTextEdit="1"/>
              </p:cNvSpPr>
              <p:nvPr/>
            </p:nvSpPr>
            <p:spPr>
              <a:xfrm>
                <a:off x="6367242" y="3671508"/>
                <a:ext cx="5355522" cy="2085719"/>
              </a:xfrm>
              <a:prstGeom prst="wave">
                <a:avLst>
                  <a:gd name="adj1" fmla="val 12500"/>
                  <a:gd name="adj2" fmla="val -860"/>
                </a:avLst>
              </a:prstGeom>
              <a:blipFill>
                <a:blip r:embed="rId2"/>
                <a:stretch>
                  <a:fillRect/>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4809D00C-7BF7-42F6-BC0D-68AB6C28A609}"/>
              </a:ext>
            </a:extLst>
          </p:cNvPr>
          <p:cNvGrpSpPr/>
          <p:nvPr/>
        </p:nvGrpSpPr>
        <p:grpSpPr>
          <a:xfrm>
            <a:off x="1272467" y="1932835"/>
            <a:ext cx="7669603" cy="2993917"/>
            <a:chOff x="1908175" y="3980253"/>
            <a:chExt cx="7669603" cy="2993917"/>
          </a:xfrm>
        </p:grpSpPr>
        <p:pic>
          <p:nvPicPr>
            <p:cNvPr id="5" name="图片 4">
              <a:extLst>
                <a:ext uri="{FF2B5EF4-FFF2-40B4-BE49-F238E27FC236}">
                  <a16:creationId xmlns:a16="http://schemas.microsoft.com/office/drawing/2014/main" id="{EB51F33F-D0CD-4571-8368-20FD5E7C3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8175" y="3980253"/>
              <a:ext cx="7669603" cy="2993917"/>
            </a:xfrm>
            <a:prstGeom prst="rect">
              <a:avLst/>
            </a:prstGeom>
          </p:spPr>
        </p:pic>
        <p:pic>
          <p:nvPicPr>
            <p:cNvPr id="2" name="图片 1">
              <a:extLst>
                <a:ext uri="{FF2B5EF4-FFF2-40B4-BE49-F238E27FC236}">
                  <a16:creationId xmlns:a16="http://schemas.microsoft.com/office/drawing/2014/main" id="{233E7D07-96B6-4AA2-B966-B4164BE55FD8}"/>
                </a:ext>
              </a:extLst>
            </p:cNvPr>
            <p:cNvPicPr>
              <a:picLocks noChangeAspect="1"/>
            </p:cNvPicPr>
            <p:nvPr/>
          </p:nvPicPr>
          <p:blipFill>
            <a:blip r:embed="rId4"/>
            <a:stretch>
              <a:fillRect/>
            </a:stretch>
          </p:blipFill>
          <p:spPr>
            <a:xfrm>
              <a:off x="5403967" y="6340653"/>
              <a:ext cx="780952" cy="304762"/>
            </a:xfrm>
            <a:prstGeom prst="rect">
              <a:avLst/>
            </a:prstGeom>
          </p:spPr>
        </p:pic>
      </p:grpSp>
    </p:spTree>
    <p:extLst>
      <p:ext uri="{BB962C8B-B14F-4D97-AF65-F5344CB8AC3E}">
        <p14:creationId xmlns:p14="http://schemas.microsoft.com/office/powerpoint/2010/main" val="304623964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81412">
                                            <p:txEl>
                                              <p:pRg st="0" end="0"/>
                                            </p:txEl>
                                          </p:spTgt>
                                        </p:tgtEl>
                                        <p:attrNameLst>
                                          <p:attrName>style.visibility</p:attrName>
                                        </p:attrNameLst>
                                      </p:cBhvr>
                                      <p:to>
                                        <p:strVal val="visible"/>
                                      </p:to>
                                    </p:set>
                                    <p:anim calcmode="lin" valueType="num">
                                      <p:cBhvr additive="base">
                                        <p:cTn id="7" dur="500" fill="hold"/>
                                        <p:tgtEl>
                                          <p:spTgt spid="168141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814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681412">
                                            <p:txEl>
                                              <p:pRg st="6" end="6"/>
                                            </p:txEl>
                                          </p:spTgt>
                                        </p:tgtEl>
                                        <p:attrNameLst>
                                          <p:attrName>style.visibility</p:attrName>
                                        </p:attrNameLst>
                                      </p:cBhvr>
                                      <p:to>
                                        <p:strVal val="visible"/>
                                      </p:to>
                                    </p:set>
                                    <p:anim calcmode="lin" valueType="num">
                                      <p:cBhvr additive="base">
                                        <p:cTn id="18" dur="500" fill="hold"/>
                                        <p:tgtEl>
                                          <p:spTgt spid="1681412">
                                            <p:txEl>
                                              <p:pRg st="6" end="6"/>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16814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681412">
                                            <p:txEl>
                                              <p:pRg st="7" end="7"/>
                                            </p:txEl>
                                          </p:spTgt>
                                        </p:tgtEl>
                                        <p:attrNameLst>
                                          <p:attrName>style.visibility</p:attrName>
                                        </p:attrNameLst>
                                      </p:cBhvr>
                                      <p:to>
                                        <p:strVal val="visible"/>
                                      </p:to>
                                    </p:set>
                                    <p:anim calcmode="lin" valueType="num">
                                      <p:cBhvr additive="base">
                                        <p:cTn id="24" dur="500" fill="hold"/>
                                        <p:tgtEl>
                                          <p:spTgt spid="1681412">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681412">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1681412">
                                            <p:txEl>
                                              <p:pRg st="8" end="8"/>
                                            </p:txEl>
                                          </p:spTgt>
                                        </p:tgtEl>
                                        <p:attrNameLst>
                                          <p:attrName>style.visibility</p:attrName>
                                        </p:attrNameLst>
                                      </p:cBhvr>
                                      <p:to>
                                        <p:strVal val="visible"/>
                                      </p:to>
                                    </p:set>
                                    <p:anim calcmode="lin" valueType="num">
                                      <p:cBhvr additive="base">
                                        <p:cTn id="28" dur="500" fill="hold"/>
                                        <p:tgtEl>
                                          <p:spTgt spid="1681412">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68141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randombar(horizontal)">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1412" grpId="0" uiExpand="1" build="p" autoUpdateAnimBg="0"/>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86531" name="Rectangle 3">
                <a:extLst>
                  <a:ext uri="{FF2B5EF4-FFF2-40B4-BE49-F238E27FC236}">
                    <a16:creationId xmlns:a16="http://schemas.microsoft.com/office/drawing/2014/main" id="{B048CC9A-D761-4033-8DD5-28498C291133}"/>
                  </a:ext>
                </a:extLst>
              </p:cNvPr>
              <p:cNvSpPr>
                <a:spLocks noGrp="1" noChangeArrowheads="1"/>
              </p:cNvSpPr>
              <p:nvPr>
                <p:ph type="body" sz="half" idx="1"/>
              </p:nvPr>
            </p:nvSpPr>
            <p:spPr>
              <a:xfrm>
                <a:off x="307975" y="1067594"/>
                <a:ext cx="10058400" cy="4239606"/>
              </a:xfrm>
            </p:spPr>
            <p:txBody>
              <a:bodyPr/>
              <a:lstStyle/>
              <a:p>
                <a:pPr marL="0" indent="0">
                  <a:buNone/>
                </a:pPr>
                <a:r>
                  <a:rPr lang="zh-CN" altLang="en-US" dirty="0">
                    <a:solidFill>
                      <a:srgbClr val="C00000"/>
                    </a:solidFill>
                  </a:rPr>
                  <a:t>定理</a:t>
                </a:r>
                <a:r>
                  <a:rPr lang="en-US" altLang="zh-CN" dirty="0">
                    <a:solidFill>
                      <a:srgbClr val="C00000"/>
                    </a:solidFill>
                  </a:rPr>
                  <a:t>5.2  </a:t>
                </a:r>
                <a:r>
                  <a:rPr lang="zh-CN" altLang="en-US" dirty="0"/>
                  <a:t>设</a:t>
                </a:r>
                <a:r>
                  <a:rPr lang="en-US" altLang="zh-CN" dirty="0"/>
                  <a:t>R</a:t>
                </a:r>
                <a:r>
                  <a:rPr lang="zh-CN" altLang="en-US" dirty="0"/>
                  <a:t>是非空集合</a:t>
                </a:r>
                <a:r>
                  <a:rPr lang="en-US" altLang="zh-CN" dirty="0"/>
                  <a:t>A</a:t>
                </a:r>
                <a:r>
                  <a:rPr lang="zh-CN" altLang="en-US" dirty="0"/>
                  <a:t>上的等价关系，则有下面的结论成立。</a:t>
                </a:r>
              </a:p>
              <a:p>
                <a:pPr marL="0" indent="0">
                  <a:buNone/>
                </a:pPr>
                <a:r>
                  <a:rPr kumimoji="1" lang="zh-CN" altLang="en-US" dirty="0">
                    <a:solidFill>
                      <a:schemeClr val="tx1"/>
                    </a:solidFill>
                  </a:rPr>
                  <a:t>（</a:t>
                </a:r>
                <a:r>
                  <a:rPr kumimoji="1" lang="en-US" altLang="zh-CN" dirty="0">
                    <a:solidFill>
                      <a:schemeClr val="tx1"/>
                    </a:solidFill>
                  </a:rPr>
                  <a:t>1) </a:t>
                </a:r>
                <a:r>
                  <a:rPr kumimoji="1" lang="zh-CN" altLang="en-US" dirty="0">
                    <a:solidFill>
                      <a:schemeClr val="tx1"/>
                    </a:solidFill>
                  </a:rPr>
                  <a:t>对</a:t>
                </a:r>
                <a14:m>
                  <m:oMath xmlns:m="http://schemas.openxmlformats.org/officeDocument/2006/math">
                    <m:r>
                      <a:rPr lang="es-ES" altLang="zh-CN" i="1">
                        <a:solidFill>
                          <a:schemeClr val="tx1"/>
                        </a:solidFill>
                        <a:latin typeface="Cambria Math" panose="02040503050406030204" pitchFamily="18" charset="0"/>
                        <a:ea typeface="Cambria Math" panose="02040503050406030204" pitchFamily="18" charset="0"/>
                      </a:rPr>
                      <m:t>∀</m:t>
                    </m:r>
                  </m:oMath>
                </a14:m>
                <a:r>
                  <a:rPr kumimoji="1" lang="en-US" altLang="zh-CN" dirty="0" err="1">
                    <a:solidFill>
                      <a:schemeClr val="tx1"/>
                    </a:solidFill>
                  </a:rPr>
                  <a:t>x</a:t>
                </a:r>
                <a:r>
                  <a:rPr kumimoji="1" lang="en-US" altLang="zh-CN" dirty="0" err="1">
                    <a:solidFill>
                      <a:schemeClr val="tx1"/>
                    </a:solidFill>
                    <a:sym typeface="Symbol" panose="05050102010706020507" pitchFamily="18" charset="2"/>
                  </a:rPr>
                  <a:t></a:t>
                </a:r>
                <a:r>
                  <a:rPr kumimoji="1" lang="en-US" altLang="zh-CN" dirty="0" err="1">
                    <a:solidFill>
                      <a:schemeClr val="tx1"/>
                    </a:solidFill>
                  </a:rPr>
                  <a:t>A</a:t>
                </a:r>
                <a:r>
                  <a:rPr kumimoji="1" lang="zh-CN" altLang="en-US" dirty="0">
                    <a:solidFill>
                      <a:schemeClr val="tx1"/>
                    </a:solidFill>
                  </a:rPr>
                  <a:t>，</a:t>
                </a:r>
                <a:r>
                  <a:rPr kumimoji="1" lang="en-US" altLang="zh-CN" dirty="0">
                    <a:solidFill>
                      <a:schemeClr val="tx1"/>
                    </a:solidFill>
                  </a:rPr>
                  <a:t>[x]</a:t>
                </a:r>
                <a:r>
                  <a:rPr kumimoji="1" lang="en-US" altLang="zh-CN" baseline="-25000" dirty="0">
                    <a:solidFill>
                      <a:schemeClr val="tx1"/>
                    </a:solidFill>
                  </a:rPr>
                  <a:t>R</a:t>
                </a:r>
                <a:r>
                  <a:rPr kumimoji="1" lang="en-US" altLang="zh-CN" dirty="0">
                    <a:solidFill>
                      <a:schemeClr val="tx1"/>
                    </a:solidFill>
                  </a:rPr>
                  <a:t>≠Φ</a:t>
                </a:r>
                <a:r>
                  <a:rPr kumimoji="1" lang="zh-CN" altLang="en-US" dirty="0">
                    <a:solidFill>
                      <a:schemeClr val="tx1"/>
                    </a:solidFill>
                  </a:rPr>
                  <a:t>； </a:t>
                </a:r>
              </a:p>
              <a:p>
                <a:pPr marL="0" indent="0">
                  <a:buNone/>
                </a:pPr>
                <a:r>
                  <a:rPr kumimoji="1" lang="zh-CN" altLang="en-US" dirty="0">
                    <a:solidFill>
                      <a:schemeClr val="tx1"/>
                    </a:solidFill>
                  </a:rPr>
                  <a:t>（</a:t>
                </a:r>
                <a:r>
                  <a:rPr kumimoji="1" lang="en-US" altLang="zh-CN" dirty="0">
                    <a:solidFill>
                      <a:schemeClr val="tx1"/>
                    </a:solidFill>
                  </a:rPr>
                  <a:t>2) </a:t>
                </a:r>
                <a:r>
                  <a:rPr kumimoji="1" lang="zh-CN" altLang="en-US" dirty="0">
                    <a:solidFill>
                      <a:schemeClr val="tx1"/>
                    </a:solidFill>
                  </a:rPr>
                  <a:t>对</a:t>
                </a:r>
                <a14:m>
                  <m:oMath xmlns:m="http://schemas.openxmlformats.org/officeDocument/2006/math">
                    <m:r>
                      <a:rPr lang="es-ES" altLang="zh-CN" i="1">
                        <a:solidFill>
                          <a:schemeClr val="tx1"/>
                        </a:solidFill>
                        <a:latin typeface="Cambria Math" panose="02040503050406030204" pitchFamily="18" charset="0"/>
                        <a:ea typeface="Cambria Math" panose="02040503050406030204" pitchFamily="18" charset="0"/>
                      </a:rPr>
                      <m:t>∀</m:t>
                    </m:r>
                  </m:oMath>
                </a14:m>
                <a:r>
                  <a:rPr kumimoji="1" lang="en-US" altLang="zh-CN" dirty="0">
                    <a:solidFill>
                      <a:schemeClr val="tx1"/>
                    </a:solidFill>
                  </a:rPr>
                  <a:t>x∈A,</a:t>
                </a:r>
                <a:r>
                  <a:rPr lang="es-ES" altLang="zh-CN" dirty="0">
                    <a:solidFill>
                      <a:schemeClr val="tx1"/>
                    </a:solidFill>
                    <a:ea typeface="Cambria Math" panose="02040503050406030204" pitchFamily="18" charset="0"/>
                  </a:rPr>
                  <a:t> </a:t>
                </a:r>
                <a14:m>
                  <m:oMath xmlns:m="http://schemas.openxmlformats.org/officeDocument/2006/math">
                    <m:r>
                      <a:rPr lang="es-ES" altLang="zh-CN" i="1">
                        <a:solidFill>
                          <a:schemeClr val="tx1"/>
                        </a:solidFill>
                        <a:latin typeface="Cambria Math" panose="02040503050406030204" pitchFamily="18" charset="0"/>
                        <a:ea typeface="Cambria Math" panose="02040503050406030204" pitchFamily="18" charset="0"/>
                      </a:rPr>
                      <m:t>∀</m:t>
                    </m:r>
                  </m:oMath>
                </a14:m>
                <a:r>
                  <a:rPr kumimoji="1" lang="en-US" altLang="zh-CN" dirty="0" err="1">
                    <a:solidFill>
                      <a:schemeClr val="tx1"/>
                    </a:solidFill>
                  </a:rPr>
                  <a:t>y∈A</a:t>
                </a:r>
                <a:r>
                  <a:rPr kumimoji="1" lang="zh-CN" altLang="en-US" dirty="0">
                    <a:solidFill>
                      <a:schemeClr val="tx1"/>
                    </a:solidFill>
                  </a:rPr>
                  <a:t>，</a:t>
                </a:r>
              </a:p>
              <a:p>
                <a:pPr marL="0" indent="0">
                  <a:buNone/>
                </a:pPr>
                <a:r>
                  <a:rPr kumimoji="1" lang="zh-CN" altLang="en-US" dirty="0">
                    <a:solidFill>
                      <a:schemeClr val="tx1"/>
                    </a:solidFill>
                  </a:rPr>
                  <a:t>        </a:t>
                </a:r>
                <a:r>
                  <a:rPr kumimoji="1" lang="en-US" altLang="zh-CN" dirty="0">
                    <a:solidFill>
                      <a:schemeClr val="tx1"/>
                    </a:solidFill>
                  </a:rPr>
                  <a:t>a) </a:t>
                </a:r>
                <a:r>
                  <a:rPr kumimoji="1" lang="zh-CN" altLang="en-US" dirty="0">
                    <a:solidFill>
                      <a:schemeClr val="tx1"/>
                    </a:solidFill>
                  </a:rPr>
                  <a:t>如果</a:t>
                </a:r>
                <a:r>
                  <a:rPr lang="en-US" altLang="zh-CN" dirty="0">
                    <a:solidFill>
                      <a:schemeClr val="tx1"/>
                    </a:solidFill>
                  </a:rPr>
                  <a:t>y</a:t>
                </a:r>
                <a:r>
                  <a:rPr lang="en-US" altLang="en-US" dirty="0">
                    <a:solidFill>
                      <a:schemeClr val="tx1"/>
                    </a:solidFill>
                  </a:rPr>
                  <a:t>∈</a:t>
                </a:r>
                <a:r>
                  <a:rPr lang="en-US" altLang="zh-CN" dirty="0">
                    <a:solidFill>
                      <a:schemeClr val="tx1"/>
                    </a:solidFill>
                  </a:rPr>
                  <a:t>[x]</a:t>
                </a:r>
                <a:r>
                  <a:rPr lang="en-US" altLang="zh-CN" baseline="-25000" dirty="0">
                    <a:solidFill>
                      <a:schemeClr val="tx1"/>
                    </a:solidFill>
                  </a:rPr>
                  <a:t>R</a:t>
                </a:r>
                <a:r>
                  <a:rPr lang="zh-CN" altLang="en-US" dirty="0">
                    <a:solidFill>
                      <a:schemeClr val="tx1"/>
                    </a:solidFill>
                  </a:rPr>
                  <a:t>，则有</a:t>
                </a:r>
                <a:r>
                  <a:rPr lang="en-US" altLang="zh-CN" dirty="0">
                    <a:solidFill>
                      <a:schemeClr val="tx1"/>
                    </a:solidFill>
                  </a:rPr>
                  <a:t>[</a:t>
                </a:r>
                <a:r>
                  <a:rPr kumimoji="1" lang="en-US" altLang="zh-CN" dirty="0">
                    <a:solidFill>
                      <a:schemeClr val="tx1"/>
                    </a:solidFill>
                  </a:rPr>
                  <a:t>x]</a:t>
                </a:r>
                <a:r>
                  <a:rPr kumimoji="1" lang="en-US" altLang="zh-CN" baseline="-25000" dirty="0">
                    <a:solidFill>
                      <a:schemeClr val="tx1"/>
                    </a:solidFill>
                  </a:rPr>
                  <a:t>R</a:t>
                </a:r>
                <a:r>
                  <a:rPr kumimoji="1" lang="en-US" altLang="zh-CN" dirty="0">
                    <a:solidFill>
                      <a:schemeClr val="tx1"/>
                    </a:solidFill>
                  </a:rPr>
                  <a:t>=[y]</a:t>
                </a:r>
                <a:r>
                  <a:rPr kumimoji="1" lang="en-US" altLang="zh-CN" baseline="-25000" dirty="0">
                    <a:solidFill>
                      <a:schemeClr val="tx1"/>
                    </a:solidFill>
                  </a:rPr>
                  <a:t>R</a:t>
                </a:r>
                <a:r>
                  <a:rPr kumimoji="1" lang="zh-CN" altLang="en-US" dirty="0">
                    <a:solidFill>
                      <a:schemeClr val="tx1"/>
                    </a:solidFill>
                  </a:rPr>
                  <a:t>，</a:t>
                </a:r>
              </a:p>
              <a:p>
                <a:pPr marL="0" indent="0">
                  <a:buNone/>
                </a:pPr>
                <a:r>
                  <a:rPr kumimoji="1" lang="zh-CN" altLang="en-US" dirty="0">
                    <a:solidFill>
                      <a:schemeClr val="tx1"/>
                    </a:solidFill>
                  </a:rPr>
                  <a:t>        </a:t>
                </a:r>
                <a:r>
                  <a:rPr kumimoji="1" lang="en-US" altLang="zh-CN" dirty="0">
                    <a:solidFill>
                      <a:schemeClr val="tx1"/>
                    </a:solidFill>
                  </a:rPr>
                  <a:t>b) </a:t>
                </a:r>
                <a:r>
                  <a:rPr kumimoji="1" lang="zh-CN" altLang="en-US" dirty="0">
                    <a:solidFill>
                      <a:schemeClr val="tx1"/>
                    </a:solidFill>
                  </a:rPr>
                  <a:t>如果</a:t>
                </a:r>
                <a:r>
                  <a:rPr lang="en-US" altLang="zh-CN" dirty="0">
                    <a:solidFill>
                      <a:schemeClr val="tx1"/>
                    </a:solidFill>
                  </a:rPr>
                  <a:t>y</a:t>
                </a:r>
                <a14:m>
                  <m:oMath xmlns:m="http://schemas.openxmlformats.org/officeDocument/2006/math">
                    <m:r>
                      <a:rPr lang="en-US" altLang="zh-CN" i="1" smtClean="0">
                        <a:solidFill>
                          <a:schemeClr val="tx1"/>
                        </a:solidFill>
                        <a:latin typeface="Cambria Math" panose="02040503050406030204" pitchFamily="18" charset="0"/>
                        <a:ea typeface="Cambria Math" panose="02040503050406030204" pitchFamily="18" charset="0"/>
                      </a:rPr>
                      <m:t>∈</m:t>
                    </m:r>
                  </m:oMath>
                </a14:m>
                <a:r>
                  <a:rPr lang="en-US" altLang="zh-CN" dirty="0">
                    <a:solidFill>
                      <a:schemeClr val="tx1"/>
                    </a:solidFill>
                  </a:rPr>
                  <a:t>[x]</a:t>
                </a:r>
                <a:r>
                  <a:rPr lang="en-US" altLang="zh-CN" baseline="-25000" dirty="0">
                    <a:solidFill>
                      <a:schemeClr val="tx1"/>
                    </a:solidFill>
                  </a:rPr>
                  <a:t>R</a:t>
                </a:r>
                <a:r>
                  <a:rPr lang="zh-CN" altLang="en-US" dirty="0">
                    <a:solidFill>
                      <a:schemeClr val="tx1"/>
                    </a:solidFill>
                  </a:rPr>
                  <a:t>，则有</a:t>
                </a:r>
                <a:r>
                  <a:rPr kumimoji="1" lang="en-US" altLang="zh-CN" dirty="0">
                    <a:solidFill>
                      <a:schemeClr val="tx1"/>
                    </a:solidFill>
                  </a:rPr>
                  <a:t>[x]</a:t>
                </a:r>
                <a:r>
                  <a:rPr kumimoji="1" lang="en-US" altLang="zh-CN" baseline="-25000" dirty="0">
                    <a:solidFill>
                      <a:schemeClr val="tx1"/>
                    </a:solidFill>
                  </a:rPr>
                  <a:t>R</a:t>
                </a:r>
                <a:r>
                  <a:rPr kumimoji="1" lang="en-US" altLang="zh-CN" dirty="0">
                    <a:solidFill>
                      <a:schemeClr val="tx1"/>
                    </a:solidFill>
                  </a:rPr>
                  <a:t>∩[y]</a:t>
                </a:r>
                <a:r>
                  <a:rPr kumimoji="1" lang="en-US" altLang="zh-CN" baseline="-25000" dirty="0">
                    <a:solidFill>
                      <a:schemeClr val="tx1"/>
                    </a:solidFill>
                  </a:rPr>
                  <a:t>R</a:t>
                </a:r>
                <a:r>
                  <a:rPr kumimoji="1" lang="zh-CN" altLang="en-US" dirty="0">
                    <a:solidFill>
                      <a:schemeClr val="tx1"/>
                    </a:solidFill>
                  </a:rPr>
                  <a:t>＝</a:t>
                </a:r>
                <a:r>
                  <a:rPr kumimoji="1" lang="en-US" altLang="zh-CN" dirty="0">
                    <a:solidFill>
                      <a:schemeClr val="tx1"/>
                    </a:solidFill>
                  </a:rPr>
                  <a:t>Φ</a:t>
                </a:r>
                <a:r>
                  <a:rPr kumimoji="1" lang="zh-CN" altLang="en-US" dirty="0">
                    <a:solidFill>
                      <a:schemeClr val="tx1"/>
                    </a:solidFill>
                  </a:rPr>
                  <a:t>。</a:t>
                </a:r>
              </a:p>
              <a:p>
                <a:pPr marL="0" indent="0">
                  <a:spcBef>
                    <a:spcPct val="50000"/>
                  </a:spcBef>
                  <a:buNone/>
                </a:pPr>
                <a:r>
                  <a:rPr kumimoji="1" lang="zh-CN" altLang="en-US" dirty="0">
                    <a:solidFill>
                      <a:schemeClr val="tx1"/>
                    </a:solidFill>
                  </a:rPr>
                  <a:t>（</a:t>
                </a:r>
                <a:r>
                  <a:rPr kumimoji="1" lang="en-US" altLang="zh-CN" dirty="0">
                    <a:solidFill>
                      <a:schemeClr val="tx1"/>
                    </a:solidFill>
                  </a:rPr>
                  <a:t>3)     </a:t>
                </a:r>
                <a:r>
                  <a:rPr kumimoji="1" lang="zh-CN" altLang="en-US" dirty="0">
                    <a:solidFill>
                      <a:schemeClr val="tx1"/>
                    </a:solidFill>
                  </a:rPr>
                  <a:t>　　     ＝</a:t>
                </a:r>
                <a:r>
                  <a:rPr kumimoji="1" lang="en-US" altLang="zh-CN" dirty="0">
                    <a:solidFill>
                      <a:schemeClr val="tx1"/>
                    </a:solidFill>
                  </a:rPr>
                  <a:t>A</a:t>
                </a:r>
                <a:r>
                  <a:rPr kumimoji="1" lang="zh-CN" altLang="en-US" dirty="0">
                    <a:solidFill>
                      <a:schemeClr val="tx1"/>
                    </a:solidFill>
                  </a:rPr>
                  <a:t>。</a:t>
                </a:r>
                <a:endParaRPr lang="zh-CN" altLang="en-US" dirty="0">
                  <a:solidFill>
                    <a:schemeClr val="tx1"/>
                  </a:solidFill>
                </a:endParaRPr>
              </a:p>
            </p:txBody>
          </p:sp>
        </mc:Choice>
        <mc:Fallback xmlns="">
          <p:sp>
            <p:nvSpPr>
              <p:cNvPr id="1686531" name="Rectangle 3">
                <a:extLst>
                  <a:ext uri="{FF2B5EF4-FFF2-40B4-BE49-F238E27FC236}">
                    <a16:creationId xmlns:a16="http://schemas.microsoft.com/office/drawing/2014/main" id="{B048CC9A-D761-4033-8DD5-28498C291133}"/>
                  </a:ext>
                </a:extLst>
              </p:cNvPr>
              <p:cNvSpPr>
                <a:spLocks noGrp="1" noRot="1" noChangeAspect="1" noMove="1" noResize="1" noEditPoints="1" noAdjustHandles="1" noChangeArrowheads="1" noChangeShapeType="1" noTextEdit="1"/>
              </p:cNvSpPr>
              <p:nvPr>
                <p:ph type="body" sz="half" idx="1"/>
              </p:nvPr>
            </p:nvSpPr>
            <p:spPr>
              <a:xfrm>
                <a:off x="307975" y="1067594"/>
                <a:ext cx="10058400" cy="4239606"/>
              </a:xfrm>
              <a:blipFill>
                <a:blip r:embed="rId2"/>
                <a:stretch>
                  <a:fillRect l="-66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B5AD155-AFAD-4014-98B8-3A99B18E9342}"/>
              </a:ext>
            </a:extLst>
          </p:cNvPr>
          <p:cNvSpPr>
            <a:spLocks noGrp="1"/>
          </p:cNvSpPr>
          <p:nvPr>
            <p:ph type="title"/>
          </p:nvPr>
        </p:nvSpPr>
        <p:spPr>
          <a:xfrm>
            <a:off x="756562" y="265903"/>
            <a:ext cx="10758267" cy="585924"/>
          </a:xfrm>
        </p:spPr>
        <p:txBody>
          <a:bodyPr/>
          <a:lstStyle/>
          <a:p>
            <a:r>
              <a:rPr lang="zh-CN" altLang="en-US" dirty="0"/>
              <a:t>定理</a:t>
            </a:r>
            <a:r>
              <a:rPr lang="en-US" altLang="zh-CN" dirty="0"/>
              <a:t>5.2</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48423B9-62B7-4A3D-9C0A-7AC2D237E79F}"/>
                  </a:ext>
                </a:extLst>
              </p:cNvPr>
              <p:cNvSpPr txBox="1"/>
              <p:nvPr/>
            </p:nvSpPr>
            <p:spPr>
              <a:xfrm>
                <a:off x="1030954" y="4039394"/>
                <a:ext cx="1602042" cy="6865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zh-CN" altLang="en-US" i="1" smtClean="0">
                              <a:latin typeface="Cambria Math" panose="02040503050406030204" pitchFamily="18" charset="0"/>
                            </a:rPr>
                          </m:ctrlPr>
                        </m:naryPr>
                        <m:sub>
                          <m:r>
                            <m:rPr>
                              <m:sty m:val="p"/>
                              <m:brk m:alnAt="9"/>
                            </m:rPr>
                            <a:rPr lang="en-US" altLang="zh-CN" i="1">
                              <a:latin typeface="Cambria Math" panose="02040503050406030204" pitchFamily="18" charset="0"/>
                            </a:rPr>
                            <m:t>x</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sub>
                              <m:r>
                                <a:rPr lang="en-US" altLang="zh-CN" b="0" i="1" smtClean="0">
                                  <a:latin typeface="Cambria Math" panose="02040503050406030204" pitchFamily="18" charset="0"/>
                                </a:rPr>
                                <m:t>𝑅</m:t>
                              </m:r>
                            </m:sub>
                          </m:sSub>
                          <m:r>
                            <a:rPr lang="en-US" altLang="zh-CN" b="0" i="1" smtClean="0">
                              <a:latin typeface="Cambria Math" panose="02040503050406030204" pitchFamily="18" charset="0"/>
                            </a:rPr>
                            <m:t> </m:t>
                          </m:r>
                        </m:e>
                      </m:nary>
                    </m:oMath>
                  </m:oMathPara>
                </a14:m>
                <a:endParaRPr lang="zh-CN" altLang="en-US" dirty="0"/>
              </a:p>
            </p:txBody>
          </p:sp>
        </mc:Choice>
        <mc:Fallback xmlns="">
          <p:sp>
            <p:nvSpPr>
              <p:cNvPr id="5" name="文本框 4">
                <a:extLst>
                  <a:ext uri="{FF2B5EF4-FFF2-40B4-BE49-F238E27FC236}">
                    <a16:creationId xmlns:a16="http://schemas.microsoft.com/office/drawing/2014/main" id="{348423B9-62B7-4A3D-9C0A-7AC2D237E79F}"/>
                  </a:ext>
                </a:extLst>
              </p:cNvPr>
              <p:cNvSpPr txBox="1">
                <a:spLocks noRot="1" noChangeAspect="1" noMove="1" noResize="1" noEditPoints="1" noAdjustHandles="1" noChangeArrowheads="1" noChangeShapeType="1" noTextEdit="1"/>
              </p:cNvSpPr>
              <p:nvPr/>
            </p:nvSpPr>
            <p:spPr>
              <a:xfrm>
                <a:off x="1030954" y="4039394"/>
                <a:ext cx="1602042" cy="686598"/>
              </a:xfrm>
              <a:prstGeom prst="rect">
                <a:avLst/>
              </a:prstGeom>
              <a:blipFill>
                <a:blip r:embed="rId3"/>
                <a:stretch>
                  <a:fillRect/>
                </a:stretch>
              </a:blipFill>
            </p:spPr>
            <p:txBody>
              <a:bodyPr/>
              <a:lstStyle/>
              <a:p>
                <a:r>
                  <a:rPr lang="zh-CN" altLang="en-US">
                    <a:noFill/>
                  </a:rPr>
                  <a:t> </a:t>
                </a:r>
              </a:p>
            </p:txBody>
          </p:sp>
        </mc:Fallback>
      </mc:AlternateContent>
    </p:spTree>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87555" name="Rectangle 3">
            <a:extLst>
              <a:ext uri="{FF2B5EF4-FFF2-40B4-BE49-F238E27FC236}">
                <a16:creationId xmlns:a16="http://schemas.microsoft.com/office/drawing/2014/main" id="{52F272F2-D233-4355-8248-FEA7042799C1}"/>
              </a:ext>
            </a:extLst>
          </p:cNvPr>
          <p:cNvSpPr>
            <a:spLocks noGrp="1" noChangeArrowheads="1"/>
          </p:cNvSpPr>
          <p:nvPr>
            <p:ph type="body" idx="1"/>
          </p:nvPr>
        </p:nvSpPr>
        <p:spPr>
          <a:xfrm>
            <a:off x="307975" y="1037482"/>
            <a:ext cx="11430000" cy="738340"/>
          </a:xfrm>
        </p:spPr>
        <p:txBody>
          <a:bodyPr>
            <a:noAutofit/>
          </a:bodyPr>
          <a:lstStyle/>
          <a:p>
            <a:pPr marL="533507" indent="-533507">
              <a:lnSpc>
                <a:spcPct val="150000"/>
              </a:lnSpc>
              <a:buNone/>
            </a:pPr>
            <a:r>
              <a:rPr lang="zh-CN" altLang="zh-CN" dirty="0">
                <a:solidFill>
                  <a:srgbClr val="C00000"/>
                </a:solidFill>
              </a:rPr>
              <a:t>证明</a:t>
            </a:r>
            <a:r>
              <a:rPr lang="en-US" altLang="zh-CN" dirty="0"/>
              <a:t>  </a:t>
            </a:r>
            <a:r>
              <a:rPr lang="zh-CN" altLang="zh-CN" dirty="0"/>
              <a:t>因为</a:t>
            </a:r>
            <a:r>
              <a:rPr lang="en-US" altLang="zh-CN" dirty="0"/>
              <a:t>R</a:t>
            </a:r>
            <a:r>
              <a:rPr lang="zh-CN" altLang="zh-CN" dirty="0"/>
              <a:t>是非空集合</a:t>
            </a:r>
            <a:r>
              <a:rPr lang="en-US" altLang="zh-CN" dirty="0"/>
              <a:t>A</a:t>
            </a:r>
            <a:r>
              <a:rPr lang="zh-CN" altLang="zh-CN" dirty="0"/>
              <a:t>上的等价关系，所以</a:t>
            </a:r>
            <a:r>
              <a:rPr lang="en-US" altLang="zh-CN" dirty="0"/>
              <a:t>R</a:t>
            </a:r>
            <a:r>
              <a:rPr lang="zh-CN" altLang="zh-CN" dirty="0"/>
              <a:t>是自反的、对称的和传递的。</a:t>
            </a:r>
          </a:p>
          <a:p>
            <a:pPr marL="533507" indent="-533507">
              <a:lnSpc>
                <a:spcPct val="150000"/>
              </a:lnSpc>
              <a:buNone/>
            </a:pPr>
            <a:endParaRPr kumimoji="1" lang="en-US" altLang="zh-CN" dirty="0"/>
          </a:p>
        </p:txBody>
      </p:sp>
      <p:sp>
        <p:nvSpPr>
          <p:cNvPr id="5" name="标题 2">
            <a:extLst>
              <a:ext uri="{FF2B5EF4-FFF2-40B4-BE49-F238E27FC236}">
                <a16:creationId xmlns:a16="http://schemas.microsoft.com/office/drawing/2014/main" id="{0E83D945-92F6-4947-87DA-BB3C90094F4C}"/>
              </a:ext>
            </a:extLst>
          </p:cNvPr>
          <p:cNvSpPr txBox="1">
            <a:spLocks/>
          </p:cNvSpPr>
          <p:nvPr/>
        </p:nvSpPr>
        <p:spPr>
          <a:xfrm>
            <a:off x="756562" y="265903"/>
            <a:ext cx="10758267" cy="585924"/>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r>
              <a:rPr lang="zh-CN" altLang="en-US" dirty="0"/>
              <a:t>定理</a:t>
            </a:r>
            <a:r>
              <a:rPr lang="en-US" altLang="zh-CN" dirty="0"/>
              <a:t>5.2</a:t>
            </a:r>
            <a:r>
              <a:rPr lang="zh-CN" altLang="en-US" dirty="0"/>
              <a:t>（续）</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5E930D5-D4AF-4477-935A-DD03EB76BB6A}"/>
                  </a:ext>
                </a:extLst>
              </p:cNvPr>
              <p:cNvSpPr/>
              <p:nvPr/>
            </p:nvSpPr>
            <p:spPr>
              <a:xfrm>
                <a:off x="1222375" y="2080455"/>
                <a:ext cx="3797835" cy="461665"/>
              </a:xfrm>
              <a:prstGeom prst="rect">
                <a:avLst/>
              </a:prstGeom>
              <a:solidFill>
                <a:srgbClr val="1157AB"/>
              </a:solidFill>
            </p:spPr>
            <p:txBody>
              <a:bodyPr wrap="none">
                <a:spAutoFit/>
              </a:bodyPr>
              <a:lstStyle/>
              <a:p>
                <a:r>
                  <a:rPr kumimoji="1" lang="zh-CN" altLang="en-US" b="1" dirty="0">
                    <a:solidFill>
                      <a:schemeClr val="bg1"/>
                    </a:solidFill>
                    <a:latin typeface="+mn-ea"/>
                  </a:rPr>
                  <a:t>（</a:t>
                </a:r>
                <a:r>
                  <a:rPr kumimoji="1" lang="en-US" altLang="zh-CN" b="1" dirty="0">
                    <a:solidFill>
                      <a:schemeClr val="bg1"/>
                    </a:solidFill>
                    <a:latin typeface="+mn-ea"/>
                  </a:rPr>
                  <a:t>1) </a:t>
                </a:r>
                <a:r>
                  <a:rPr kumimoji="1" lang="zh-CN" altLang="en-US" b="1" dirty="0">
                    <a:solidFill>
                      <a:schemeClr val="bg1"/>
                    </a:solidFill>
                    <a:latin typeface="+mn-ea"/>
                  </a:rPr>
                  <a:t>对</a:t>
                </a:r>
                <a14:m>
                  <m:oMath xmlns:m="http://schemas.openxmlformats.org/officeDocument/2006/math">
                    <m:r>
                      <a:rPr lang="es-ES" altLang="zh-CN" b="1" i="1">
                        <a:solidFill>
                          <a:schemeClr val="bg1"/>
                        </a:solidFill>
                        <a:latin typeface="Cambria Math" panose="02040503050406030204" pitchFamily="18" charset="0"/>
                      </a:rPr>
                      <m:t>∀</m:t>
                    </m:r>
                  </m:oMath>
                </a14:m>
                <a:r>
                  <a:rPr kumimoji="1" lang="en-US" altLang="zh-CN" b="1" dirty="0" err="1">
                    <a:solidFill>
                      <a:schemeClr val="bg1"/>
                    </a:solidFill>
                    <a:latin typeface="+mn-ea"/>
                  </a:rPr>
                  <a:t>x</a:t>
                </a:r>
                <a:r>
                  <a:rPr kumimoji="1" lang="en-US" altLang="zh-CN" b="1" dirty="0" err="1">
                    <a:solidFill>
                      <a:schemeClr val="bg1"/>
                    </a:solidFill>
                    <a:latin typeface="+mn-ea"/>
                    <a:sym typeface="Symbol" panose="05050102010706020507" pitchFamily="18" charset="2"/>
                  </a:rPr>
                  <a:t></a:t>
                </a:r>
                <a:r>
                  <a:rPr kumimoji="1" lang="en-US" altLang="zh-CN" b="1" dirty="0" err="1">
                    <a:solidFill>
                      <a:schemeClr val="bg1"/>
                    </a:solidFill>
                    <a:latin typeface="+mn-ea"/>
                  </a:rPr>
                  <a:t>A</a:t>
                </a:r>
                <a:r>
                  <a:rPr kumimoji="1" lang="zh-CN" altLang="en-US" b="1" dirty="0">
                    <a:solidFill>
                      <a:schemeClr val="bg1"/>
                    </a:solidFill>
                    <a:latin typeface="+mn-ea"/>
                  </a:rPr>
                  <a:t>，</a:t>
                </a:r>
                <a:r>
                  <a:rPr kumimoji="1" lang="en-US" altLang="zh-CN" b="1" dirty="0">
                    <a:solidFill>
                      <a:schemeClr val="bg1"/>
                    </a:solidFill>
                    <a:latin typeface="+mn-ea"/>
                  </a:rPr>
                  <a:t>[x]</a:t>
                </a:r>
                <a:r>
                  <a:rPr kumimoji="1" lang="en-US" altLang="zh-CN" b="1" baseline="-25000" dirty="0">
                    <a:solidFill>
                      <a:schemeClr val="bg1"/>
                    </a:solidFill>
                    <a:latin typeface="+mn-ea"/>
                  </a:rPr>
                  <a:t>R</a:t>
                </a:r>
                <a:r>
                  <a:rPr kumimoji="1" lang="en-US" altLang="zh-CN" b="1" dirty="0">
                    <a:solidFill>
                      <a:schemeClr val="bg1"/>
                    </a:solidFill>
                    <a:latin typeface="+mn-ea"/>
                  </a:rPr>
                  <a:t>≠Φ</a:t>
                </a:r>
                <a:r>
                  <a:rPr kumimoji="1" lang="zh-CN" altLang="en-US" b="1" dirty="0">
                    <a:solidFill>
                      <a:schemeClr val="bg1"/>
                    </a:solidFill>
                    <a:latin typeface="+mn-ea"/>
                  </a:rPr>
                  <a:t>； </a:t>
                </a:r>
              </a:p>
            </p:txBody>
          </p:sp>
        </mc:Choice>
        <mc:Fallback xmlns="">
          <p:sp>
            <p:nvSpPr>
              <p:cNvPr id="2" name="矩形 1">
                <a:extLst>
                  <a:ext uri="{FF2B5EF4-FFF2-40B4-BE49-F238E27FC236}">
                    <a16:creationId xmlns:a16="http://schemas.microsoft.com/office/drawing/2014/main" id="{95E930D5-D4AF-4477-935A-DD03EB76BB6A}"/>
                  </a:ext>
                </a:extLst>
              </p:cNvPr>
              <p:cNvSpPr>
                <a:spLocks noRot="1" noChangeAspect="1" noMove="1" noResize="1" noEditPoints="1" noAdjustHandles="1" noChangeArrowheads="1" noChangeShapeType="1" noTextEdit="1"/>
              </p:cNvSpPr>
              <p:nvPr/>
            </p:nvSpPr>
            <p:spPr>
              <a:xfrm>
                <a:off x="1222375" y="2080455"/>
                <a:ext cx="3797835" cy="461665"/>
              </a:xfrm>
              <a:prstGeom prst="rect">
                <a:avLst/>
              </a:prstGeom>
              <a:blipFill>
                <a:blip r:embed="rId2"/>
                <a:stretch>
                  <a:fillRect l="-2568" t="-11842"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8E62733F-80A0-48BB-9444-39F4C9408B09}"/>
                  </a:ext>
                </a:extLst>
              </p:cNvPr>
              <p:cNvSpPr txBox="1">
                <a:spLocks noChangeArrowheads="1"/>
              </p:cNvSpPr>
              <p:nvPr/>
            </p:nvSpPr>
            <p:spPr>
              <a:xfrm>
                <a:off x="1222375" y="2846754"/>
                <a:ext cx="5695038" cy="3535313"/>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533507" indent="-533507">
                  <a:lnSpc>
                    <a:spcPct val="150000"/>
                  </a:lnSpc>
                  <a:spcBef>
                    <a:spcPts val="1200"/>
                  </a:spcBef>
                  <a:buFont typeface="Wingdings" pitchFamily="2" charset="2"/>
                  <a:buNone/>
                </a:pPr>
                <a:r>
                  <a:rPr kumimoji="1" lang="zh-CN" altLang="en-US" dirty="0"/>
                  <a:t>  对</a:t>
                </a:r>
                <a14:m>
                  <m:oMath xmlns:m="http://schemas.openxmlformats.org/officeDocument/2006/math">
                    <m:r>
                      <a:rPr lang="es-ES" altLang="zh-CN" i="1">
                        <a:latin typeface="Cambria Math" panose="02040503050406030204" pitchFamily="18" charset="0"/>
                        <a:ea typeface="Cambria Math" panose="02040503050406030204" pitchFamily="18" charset="0"/>
                      </a:rPr>
                      <m:t>∀</m:t>
                    </m:r>
                  </m:oMath>
                </a14:m>
                <a:r>
                  <a:rPr kumimoji="1" lang="en-US" altLang="zh-CN" dirty="0"/>
                  <a:t>x</a:t>
                </a:r>
                <a:r>
                  <a:rPr kumimoji="1" lang="zh-CN" altLang="en-US" dirty="0"/>
                  <a:t>，</a:t>
                </a:r>
                <a:r>
                  <a:rPr kumimoji="1" lang="en-US" altLang="zh-CN" dirty="0" err="1"/>
                  <a:t>x∈A</a:t>
                </a:r>
                <a:r>
                  <a:rPr lang="en-US" altLang="en-US" noProof="1">
                    <a:sym typeface="Symbol" panose="05050102010706020507" pitchFamily="18" charset="2"/>
                  </a:rPr>
                  <a:t> </a:t>
                </a:r>
              </a:p>
              <a:p>
                <a:pPr marL="533507" indent="-533507">
                  <a:lnSpc>
                    <a:spcPct val="150000"/>
                  </a:lnSpc>
                  <a:buFont typeface="Wingdings" pitchFamily="2" charset="2"/>
                  <a:buNone/>
                </a:pPr>
                <a:r>
                  <a:rPr lang="en-US" altLang="en-US" noProof="1">
                    <a:sym typeface="Symbol" panose="05050102010706020507" pitchFamily="18" charset="2"/>
                  </a:rPr>
                  <a:t>         </a:t>
                </a:r>
                <a:r>
                  <a:rPr kumimoji="1" lang="en-US" altLang="zh-CN" dirty="0">
                    <a:solidFill>
                      <a:srgbClr val="0000CC"/>
                    </a:solidFill>
                  </a:rPr>
                  <a:t>R</a:t>
                </a:r>
                <a:r>
                  <a:rPr kumimoji="1" lang="zh-CN" altLang="en-US" dirty="0">
                    <a:solidFill>
                      <a:srgbClr val="0000CC"/>
                    </a:solidFill>
                  </a:rPr>
                  <a:t>是自反的</a:t>
                </a:r>
                <a:endParaRPr kumimoji="1" lang="en-US" altLang="zh-CN" dirty="0">
                  <a:solidFill>
                    <a:srgbClr val="0000CC"/>
                  </a:solidFill>
                </a:endParaRPr>
              </a:p>
              <a:p>
                <a:pPr marL="533507" indent="-533507">
                  <a:lnSpc>
                    <a:spcPct val="150000"/>
                  </a:lnSpc>
                  <a:buFont typeface="Wingdings" pitchFamily="2" charset="2"/>
                  <a:buNone/>
                </a:pPr>
                <a:r>
                  <a:rPr lang="en-US" altLang="en-US" noProof="1">
                    <a:sym typeface="Symbol" panose="05050102010706020507" pitchFamily="18" charset="2"/>
                  </a:rPr>
                  <a:t>    </a:t>
                </a:r>
                <a:r>
                  <a:rPr kumimoji="1" lang="en-US" altLang="zh-CN" dirty="0">
                    <a:solidFill>
                      <a:srgbClr val="FF0000"/>
                    </a:solidFill>
                  </a:rPr>
                  <a:t> </a:t>
                </a:r>
                <a:r>
                  <a:rPr kumimoji="1" lang="en-US" altLang="zh-CN" dirty="0"/>
                  <a:t>&lt;</a:t>
                </a:r>
                <a:r>
                  <a:rPr kumimoji="1" lang="en-US" altLang="zh-CN" dirty="0" err="1"/>
                  <a:t>x,x</a:t>
                </a:r>
                <a:r>
                  <a:rPr kumimoji="1" lang="en-US" altLang="zh-CN" dirty="0"/>
                  <a:t>&gt;∈R</a:t>
                </a:r>
                <a:r>
                  <a:rPr lang="en-US" altLang="en-US" noProof="1">
                    <a:sym typeface="Symbol" panose="05050102010706020507" pitchFamily="18" charset="2"/>
                  </a:rPr>
                  <a:t> </a:t>
                </a:r>
              </a:p>
              <a:p>
                <a:pPr marL="533507" indent="-533507">
                  <a:lnSpc>
                    <a:spcPct val="150000"/>
                  </a:lnSpc>
                  <a:buFont typeface="Wingdings" pitchFamily="2" charset="2"/>
                  <a:buNone/>
                </a:pPr>
                <a:r>
                  <a:rPr lang="en-US" altLang="en-US" noProof="1">
                    <a:sym typeface="Symbol" panose="05050102010706020507" pitchFamily="18" charset="2"/>
                  </a:rPr>
                  <a:t>     </a:t>
                </a:r>
                <a:r>
                  <a:rPr kumimoji="1" lang="en-US" altLang="zh-CN" dirty="0">
                    <a:solidFill>
                      <a:srgbClr val="0000CC"/>
                    </a:solidFill>
                  </a:rPr>
                  <a:t>x∈[x]</a:t>
                </a:r>
                <a:r>
                  <a:rPr kumimoji="1" lang="en-US" altLang="zh-CN" baseline="-25000" dirty="0">
                    <a:solidFill>
                      <a:srgbClr val="0000CC"/>
                    </a:solidFill>
                  </a:rPr>
                  <a:t>R </a:t>
                </a:r>
              </a:p>
              <a:p>
                <a:pPr marL="533507" indent="-533507">
                  <a:lnSpc>
                    <a:spcPct val="150000"/>
                  </a:lnSpc>
                  <a:buFont typeface="Wingdings" pitchFamily="2" charset="2"/>
                  <a:buNone/>
                </a:pPr>
                <a:r>
                  <a:rPr lang="en-US" altLang="en-US" noProof="1">
                    <a:sym typeface="Symbol" panose="05050102010706020507" pitchFamily="18" charset="2"/>
                  </a:rPr>
                  <a:t>    </a:t>
                </a:r>
                <a:r>
                  <a:rPr kumimoji="1" lang="en-US" altLang="zh-CN" dirty="0">
                    <a:solidFill>
                      <a:srgbClr val="3333FF"/>
                    </a:solidFill>
                  </a:rPr>
                  <a:t>[x]</a:t>
                </a:r>
                <a:r>
                  <a:rPr kumimoji="1" lang="en-US" altLang="zh-CN" baseline="-25000" dirty="0">
                    <a:solidFill>
                      <a:srgbClr val="3333FF"/>
                    </a:solidFill>
                  </a:rPr>
                  <a:t>R</a:t>
                </a:r>
                <a:r>
                  <a:rPr kumimoji="1" lang="en-US" altLang="zh-CN" dirty="0">
                    <a:solidFill>
                      <a:srgbClr val="3333FF"/>
                    </a:solidFill>
                  </a:rPr>
                  <a:t>≠Φ</a:t>
                </a:r>
                <a:r>
                  <a:rPr kumimoji="1" lang="en-US" altLang="zh-CN" baseline="-25000" dirty="0">
                    <a:solidFill>
                      <a:srgbClr val="0000CC"/>
                    </a:solidFill>
                  </a:rPr>
                  <a:t>          </a:t>
                </a:r>
                <a:endParaRPr kumimoji="1" lang="zh-CN" altLang="en-US" dirty="0">
                  <a:solidFill>
                    <a:srgbClr val="0000CC"/>
                  </a:solidFill>
                </a:endParaRPr>
              </a:p>
            </p:txBody>
          </p:sp>
        </mc:Choice>
        <mc:Fallback xmlns="">
          <p:sp>
            <p:nvSpPr>
              <p:cNvPr id="6" name="Rectangle 3">
                <a:extLst>
                  <a:ext uri="{FF2B5EF4-FFF2-40B4-BE49-F238E27FC236}">
                    <a16:creationId xmlns:a16="http://schemas.microsoft.com/office/drawing/2014/main" id="{8E62733F-80A0-48BB-9444-39F4C9408B09}"/>
                  </a:ext>
                </a:extLst>
              </p:cNvPr>
              <p:cNvSpPr txBox="1">
                <a:spLocks noRot="1" noChangeAspect="1" noMove="1" noResize="1" noEditPoints="1" noAdjustHandles="1" noChangeArrowheads="1" noChangeShapeType="1" noTextEdit="1"/>
              </p:cNvSpPr>
              <p:nvPr/>
            </p:nvSpPr>
            <p:spPr>
              <a:xfrm>
                <a:off x="1222375" y="2846754"/>
                <a:ext cx="5695038" cy="3535313"/>
              </a:xfrm>
              <a:prstGeom prst="rect">
                <a:avLst/>
              </a:prstGeom>
              <a:blipFill>
                <a:blip r:embed="rId3"/>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6" fill="hold" grpId="0" nodeType="afterEffect">
                                  <p:stCondLst>
                                    <p:cond delay="0"/>
                                  </p:stCondLst>
                                  <p:childTnLst>
                                    <p:set>
                                      <p:cBhvr>
                                        <p:cTn id="6" dur="1" fill="hold">
                                          <p:stCondLst>
                                            <p:cond delay="0"/>
                                          </p:stCondLst>
                                        </p:cTn>
                                        <p:tgtEl>
                                          <p:spTgt spid="1687555">
                                            <p:txEl>
                                              <p:pRg st="0" end="0"/>
                                            </p:txEl>
                                          </p:spTgt>
                                        </p:tgtEl>
                                        <p:attrNameLst>
                                          <p:attrName>style.visibility</p:attrName>
                                        </p:attrNameLst>
                                      </p:cBhvr>
                                      <p:to>
                                        <p:strVal val="visible"/>
                                      </p:to>
                                    </p:set>
                                    <p:anim calcmode="lin" valueType="num">
                                      <p:cBhvr additive="base">
                                        <p:cTn id="7" dur="500" fill="hold"/>
                                        <p:tgtEl>
                                          <p:spTgt spid="168755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6875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 presetClass="entr" presetSubtype="6"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 calcmode="lin" valueType="num">
                                      <p:cBhvr additive="base">
                                        <p:cTn id="25"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 calcmode="lin" valueType="num">
                                      <p:cBhvr additive="base">
                                        <p:cTn id="31"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anim calcmode="lin" valueType="num">
                                      <p:cBhvr additive="base">
                                        <p:cTn id="37" dur="500" fill="hold"/>
                                        <p:tgtEl>
                                          <p:spTgt spid="6">
                                            <p:txEl>
                                              <p:pRg st="3" end="3"/>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6" fill="hold" grpId="0"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anim calcmode="lin" valueType="num">
                                      <p:cBhvr additive="base">
                                        <p:cTn id="43" dur="500" fill="hold"/>
                                        <p:tgtEl>
                                          <p:spTgt spid="6">
                                            <p:txEl>
                                              <p:pRg st="4" end="4"/>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7555" grpId="0" uiExpand="1" build="p" autoUpdateAnimBg="0" advAuto="0"/>
      <p:bldP spid="2" grpId="0" animBg="1"/>
      <p:bldP spid="6" grpId="0" uiExpand="1" build="p" autoUpdateAnimBg="0" advAuto="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87555" name="Rectangle 3">
            <a:extLst>
              <a:ext uri="{FF2B5EF4-FFF2-40B4-BE49-F238E27FC236}">
                <a16:creationId xmlns:a16="http://schemas.microsoft.com/office/drawing/2014/main" id="{52F272F2-D233-4355-8248-FEA7042799C1}"/>
              </a:ext>
            </a:extLst>
          </p:cNvPr>
          <p:cNvSpPr>
            <a:spLocks noGrp="1" noChangeArrowheads="1"/>
          </p:cNvSpPr>
          <p:nvPr>
            <p:ph type="body" idx="1"/>
          </p:nvPr>
        </p:nvSpPr>
        <p:spPr>
          <a:xfrm>
            <a:off x="307975" y="1037481"/>
            <a:ext cx="11206854" cy="715913"/>
          </a:xfrm>
        </p:spPr>
        <p:txBody>
          <a:bodyPr/>
          <a:lstStyle/>
          <a:p>
            <a:pPr marL="533507" indent="-533507">
              <a:lnSpc>
                <a:spcPct val="150000"/>
              </a:lnSpc>
              <a:buNone/>
            </a:pPr>
            <a:r>
              <a:rPr lang="zh-CN" altLang="zh-CN" dirty="0">
                <a:solidFill>
                  <a:srgbClr val="C00000"/>
                </a:solidFill>
              </a:rPr>
              <a:t>证明</a:t>
            </a:r>
            <a:r>
              <a:rPr lang="en-US" altLang="zh-CN" dirty="0"/>
              <a:t>  </a:t>
            </a:r>
            <a:r>
              <a:rPr lang="zh-CN" altLang="zh-CN" dirty="0"/>
              <a:t>因为</a:t>
            </a:r>
            <a:r>
              <a:rPr lang="en-US" altLang="zh-CN" dirty="0"/>
              <a:t>R</a:t>
            </a:r>
            <a:r>
              <a:rPr lang="zh-CN" altLang="zh-CN" dirty="0"/>
              <a:t>是非空集合</a:t>
            </a:r>
            <a:r>
              <a:rPr lang="en-US" altLang="zh-CN" dirty="0"/>
              <a:t>A</a:t>
            </a:r>
            <a:r>
              <a:rPr lang="zh-CN" altLang="zh-CN" dirty="0"/>
              <a:t>上的等价关系，所以</a:t>
            </a:r>
            <a:r>
              <a:rPr lang="en-US" altLang="zh-CN" dirty="0"/>
              <a:t>R</a:t>
            </a:r>
            <a:r>
              <a:rPr lang="zh-CN" altLang="zh-CN" dirty="0"/>
              <a:t>是自反的、对称的和传递的。</a:t>
            </a:r>
          </a:p>
        </p:txBody>
      </p:sp>
      <p:sp>
        <p:nvSpPr>
          <p:cNvPr id="5" name="标题 2">
            <a:extLst>
              <a:ext uri="{FF2B5EF4-FFF2-40B4-BE49-F238E27FC236}">
                <a16:creationId xmlns:a16="http://schemas.microsoft.com/office/drawing/2014/main" id="{0E83D945-92F6-4947-87DA-BB3C90094F4C}"/>
              </a:ext>
            </a:extLst>
          </p:cNvPr>
          <p:cNvSpPr txBox="1">
            <a:spLocks/>
          </p:cNvSpPr>
          <p:nvPr/>
        </p:nvSpPr>
        <p:spPr>
          <a:xfrm>
            <a:off x="756562" y="265903"/>
            <a:ext cx="10758267" cy="585924"/>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r>
              <a:rPr lang="zh-CN" altLang="en-US" dirty="0"/>
              <a:t>定理</a:t>
            </a:r>
            <a:r>
              <a:rPr lang="en-US" altLang="zh-CN" dirty="0"/>
              <a:t>5.2</a:t>
            </a:r>
            <a:r>
              <a:rPr lang="zh-CN" altLang="en-US" dirty="0"/>
              <a:t>（续）</a:t>
            </a:r>
          </a:p>
        </p:txBody>
      </p:sp>
      <mc:AlternateContent xmlns:mc="http://schemas.openxmlformats.org/markup-compatibility/2006" xmlns:a14="http://schemas.microsoft.com/office/drawing/2010/main">
        <mc:Choice Requires="a14">
          <p:sp>
            <p:nvSpPr>
              <p:cNvPr id="8" name="Rectangle 3">
                <a:extLst>
                  <a:ext uri="{FF2B5EF4-FFF2-40B4-BE49-F238E27FC236}">
                    <a16:creationId xmlns:a16="http://schemas.microsoft.com/office/drawing/2014/main" id="{4C1A5A19-E821-4C9D-8C91-52B38A0C293A}"/>
                  </a:ext>
                </a:extLst>
              </p:cNvPr>
              <p:cNvSpPr txBox="1">
                <a:spLocks noChangeArrowheads="1"/>
              </p:cNvSpPr>
              <p:nvPr/>
            </p:nvSpPr>
            <p:spPr>
              <a:xfrm>
                <a:off x="143099" y="3124994"/>
                <a:ext cx="11536605" cy="4220370"/>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533507" indent="-533507">
                  <a:lnSpc>
                    <a:spcPct val="150000"/>
                  </a:lnSpc>
                  <a:spcBef>
                    <a:spcPct val="0"/>
                  </a:spcBef>
                  <a:buNone/>
                </a:pPr>
                <a:r>
                  <a:rPr lang="zh-CN" altLang="en-US" dirty="0"/>
                  <a:t>   </a:t>
                </a:r>
                <a:r>
                  <a:rPr kumimoji="1" lang="en-US" altLang="zh-CN" dirty="0">
                    <a:solidFill>
                      <a:srgbClr val="0000FF"/>
                    </a:solidFill>
                  </a:rPr>
                  <a:t> a) </a:t>
                </a:r>
                <a:r>
                  <a:rPr lang="zh-CN" altLang="en-US" dirty="0"/>
                  <a:t>  对</a:t>
                </a:r>
                <a14:m>
                  <m:oMath xmlns:m="http://schemas.openxmlformats.org/officeDocument/2006/math">
                    <m:r>
                      <a:rPr lang="es-ES" altLang="zh-CN" i="1">
                        <a:latin typeface="Cambria Math" panose="02040503050406030204" pitchFamily="18" charset="0"/>
                        <a:ea typeface="Cambria Math" panose="02040503050406030204" pitchFamily="18" charset="0"/>
                      </a:rPr>
                      <m:t>∀</m:t>
                    </m:r>
                  </m:oMath>
                </a14:m>
                <a:r>
                  <a:rPr lang="en-US" altLang="zh-CN" dirty="0"/>
                  <a:t>x∈A,</a:t>
                </a:r>
                <a:r>
                  <a:rPr lang="es-ES" altLang="zh-CN" dirty="0">
                    <a:ea typeface="Cambria Math" panose="02040503050406030204" pitchFamily="18" charset="0"/>
                  </a:rPr>
                  <a:t> </a:t>
                </a:r>
                <a14:m>
                  <m:oMath xmlns:m="http://schemas.openxmlformats.org/officeDocument/2006/math">
                    <m:r>
                      <a:rPr lang="es-ES" altLang="zh-CN" i="1">
                        <a:latin typeface="Cambria Math" panose="02040503050406030204" pitchFamily="18" charset="0"/>
                        <a:ea typeface="Cambria Math" panose="02040503050406030204" pitchFamily="18" charset="0"/>
                      </a:rPr>
                      <m:t>∀</m:t>
                    </m:r>
                  </m:oMath>
                </a14:m>
                <a:r>
                  <a:rPr lang="en-US" altLang="zh-CN" dirty="0" err="1"/>
                  <a:t>y∈A</a:t>
                </a:r>
                <a:r>
                  <a:rPr lang="zh-CN" altLang="en-US" dirty="0"/>
                  <a:t>，</a:t>
                </a:r>
                <a:endParaRPr lang="en-US" altLang="zh-CN" dirty="0"/>
              </a:p>
              <a:p>
                <a:pPr marL="533507" indent="-533507">
                  <a:lnSpc>
                    <a:spcPct val="150000"/>
                  </a:lnSpc>
                  <a:spcBef>
                    <a:spcPct val="0"/>
                  </a:spcBef>
                  <a:buNone/>
                </a:pPr>
                <a:r>
                  <a:rPr kumimoji="1" lang="en-US" altLang="zh-CN" dirty="0"/>
                  <a:t>          y∈[x]</a:t>
                </a:r>
                <a:r>
                  <a:rPr kumimoji="1" lang="en-US" altLang="zh-CN" baseline="-25000" dirty="0"/>
                  <a:t>R</a:t>
                </a:r>
                <a:r>
                  <a:rPr lang="en-US" altLang="en-US" noProof="1">
                    <a:sym typeface="Symbol" panose="05050102010706020507" pitchFamily="18" charset="2"/>
                  </a:rPr>
                  <a:t> </a:t>
                </a:r>
                <a:r>
                  <a:rPr kumimoji="1" lang="en-US" altLang="zh-CN" dirty="0"/>
                  <a:t>&lt;</a:t>
                </a:r>
                <a:r>
                  <a:rPr kumimoji="1" lang="en-US" altLang="zh-CN" dirty="0" err="1"/>
                  <a:t>x,y</a:t>
                </a:r>
                <a:r>
                  <a:rPr kumimoji="1" lang="en-US" altLang="zh-CN" dirty="0"/>
                  <a:t>&gt;∈R</a:t>
                </a:r>
                <a:r>
                  <a:rPr lang="en-US" altLang="en-US" noProof="1">
                    <a:sym typeface="Symbol" panose="05050102010706020507" pitchFamily="18" charset="2"/>
                  </a:rPr>
                  <a:t> </a:t>
                </a:r>
              </a:p>
              <a:p>
                <a:pPr marL="533507" indent="-533507">
                  <a:lnSpc>
                    <a:spcPct val="150000"/>
                  </a:lnSpc>
                  <a:spcBef>
                    <a:spcPct val="0"/>
                  </a:spcBef>
                  <a:buNone/>
                </a:pPr>
                <a:r>
                  <a:rPr lang="en-US" altLang="en-US" noProof="1">
                    <a:sym typeface="Symbol" panose="05050102010706020507" pitchFamily="18" charset="2"/>
                  </a:rPr>
                  <a:t>          </a:t>
                </a:r>
                <a:r>
                  <a:rPr kumimoji="1" lang="en-US" altLang="zh-CN" dirty="0">
                    <a:solidFill>
                      <a:srgbClr val="0000CC"/>
                    </a:solidFill>
                  </a:rPr>
                  <a:t>R</a:t>
                </a:r>
                <a:r>
                  <a:rPr kumimoji="1" lang="zh-CN" altLang="en-US" dirty="0">
                    <a:solidFill>
                      <a:srgbClr val="0000CC"/>
                    </a:solidFill>
                  </a:rPr>
                  <a:t>是对称的 </a:t>
                </a:r>
                <a:r>
                  <a:rPr lang="en-US" altLang="en-US" noProof="1">
                    <a:sym typeface="Symbol" panose="05050102010706020507" pitchFamily="18" charset="2"/>
                  </a:rPr>
                  <a:t></a:t>
                </a:r>
                <a:r>
                  <a:rPr kumimoji="1" lang="en-US" altLang="zh-CN" dirty="0"/>
                  <a:t> &lt;</a:t>
                </a:r>
                <a:r>
                  <a:rPr kumimoji="1" lang="en-US" altLang="zh-CN" dirty="0" err="1"/>
                  <a:t>y,x</a:t>
                </a:r>
                <a:r>
                  <a:rPr kumimoji="1" lang="en-US" altLang="zh-CN" dirty="0"/>
                  <a:t>&gt;∈R</a:t>
                </a:r>
                <a:r>
                  <a:rPr kumimoji="1" lang="zh-CN" altLang="en-US" dirty="0"/>
                  <a:t>                                 </a:t>
                </a:r>
                <a:endParaRPr kumimoji="1" lang="en-US" altLang="zh-CN" dirty="0">
                  <a:solidFill>
                    <a:srgbClr val="3333FF"/>
                  </a:solidFill>
                </a:endParaRPr>
              </a:p>
              <a:p>
                <a:pPr marL="533507" indent="-533507">
                  <a:lnSpc>
                    <a:spcPct val="150000"/>
                  </a:lnSpc>
                  <a:spcBef>
                    <a:spcPct val="0"/>
                  </a:spcBef>
                  <a:buNone/>
                </a:pPr>
                <a:r>
                  <a:rPr kumimoji="1" lang="zh-CN" altLang="en-US" dirty="0">
                    <a:solidFill>
                      <a:srgbClr val="C00000"/>
                    </a:solidFill>
                  </a:rPr>
                  <a:t>          </a:t>
                </a:r>
                <a14:m>
                  <m:oMath xmlns:m="http://schemas.openxmlformats.org/officeDocument/2006/math">
                    <m:r>
                      <a:rPr lang="es-ES" altLang="zh-CN" i="1">
                        <a:solidFill>
                          <a:srgbClr val="C00000"/>
                        </a:solidFill>
                        <a:latin typeface="Cambria Math" panose="02040503050406030204" pitchFamily="18" charset="0"/>
                        <a:ea typeface="Cambria Math" panose="02040503050406030204" pitchFamily="18" charset="0"/>
                      </a:rPr>
                      <m:t>∀</m:t>
                    </m:r>
                  </m:oMath>
                </a14:m>
                <a:r>
                  <a:rPr kumimoji="1" lang="en-US" altLang="zh-CN" dirty="0">
                    <a:solidFill>
                      <a:srgbClr val="C00000"/>
                    </a:solidFill>
                    <a:sym typeface="Symbol" panose="05050102010706020507" pitchFamily="18" charset="2"/>
                  </a:rPr>
                  <a:t>z</a:t>
                </a:r>
                <a:r>
                  <a:rPr kumimoji="1" lang="zh-CN" altLang="en-US" dirty="0">
                    <a:solidFill>
                      <a:srgbClr val="C00000"/>
                    </a:solidFill>
                    <a:sym typeface="Symbol" panose="05050102010706020507" pitchFamily="18" charset="2"/>
                  </a:rPr>
                  <a:t>，</a:t>
                </a:r>
                <a:r>
                  <a:rPr kumimoji="1" lang="en-US" altLang="zh-CN" dirty="0">
                    <a:solidFill>
                      <a:srgbClr val="C00000"/>
                    </a:solidFill>
                  </a:rPr>
                  <a:t>z∈[x]</a:t>
                </a:r>
                <a:r>
                  <a:rPr kumimoji="1" lang="en-US" altLang="zh-CN" baseline="-25000" dirty="0">
                    <a:solidFill>
                      <a:srgbClr val="C00000"/>
                    </a:solidFill>
                  </a:rPr>
                  <a:t>R</a:t>
                </a:r>
                <a:endParaRPr kumimoji="1" lang="en-US" altLang="zh-CN" dirty="0"/>
              </a:p>
              <a:p>
                <a:pPr marL="533507" indent="-533507">
                  <a:lnSpc>
                    <a:spcPct val="150000"/>
                  </a:lnSpc>
                  <a:spcBef>
                    <a:spcPct val="0"/>
                  </a:spcBef>
                  <a:buNone/>
                </a:pPr>
                <a:r>
                  <a:rPr kumimoji="1" lang="zh-CN" altLang="en-US" dirty="0"/>
                  <a:t>         因为</a:t>
                </a:r>
                <a:r>
                  <a:rPr kumimoji="1" lang="en-US" altLang="zh-CN" dirty="0"/>
                  <a:t>R</a:t>
                </a:r>
                <a:r>
                  <a:rPr kumimoji="1" lang="zh-CN" altLang="en-US" dirty="0"/>
                  <a:t>是传递的，且</a:t>
                </a:r>
                <a:r>
                  <a:rPr kumimoji="1" lang="en-US" altLang="zh-CN" dirty="0"/>
                  <a:t>&lt;</a:t>
                </a:r>
                <a:r>
                  <a:rPr kumimoji="1" lang="en-US" altLang="zh-CN" dirty="0" err="1"/>
                  <a:t>y,x</a:t>
                </a:r>
                <a:r>
                  <a:rPr kumimoji="1" lang="en-US" altLang="zh-CN" dirty="0"/>
                  <a:t>&gt;∈R</a:t>
                </a:r>
                <a:r>
                  <a:rPr lang="zh-CN" altLang="zh-CN" dirty="0">
                    <a:latin typeface="黑体" panose="02010609060101010101" pitchFamily="49" charset="-122"/>
                    <a:ea typeface="黑体" panose="02010609060101010101" pitchFamily="49" charset="-122"/>
                  </a:rPr>
                  <a:t>∧</a:t>
                </a:r>
                <a:r>
                  <a:rPr kumimoji="1" lang="en-US" altLang="zh-CN" dirty="0"/>
                  <a:t>&lt;</a:t>
                </a:r>
                <a:r>
                  <a:rPr kumimoji="1" lang="en-US" altLang="zh-CN" dirty="0" err="1"/>
                  <a:t>x,z</a:t>
                </a:r>
                <a:r>
                  <a:rPr kumimoji="1" lang="en-US" altLang="zh-CN" dirty="0"/>
                  <a:t>&gt;∈R</a:t>
                </a:r>
                <a:endParaRPr kumimoji="1" lang="zh-CN" altLang="en-US" dirty="0">
                  <a:solidFill>
                    <a:srgbClr val="3333FF"/>
                  </a:solidFill>
                </a:endParaRPr>
              </a:p>
            </p:txBody>
          </p:sp>
        </mc:Choice>
        <mc:Fallback xmlns="">
          <p:sp>
            <p:nvSpPr>
              <p:cNvPr id="8" name="Rectangle 3">
                <a:extLst>
                  <a:ext uri="{FF2B5EF4-FFF2-40B4-BE49-F238E27FC236}">
                    <a16:creationId xmlns:a16="http://schemas.microsoft.com/office/drawing/2014/main" id="{4C1A5A19-E821-4C9D-8C91-52B38A0C293A}"/>
                  </a:ext>
                </a:extLst>
              </p:cNvPr>
              <p:cNvSpPr txBox="1">
                <a:spLocks noRot="1" noChangeAspect="1" noMove="1" noResize="1" noEditPoints="1" noAdjustHandles="1" noChangeArrowheads="1" noChangeShapeType="1" noTextEdit="1"/>
              </p:cNvSpPr>
              <p:nvPr/>
            </p:nvSpPr>
            <p:spPr>
              <a:xfrm>
                <a:off x="143099" y="3124994"/>
                <a:ext cx="11536605" cy="422037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0D0C11F-FEAF-4BE2-B212-7C93E9519336}"/>
                  </a:ext>
                </a:extLst>
              </p:cNvPr>
              <p:cNvSpPr/>
              <p:nvPr/>
            </p:nvSpPr>
            <p:spPr>
              <a:xfrm>
                <a:off x="422275" y="1808561"/>
                <a:ext cx="10978254" cy="1135054"/>
              </a:xfrm>
              <a:prstGeom prst="rect">
                <a:avLst/>
              </a:prstGeom>
              <a:solidFill>
                <a:srgbClr val="1157AB"/>
              </a:solidFill>
            </p:spPr>
            <p:txBody>
              <a:bodyPr wrap="square">
                <a:spAutoFit/>
              </a:bodyPr>
              <a:lstStyle/>
              <a:p>
                <a:pPr>
                  <a:lnSpc>
                    <a:spcPct val="150000"/>
                  </a:lnSpc>
                </a:pPr>
                <a:r>
                  <a:rPr kumimoji="1" lang="zh-CN" altLang="en-US" b="1" dirty="0">
                    <a:solidFill>
                      <a:schemeClr val="bg1"/>
                    </a:solidFill>
                    <a:latin typeface="+mn-ea"/>
                  </a:rPr>
                  <a:t>（</a:t>
                </a:r>
                <a:r>
                  <a:rPr kumimoji="1" lang="en-US" altLang="zh-CN" b="1" dirty="0">
                    <a:solidFill>
                      <a:schemeClr val="bg1"/>
                    </a:solidFill>
                    <a:latin typeface="+mn-ea"/>
                  </a:rPr>
                  <a:t>2) </a:t>
                </a:r>
                <a:r>
                  <a:rPr kumimoji="1" lang="zh-CN" altLang="en-US" b="1" dirty="0">
                    <a:solidFill>
                      <a:schemeClr val="bg1"/>
                    </a:solidFill>
                    <a:latin typeface="+mn-ea"/>
                  </a:rPr>
                  <a:t>对</a:t>
                </a:r>
                <a14:m>
                  <m:oMath xmlns:m="http://schemas.openxmlformats.org/officeDocument/2006/math">
                    <m:r>
                      <a:rPr lang="es-ES" altLang="zh-CN" b="1" i="1">
                        <a:solidFill>
                          <a:schemeClr val="bg1"/>
                        </a:solidFill>
                        <a:latin typeface="Cambria Math" panose="02040503050406030204" pitchFamily="18" charset="0"/>
                      </a:rPr>
                      <m:t>∀</m:t>
                    </m:r>
                  </m:oMath>
                </a14:m>
                <a:r>
                  <a:rPr kumimoji="1" lang="en-US" altLang="zh-CN" b="1" dirty="0">
                    <a:solidFill>
                      <a:schemeClr val="bg1"/>
                    </a:solidFill>
                    <a:latin typeface="+mn-ea"/>
                  </a:rPr>
                  <a:t>x∈A,</a:t>
                </a:r>
                <a:r>
                  <a:rPr lang="es-ES" altLang="zh-CN" b="1" dirty="0">
                    <a:solidFill>
                      <a:schemeClr val="bg1"/>
                    </a:solidFill>
                    <a:latin typeface="+mn-ea"/>
                  </a:rPr>
                  <a:t> </a:t>
                </a:r>
                <a14:m>
                  <m:oMath xmlns:m="http://schemas.openxmlformats.org/officeDocument/2006/math">
                    <m:r>
                      <a:rPr lang="es-ES" altLang="zh-CN" b="1" i="1">
                        <a:solidFill>
                          <a:schemeClr val="bg1"/>
                        </a:solidFill>
                        <a:latin typeface="Cambria Math" panose="02040503050406030204" pitchFamily="18" charset="0"/>
                      </a:rPr>
                      <m:t>∀</m:t>
                    </m:r>
                  </m:oMath>
                </a14:m>
                <a:r>
                  <a:rPr kumimoji="1" lang="en-US" altLang="zh-CN" b="1" dirty="0" err="1">
                    <a:solidFill>
                      <a:schemeClr val="bg1"/>
                    </a:solidFill>
                    <a:latin typeface="+mn-ea"/>
                  </a:rPr>
                  <a:t>y∈A</a:t>
                </a:r>
                <a:r>
                  <a:rPr kumimoji="1" lang="zh-CN" altLang="en-US" b="1" dirty="0">
                    <a:solidFill>
                      <a:schemeClr val="bg1"/>
                    </a:solidFill>
                    <a:latin typeface="+mn-ea"/>
                  </a:rPr>
                  <a:t>，</a:t>
                </a:r>
              </a:p>
              <a:p>
                <a:pPr>
                  <a:lnSpc>
                    <a:spcPct val="150000"/>
                  </a:lnSpc>
                </a:pPr>
                <a:r>
                  <a:rPr kumimoji="1" lang="zh-CN" altLang="en-US" b="1" dirty="0">
                    <a:solidFill>
                      <a:schemeClr val="bg1"/>
                    </a:solidFill>
                    <a:latin typeface="+mn-ea"/>
                  </a:rPr>
                  <a:t>        </a:t>
                </a:r>
                <a:r>
                  <a:rPr kumimoji="1" lang="en-US" altLang="zh-CN" b="1" dirty="0">
                    <a:solidFill>
                      <a:schemeClr val="bg1"/>
                    </a:solidFill>
                    <a:latin typeface="+mn-ea"/>
                  </a:rPr>
                  <a:t>a) </a:t>
                </a:r>
                <a:r>
                  <a:rPr kumimoji="1" lang="zh-CN" altLang="en-US" b="1" dirty="0">
                    <a:solidFill>
                      <a:schemeClr val="bg1"/>
                    </a:solidFill>
                    <a:latin typeface="+mn-ea"/>
                  </a:rPr>
                  <a:t>如果</a:t>
                </a:r>
                <a:r>
                  <a:rPr lang="en-US" altLang="zh-CN" b="1" dirty="0">
                    <a:solidFill>
                      <a:schemeClr val="bg1"/>
                    </a:solidFill>
                    <a:latin typeface="+mn-ea"/>
                  </a:rPr>
                  <a:t>y</a:t>
                </a:r>
                <a:r>
                  <a:rPr lang="en-US" altLang="en-US" b="1" dirty="0">
                    <a:solidFill>
                      <a:schemeClr val="bg1"/>
                    </a:solidFill>
                    <a:latin typeface="+mn-ea"/>
                  </a:rPr>
                  <a:t>∈</a:t>
                </a:r>
                <a:r>
                  <a:rPr lang="en-US" altLang="zh-CN" b="1" dirty="0">
                    <a:solidFill>
                      <a:schemeClr val="bg1"/>
                    </a:solidFill>
                    <a:latin typeface="+mn-ea"/>
                  </a:rPr>
                  <a:t>[x]</a:t>
                </a:r>
                <a:r>
                  <a:rPr lang="en-US" altLang="zh-CN" b="1" baseline="-25000" dirty="0">
                    <a:solidFill>
                      <a:schemeClr val="bg1"/>
                    </a:solidFill>
                    <a:latin typeface="+mn-ea"/>
                  </a:rPr>
                  <a:t>R</a:t>
                </a:r>
                <a:r>
                  <a:rPr lang="zh-CN" altLang="en-US" b="1" dirty="0">
                    <a:solidFill>
                      <a:schemeClr val="bg1"/>
                    </a:solidFill>
                    <a:latin typeface="+mn-ea"/>
                  </a:rPr>
                  <a:t>，则有</a:t>
                </a:r>
                <a:r>
                  <a:rPr lang="en-US" altLang="zh-CN" b="1" dirty="0">
                    <a:solidFill>
                      <a:schemeClr val="bg1"/>
                    </a:solidFill>
                    <a:latin typeface="+mn-ea"/>
                  </a:rPr>
                  <a:t>[</a:t>
                </a:r>
                <a:r>
                  <a:rPr kumimoji="1" lang="en-US" altLang="zh-CN" b="1" dirty="0">
                    <a:solidFill>
                      <a:schemeClr val="bg1"/>
                    </a:solidFill>
                    <a:latin typeface="+mn-ea"/>
                  </a:rPr>
                  <a:t>x]</a:t>
                </a:r>
                <a:r>
                  <a:rPr kumimoji="1" lang="en-US" altLang="zh-CN" b="1" baseline="-25000" dirty="0">
                    <a:solidFill>
                      <a:schemeClr val="bg1"/>
                    </a:solidFill>
                    <a:latin typeface="+mn-ea"/>
                  </a:rPr>
                  <a:t>R</a:t>
                </a:r>
                <a:r>
                  <a:rPr kumimoji="1" lang="en-US" altLang="zh-CN" b="1" dirty="0">
                    <a:solidFill>
                      <a:schemeClr val="bg1"/>
                    </a:solidFill>
                    <a:latin typeface="+mn-ea"/>
                  </a:rPr>
                  <a:t>=[y]</a:t>
                </a:r>
                <a:r>
                  <a:rPr kumimoji="1" lang="en-US" altLang="zh-CN" b="1" baseline="-25000" dirty="0">
                    <a:solidFill>
                      <a:schemeClr val="bg1"/>
                    </a:solidFill>
                    <a:latin typeface="+mn-ea"/>
                  </a:rPr>
                  <a:t>R</a:t>
                </a:r>
                <a:r>
                  <a:rPr kumimoji="1" lang="zh-CN" altLang="en-US" b="1" dirty="0">
                    <a:solidFill>
                      <a:schemeClr val="bg1"/>
                    </a:solidFill>
                    <a:latin typeface="+mn-ea"/>
                  </a:rPr>
                  <a:t>，   </a:t>
                </a:r>
                <a:r>
                  <a:rPr kumimoji="1" lang="en-US" altLang="zh-CN" b="1" dirty="0">
                    <a:solidFill>
                      <a:schemeClr val="bg1"/>
                    </a:solidFill>
                    <a:latin typeface="+mn-ea"/>
                  </a:rPr>
                  <a:t>b) </a:t>
                </a:r>
                <a:r>
                  <a:rPr kumimoji="1" lang="zh-CN" altLang="en-US" b="1" dirty="0">
                    <a:solidFill>
                      <a:schemeClr val="bg1"/>
                    </a:solidFill>
                    <a:latin typeface="+mn-ea"/>
                  </a:rPr>
                  <a:t>如果</a:t>
                </a:r>
                <a:r>
                  <a:rPr lang="en-US" altLang="zh-CN" b="1" dirty="0">
                    <a:solidFill>
                      <a:schemeClr val="bg1"/>
                    </a:solidFill>
                    <a:latin typeface="+mn-ea"/>
                  </a:rPr>
                  <a:t>y</a:t>
                </a:r>
                <a14:m>
                  <m:oMath xmlns:m="http://schemas.openxmlformats.org/officeDocument/2006/math">
                    <m:r>
                      <a:rPr lang="en-US" altLang="zh-CN" b="1" i="1">
                        <a:solidFill>
                          <a:schemeClr val="bg1"/>
                        </a:solidFill>
                        <a:latin typeface="Cambria Math" panose="02040503050406030204" pitchFamily="18" charset="0"/>
                      </a:rPr>
                      <m:t>∈</m:t>
                    </m:r>
                  </m:oMath>
                </a14:m>
                <a:r>
                  <a:rPr lang="en-US" altLang="zh-CN" b="1" dirty="0">
                    <a:solidFill>
                      <a:schemeClr val="bg1"/>
                    </a:solidFill>
                    <a:latin typeface="+mn-ea"/>
                  </a:rPr>
                  <a:t>[x]</a:t>
                </a:r>
                <a:r>
                  <a:rPr lang="en-US" altLang="zh-CN" b="1" baseline="-25000" dirty="0">
                    <a:solidFill>
                      <a:schemeClr val="bg1"/>
                    </a:solidFill>
                    <a:latin typeface="+mn-ea"/>
                  </a:rPr>
                  <a:t>R</a:t>
                </a:r>
                <a:r>
                  <a:rPr lang="zh-CN" altLang="en-US" b="1" dirty="0">
                    <a:solidFill>
                      <a:schemeClr val="bg1"/>
                    </a:solidFill>
                    <a:latin typeface="+mn-ea"/>
                  </a:rPr>
                  <a:t>，则有</a:t>
                </a:r>
                <a:r>
                  <a:rPr kumimoji="1" lang="en-US" altLang="zh-CN" b="1" dirty="0">
                    <a:solidFill>
                      <a:schemeClr val="bg1"/>
                    </a:solidFill>
                    <a:latin typeface="+mn-ea"/>
                  </a:rPr>
                  <a:t>[x]</a:t>
                </a:r>
                <a:r>
                  <a:rPr kumimoji="1" lang="en-US" altLang="zh-CN" b="1" baseline="-25000" dirty="0">
                    <a:solidFill>
                      <a:schemeClr val="bg1"/>
                    </a:solidFill>
                    <a:latin typeface="+mn-ea"/>
                  </a:rPr>
                  <a:t>R</a:t>
                </a:r>
                <a:r>
                  <a:rPr kumimoji="1" lang="en-US" altLang="zh-CN" b="1" dirty="0">
                    <a:solidFill>
                      <a:schemeClr val="bg1"/>
                    </a:solidFill>
                    <a:latin typeface="+mn-ea"/>
                  </a:rPr>
                  <a:t>∩[y]</a:t>
                </a:r>
                <a:r>
                  <a:rPr kumimoji="1" lang="en-US" altLang="zh-CN" b="1" baseline="-25000" dirty="0">
                    <a:solidFill>
                      <a:schemeClr val="bg1"/>
                    </a:solidFill>
                    <a:latin typeface="+mn-ea"/>
                  </a:rPr>
                  <a:t>R</a:t>
                </a:r>
                <a:r>
                  <a:rPr kumimoji="1" lang="zh-CN" altLang="en-US" b="1" dirty="0">
                    <a:solidFill>
                      <a:schemeClr val="bg1"/>
                    </a:solidFill>
                    <a:latin typeface="+mn-ea"/>
                  </a:rPr>
                  <a:t>＝</a:t>
                </a:r>
                <a:r>
                  <a:rPr kumimoji="1" lang="en-US" altLang="zh-CN" b="1" dirty="0">
                    <a:solidFill>
                      <a:schemeClr val="bg1"/>
                    </a:solidFill>
                    <a:latin typeface="+mn-ea"/>
                  </a:rPr>
                  <a:t>Φ</a:t>
                </a:r>
                <a:r>
                  <a:rPr kumimoji="1" lang="zh-CN" altLang="en-US" b="1" dirty="0">
                    <a:solidFill>
                      <a:schemeClr val="bg1"/>
                    </a:solidFill>
                    <a:latin typeface="+mn-ea"/>
                  </a:rPr>
                  <a:t>。</a:t>
                </a:r>
              </a:p>
            </p:txBody>
          </p:sp>
        </mc:Choice>
        <mc:Fallback xmlns="">
          <p:sp>
            <p:nvSpPr>
              <p:cNvPr id="2" name="矩形 1">
                <a:extLst>
                  <a:ext uri="{FF2B5EF4-FFF2-40B4-BE49-F238E27FC236}">
                    <a16:creationId xmlns:a16="http://schemas.microsoft.com/office/drawing/2014/main" id="{E0D0C11F-FEAF-4BE2-B212-7C93E9519336}"/>
                  </a:ext>
                </a:extLst>
              </p:cNvPr>
              <p:cNvSpPr>
                <a:spLocks noRot="1" noChangeAspect="1" noMove="1" noResize="1" noEditPoints="1" noAdjustHandles="1" noChangeArrowheads="1" noChangeShapeType="1" noTextEdit="1"/>
              </p:cNvSpPr>
              <p:nvPr/>
            </p:nvSpPr>
            <p:spPr>
              <a:xfrm>
                <a:off x="422275" y="1808561"/>
                <a:ext cx="10978254" cy="1135054"/>
              </a:xfrm>
              <a:prstGeom prst="rect">
                <a:avLst/>
              </a:prstGeom>
              <a:blipFill>
                <a:blip r:embed="rId3"/>
                <a:stretch>
                  <a:fillRect l="-833" b="-11828"/>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801ED34E-A709-479E-97C0-C67FEC191906}"/>
              </a:ext>
            </a:extLst>
          </p:cNvPr>
          <p:cNvSpPr/>
          <p:nvPr/>
        </p:nvSpPr>
        <p:spPr>
          <a:xfrm>
            <a:off x="3228836" y="6016744"/>
            <a:ext cx="1301959" cy="461665"/>
          </a:xfrm>
          <a:prstGeom prst="rect">
            <a:avLst/>
          </a:prstGeom>
        </p:spPr>
        <p:txBody>
          <a:bodyPr wrap="none">
            <a:spAutoFit/>
          </a:bodyPr>
          <a:lstStyle/>
          <a:p>
            <a:r>
              <a:rPr kumimoji="1" lang="en-US" altLang="zh-CN" b="1" dirty="0">
                <a:solidFill>
                  <a:srgbClr val="C00000"/>
                </a:solidFill>
                <a:latin typeface="+mn-ea"/>
              </a:rPr>
              <a:t>z∈[y]</a:t>
            </a:r>
            <a:r>
              <a:rPr kumimoji="1" lang="en-US" altLang="zh-CN" b="1" baseline="-25000" dirty="0">
                <a:solidFill>
                  <a:srgbClr val="C00000"/>
                </a:solidFill>
                <a:latin typeface="+mn-ea"/>
              </a:rPr>
              <a:t>R</a:t>
            </a:r>
            <a:r>
              <a:rPr kumimoji="1" lang="zh-CN" altLang="en-US" b="1" dirty="0">
                <a:solidFill>
                  <a:srgbClr val="C00000"/>
                </a:solidFill>
                <a:latin typeface="+mn-ea"/>
              </a:rPr>
              <a:t> </a:t>
            </a:r>
            <a:endParaRPr lang="zh-CN" altLang="en-US" b="1" dirty="0">
              <a:latin typeface="+mn-ea"/>
            </a:endParaRPr>
          </a:p>
        </p:txBody>
      </p:sp>
      <p:sp>
        <p:nvSpPr>
          <p:cNvPr id="4" name="矩形 3">
            <a:extLst>
              <a:ext uri="{FF2B5EF4-FFF2-40B4-BE49-F238E27FC236}">
                <a16:creationId xmlns:a16="http://schemas.microsoft.com/office/drawing/2014/main" id="{F4F57ED0-1F41-4821-B2EE-ABCF90231820}"/>
              </a:ext>
            </a:extLst>
          </p:cNvPr>
          <p:cNvSpPr/>
          <p:nvPr/>
        </p:nvSpPr>
        <p:spPr>
          <a:xfrm>
            <a:off x="3031539" y="4948244"/>
            <a:ext cx="1997663" cy="461665"/>
          </a:xfrm>
          <a:prstGeom prst="rect">
            <a:avLst/>
          </a:prstGeom>
        </p:spPr>
        <p:txBody>
          <a:bodyPr wrap="none">
            <a:spAutoFit/>
          </a:bodyPr>
          <a:lstStyle/>
          <a:p>
            <a:r>
              <a:rPr lang="en-US" altLang="en-US" b="1" noProof="1">
                <a:latin typeface="+mn-ea"/>
                <a:sym typeface="Symbol" panose="05050102010706020507" pitchFamily="18" charset="2"/>
              </a:rPr>
              <a:t> </a:t>
            </a:r>
            <a:r>
              <a:rPr kumimoji="1" lang="en-US" altLang="zh-CN" b="1" dirty="0">
                <a:latin typeface="+mn-ea"/>
              </a:rPr>
              <a:t>&lt;</a:t>
            </a:r>
            <a:r>
              <a:rPr kumimoji="1" lang="en-US" altLang="zh-CN" b="1" dirty="0" err="1">
                <a:latin typeface="+mn-ea"/>
              </a:rPr>
              <a:t>x,z</a:t>
            </a:r>
            <a:r>
              <a:rPr kumimoji="1" lang="en-US" altLang="zh-CN" b="1" dirty="0">
                <a:latin typeface="+mn-ea"/>
              </a:rPr>
              <a:t>&gt;∈R</a:t>
            </a:r>
            <a:endParaRPr lang="zh-CN" altLang="en-US" b="1" dirty="0">
              <a:latin typeface="+mn-ea"/>
            </a:endParaRPr>
          </a:p>
        </p:txBody>
      </p:sp>
      <p:sp>
        <p:nvSpPr>
          <p:cNvPr id="7" name="矩形 6">
            <a:extLst>
              <a:ext uri="{FF2B5EF4-FFF2-40B4-BE49-F238E27FC236}">
                <a16:creationId xmlns:a16="http://schemas.microsoft.com/office/drawing/2014/main" id="{1CF85A22-1A8B-4173-818F-1B2CDF2504A4}"/>
              </a:ext>
            </a:extLst>
          </p:cNvPr>
          <p:cNvSpPr/>
          <p:nvPr/>
        </p:nvSpPr>
        <p:spPr>
          <a:xfrm>
            <a:off x="1069975" y="6047220"/>
            <a:ext cx="2158861" cy="461665"/>
          </a:xfrm>
          <a:prstGeom prst="rect">
            <a:avLst/>
          </a:prstGeom>
        </p:spPr>
        <p:txBody>
          <a:bodyPr wrap="none">
            <a:spAutoFit/>
          </a:bodyPr>
          <a:lstStyle/>
          <a:p>
            <a:r>
              <a:rPr kumimoji="1" lang="en-US" altLang="zh-CN" b="1" dirty="0">
                <a:latin typeface="+mn-ea"/>
              </a:rPr>
              <a:t>&lt;</a:t>
            </a:r>
            <a:r>
              <a:rPr kumimoji="1" lang="en-US" altLang="zh-CN" b="1" dirty="0" err="1">
                <a:latin typeface="+mn-ea"/>
              </a:rPr>
              <a:t>y,z</a:t>
            </a:r>
            <a:r>
              <a:rPr kumimoji="1" lang="en-US" altLang="zh-CN" b="1" dirty="0">
                <a:latin typeface="+mn-ea"/>
              </a:rPr>
              <a:t>&gt;∈ R</a:t>
            </a:r>
            <a:r>
              <a:rPr lang="en-US" altLang="en-US" b="1" noProof="1">
                <a:latin typeface="+mn-ea"/>
                <a:sym typeface="Symbol" panose="05050102010706020507" pitchFamily="18" charset="2"/>
              </a:rPr>
              <a:t> </a:t>
            </a:r>
            <a:r>
              <a:rPr kumimoji="1" lang="zh-CN" altLang="en-US" b="1" dirty="0">
                <a:latin typeface="+mn-ea"/>
              </a:rPr>
              <a:t> </a:t>
            </a:r>
            <a:endParaRPr lang="zh-CN" altLang="en-US" b="1" dirty="0">
              <a:latin typeface="+mn-ea"/>
            </a:endParaRPr>
          </a:p>
        </p:txBody>
      </p:sp>
      <p:sp>
        <p:nvSpPr>
          <p:cNvPr id="10" name="Rectangle 3">
            <a:extLst>
              <a:ext uri="{FF2B5EF4-FFF2-40B4-BE49-F238E27FC236}">
                <a16:creationId xmlns:a16="http://schemas.microsoft.com/office/drawing/2014/main" id="{BEB43E02-88A9-49C0-BB49-826F6B39EF0C}"/>
              </a:ext>
            </a:extLst>
          </p:cNvPr>
          <p:cNvSpPr txBox="1">
            <a:spLocks noChangeArrowheads="1"/>
          </p:cNvSpPr>
          <p:nvPr/>
        </p:nvSpPr>
        <p:spPr>
          <a:xfrm>
            <a:off x="7470775" y="4725194"/>
            <a:ext cx="3775074" cy="1949461"/>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533507" indent="-533507">
              <a:lnSpc>
                <a:spcPct val="150000"/>
              </a:lnSpc>
              <a:spcBef>
                <a:spcPct val="0"/>
              </a:spcBef>
              <a:buNone/>
            </a:pPr>
            <a:r>
              <a:rPr kumimoji="1" lang="zh-CN" altLang="en-US" dirty="0">
                <a:solidFill>
                  <a:srgbClr val="0000FF"/>
                </a:solidFill>
              </a:rPr>
              <a:t>即</a:t>
            </a:r>
            <a:r>
              <a:rPr kumimoji="1" lang="en-US" altLang="zh-CN" dirty="0">
                <a:solidFill>
                  <a:srgbClr val="0000FF"/>
                </a:solidFill>
              </a:rPr>
              <a:t>[x]</a:t>
            </a:r>
            <a:r>
              <a:rPr kumimoji="1" lang="en-US" altLang="zh-CN" baseline="-25000" dirty="0">
                <a:solidFill>
                  <a:srgbClr val="0000FF"/>
                </a:solidFill>
              </a:rPr>
              <a:t>R</a:t>
            </a:r>
            <a:r>
              <a:rPr kumimoji="1" lang="en-US" altLang="zh-CN" dirty="0">
                <a:solidFill>
                  <a:srgbClr val="0000FF"/>
                </a:solidFill>
                <a:sym typeface="Symbol" panose="05050102010706020507" pitchFamily="18" charset="2"/>
              </a:rPr>
              <a:t></a:t>
            </a:r>
            <a:r>
              <a:rPr kumimoji="1" lang="en-US" altLang="zh-CN" dirty="0">
                <a:solidFill>
                  <a:srgbClr val="0000FF"/>
                </a:solidFill>
              </a:rPr>
              <a:t>[y]</a:t>
            </a:r>
            <a:r>
              <a:rPr kumimoji="1" lang="en-US" altLang="zh-CN" baseline="-25000" dirty="0">
                <a:solidFill>
                  <a:srgbClr val="0000FF"/>
                </a:solidFill>
              </a:rPr>
              <a:t>R</a:t>
            </a:r>
            <a:r>
              <a:rPr kumimoji="1" lang="zh-CN" altLang="en-US" dirty="0">
                <a:solidFill>
                  <a:srgbClr val="0000FF"/>
                </a:solidFill>
              </a:rPr>
              <a:t>。</a:t>
            </a:r>
            <a:r>
              <a:rPr kumimoji="1" lang="zh-CN" altLang="en-US" dirty="0"/>
              <a:t> </a:t>
            </a:r>
          </a:p>
          <a:p>
            <a:pPr marL="533507" indent="-533507">
              <a:lnSpc>
                <a:spcPct val="150000"/>
              </a:lnSpc>
              <a:spcBef>
                <a:spcPct val="0"/>
              </a:spcBef>
              <a:buNone/>
            </a:pPr>
            <a:r>
              <a:rPr lang="en-US" altLang="zh-CN" dirty="0"/>
              <a:t> </a:t>
            </a:r>
            <a:r>
              <a:rPr lang="zh-CN" altLang="zh-CN" dirty="0"/>
              <a:t>同理可证</a:t>
            </a:r>
            <a:r>
              <a:rPr kumimoji="1" lang="en-US" altLang="zh-CN" dirty="0"/>
              <a:t>[y]</a:t>
            </a:r>
            <a:r>
              <a:rPr kumimoji="1" lang="en-US" altLang="zh-CN" baseline="-25000" dirty="0"/>
              <a:t>R</a:t>
            </a:r>
            <a:r>
              <a:rPr kumimoji="1" lang="en-US" altLang="zh-CN" dirty="0">
                <a:sym typeface="Symbol" panose="05050102010706020507" pitchFamily="18" charset="2"/>
              </a:rPr>
              <a:t></a:t>
            </a:r>
            <a:r>
              <a:rPr kumimoji="1" lang="en-US" altLang="zh-CN" dirty="0"/>
              <a:t>[x]</a:t>
            </a:r>
            <a:r>
              <a:rPr kumimoji="1" lang="en-US" altLang="zh-CN" baseline="-25000" dirty="0"/>
              <a:t>R</a:t>
            </a:r>
            <a:r>
              <a:rPr kumimoji="1" lang="zh-CN" altLang="en-US" dirty="0"/>
              <a:t>。</a:t>
            </a:r>
            <a:endParaRPr kumimoji="1" lang="en-US" altLang="zh-CN" dirty="0"/>
          </a:p>
          <a:p>
            <a:pPr marL="533507" indent="-533507">
              <a:lnSpc>
                <a:spcPct val="150000"/>
              </a:lnSpc>
              <a:spcBef>
                <a:spcPct val="0"/>
              </a:spcBef>
              <a:buNone/>
            </a:pPr>
            <a:r>
              <a:rPr lang="en-US" altLang="zh-CN" dirty="0">
                <a:solidFill>
                  <a:srgbClr val="3333FF"/>
                </a:solidFill>
              </a:rPr>
              <a:t> </a:t>
            </a:r>
            <a:r>
              <a:rPr lang="zh-CN" altLang="zh-CN" dirty="0">
                <a:solidFill>
                  <a:srgbClr val="3333FF"/>
                </a:solidFill>
              </a:rPr>
              <a:t>综上可得</a:t>
            </a:r>
            <a:r>
              <a:rPr kumimoji="1" lang="en-US" altLang="zh-CN" dirty="0">
                <a:solidFill>
                  <a:srgbClr val="3333FF"/>
                </a:solidFill>
              </a:rPr>
              <a:t>[x]</a:t>
            </a:r>
            <a:r>
              <a:rPr kumimoji="1" lang="en-US" altLang="zh-CN" baseline="-25000" dirty="0">
                <a:solidFill>
                  <a:srgbClr val="3333FF"/>
                </a:solidFill>
              </a:rPr>
              <a:t>R</a:t>
            </a:r>
            <a:r>
              <a:rPr kumimoji="1" lang="zh-CN" altLang="en-US" dirty="0">
                <a:solidFill>
                  <a:srgbClr val="3333FF"/>
                </a:solidFill>
              </a:rPr>
              <a:t>＝</a:t>
            </a:r>
            <a:r>
              <a:rPr kumimoji="1" lang="en-US" altLang="zh-CN" dirty="0">
                <a:solidFill>
                  <a:srgbClr val="3333FF"/>
                </a:solidFill>
              </a:rPr>
              <a:t>[y]</a:t>
            </a:r>
            <a:r>
              <a:rPr kumimoji="1" lang="en-US" altLang="zh-CN" baseline="-25000" dirty="0">
                <a:solidFill>
                  <a:srgbClr val="3333FF"/>
                </a:solidFill>
              </a:rPr>
              <a:t>R</a:t>
            </a:r>
            <a:r>
              <a:rPr kumimoji="1" lang="zh-CN" altLang="en-US" dirty="0">
                <a:solidFill>
                  <a:srgbClr val="3333FF"/>
                </a:solidFill>
              </a:rPr>
              <a:t>。</a:t>
            </a:r>
          </a:p>
        </p:txBody>
      </p:sp>
    </p:spTree>
    <p:extLst>
      <p:ext uri="{BB962C8B-B14F-4D97-AF65-F5344CB8AC3E}">
        <p14:creationId xmlns:p14="http://schemas.microsoft.com/office/powerpoint/2010/main" val="221423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6" fill="hold" grpId="0" nodeType="clickEffect">
                                  <p:stCondLst>
                                    <p:cond delay="0"/>
                                  </p:stCondLst>
                                  <p:childTnLst>
                                    <p:set>
                                      <p:cBhvr>
                                        <p:cTn id="51" dur="1" fill="hold">
                                          <p:stCondLst>
                                            <p:cond delay="0"/>
                                          </p:stCondLst>
                                        </p:cTn>
                                        <p:tgtEl>
                                          <p:spTgt spid="8">
                                            <p:txEl>
                                              <p:pRg st="4" end="4"/>
                                            </p:txEl>
                                          </p:spTgt>
                                        </p:tgtEl>
                                        <p:attrNameLst>
                                          <p:attrName>style.visibility</p:attrName>
                                        </p:attrNameLst>
                                      </p:cBhvr>
                                      <p:to>
                                        <p:strVal val="visible"/>
                                      </p:to>
                                    </p:set>
                                    <p:anim calcmode="lin" valueType="num">
                                      <p:cBhvr additive="base">
                                        <p:cTn id="52" dur="500" fill="hold"/>
                                        <p:tgtEl>
                                          <p:spTgt spid="8">
                                            <p:txEl>
                                              <p:pRg st="4" end="4"/>
                                            </p:tx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6" fill="hold" grpId="0" nodeType="clickEffect">
                                  <p:stCondLst>
                                    <p:cond delay="0"/>
                                  </p:stCondLst>
                                  <p:childTnLst>
                                    <p:set>
                                      <p:cBhvr>
                                        <p:cTn id="57" dur="1" fill="hold">
                                          <p:stCondLst>
                                            <p:cond delay="0"/>
                                          </p:stCondLst>
                                        </p:cTn>
                                        <p:tgtEl>
                                          <p:spTgt spid="10">
                                            <p:txEl>
                                              <p:pRg st="0" end="0"/>
                                            </p:txEl>
                                          </p:spTgt>
                                        </p:tgtEl>
                                        <p:attrNameLst>
                                          <p:attrName>style.visibility</p:attrName>
                                        </p:attrNameLst>
                                      </p:cBhvr>
                                      <p:to>
                                        <p:strVal val="visible"/>
                                      </p:to>
                                    </p:set>
                                    <p:anim calcmode="lin" valueType="num">
                                      <p:cBhvr additive="base">
                                        <p:cTn id="58"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6" fill="hold" grpId="0" nodeType="clickEffect">
                                  <p:stCondLst>
                                    <p:cond delay="0"/>
                                  </p:stCondLst>
                                  <p:childTnLst>
                                    <p:set>
                                      <p:cBhvr>
                                        <p:cTn id="63" dur="1" fill="hold">
                                          <p:stCondLst>
                                            <p:cond delay="0"/>
                                          </p:stCondLst>
                                        </p:cTn>
                                        <p:tgtEl>
                                          <p:spTgt spid="10">
                                            <p:txEl>
                                              <p:pRg st="1" end="1"/>
                                            </p:txEl>
                                          </p:spTgt>
                                        </p:tgtEl>
                                        <p:attrNameLst>
                                          <p:attrName>style.visibility</p:attrName>
                                        </p:attrNameLst>
                                      </p:cBhvr>
                                      <p:to>
                                        <p:strVal val="visible"/>
                                      </p:to>
                                    </p:set>
                                    <p:anim calcmode="lin" valueType="num">
                                      <p:cBhvr additive="base">
                                        <p:cTn id="64" dur="500" fill="hold"/>
                                        <p:tgtEl>
                                          <p:spTgt spid="10">
                                            <p:txEl>
                                              <p:pRg st="1" end="1"/>
                                            </p:txEl>
                                          </p:spTgt>
                                        </p:tgtEl>
                                        <p:attrNameLst>
                                          <p:attrName>ppt_x</p:attrName>
                                        </p:attrNameLst>
                                      </p:cBhvr>
                                      <p:tavLst>
                                        <p:tav tm="0">
                                          <p:val>
                                            <p:strVal val="1+#ppt_w/2"/>
                                          </p:val>
                                        </p:tav>
                                        <p:tav tm="100000">
                                          <p:val>
                                            <p:strVal val="#ppt_x"/>
                                          </p:val>
                                        </p:tav>
                                      </p:tavLst>
                                    </p:anim>
                                    <p:anim calcmode="lin" valueType="num">
                                      <p:cBhvr additive="base">
                                        <p:cTn id="65"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6" fill="hold" grpId="0" nodeType="clickEffect">
                                  <p:stCondLst>
                                    <p:cond delay="0"/>
                                  </p:stCondLst>
                                  <p:childTnLst>
                                    <p:set>
                                      <p:cBhvr>
                                        <p:cTn id="69" dur="1" fill="hold">
                                          <p:stCondLst>
                                            <p:cond delay="0"/>
                                          </p:stCondLst>
                                        </p:cTn>
                                        <p:tgtEl>
                                          <p:spTgt spid="10">
                                            <p:txEl>
                                              <p:pRg st="2" end="2"/>
                                            </p:txEl>
                                          </p:spTgt>
                                        </p:tgtEl>
                                        <p:attrNameLst>
                                          <p:attrName>style.visibility</p:attrName>
                                        </p:attrNameLst>
                                      </p:cBhvr>
                                      <p:to>
                                        <p:strVal val="visible"/>
                                      </p:to>
                                    </p:set>
                                    <p:anim calcmode="lin" valueType="num">
                                      <p:cBhvr additive="base">
                                        <p:cTn id="70" dur="500" fill="hold"/>
                                        <p:tgtEl>
                                          <p:spTgt spid="10">
                                            <p:txEl>
                                              <p:pRg st="2" end="2"/>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utoUpdateAnimBg="0" advAuto="0"/>
      <p:bldP spid="3" grpId="0"/>
      <p:bldP spid="4" grpId="0"/>
      <p:bldP spid="7" grpId="0"/>
      <p:bldP spid="10" grpId="0" uiExpand="1" build="p" autoUpdateAnimBg="0" advAuto="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87555" name="Rectangle 3">
            <a:extLst>
              <a:ext uri="{FF2B5EF4-FFF2-40B4-BE49-F238E27FC236}">
                <a16:creationId xmlns:a16="http://schemas.microsoft.com/office/drawing/2014/main" id="{52F272F2-D233-4355-8248-FEA7042799C1}"/>
              </a:ext>
            </a:extLst>
          </p:cNvPr>
          <p:cNvSpPr>
            <a:spLocks noGrp="1" noChangeArrowheads="1"/>
          </p:cNvSpPr>
          <p:nvPr>
            <p:ph type="body" idx="1"/>
          </p:nvPr>
        </p:nvSpPr>
        <p:spPr>
          <a:xfrm>
            <a:off x="307975" y="1037481"/>
            <a:ext cx="11206854" cy="715913"/>
          </a:xfrm>
        </p:spPr>
        <p:txBody>
          <a:bodyPr/>
          <a:lstStyle/>
          <a:p>
            <a:pPr marL="533507" indent="-533507">
              <a:lnSpc>
                <a:spcPct val="150000"/>
              </a:lnSpc>
              <a:buNone/>
            </a:pPr>
            <a:r>
              <a:rPr lang="zh-CN" altLang="zh-CN" dirty="0">
                <a:solidFill>
                  <a:srgbClr val="C00000"/>
                </a:solidFill>
              </a:rPr>
              <a:t>证明</a:t>
            </a:r>
            <a:r>
              <a:rPr lang="en-US" altLang="zh-CN" dirty="0"/>
              <a:t>  </a:t>
            </a:r>
            <a:r>
              <a:rPr lang="zh-CN" altLang="zh-CN" dirty="0"/>
              <a:t>因为</a:t>
            </a:r>
            <a:r>
              <a:rPr lang="en-US" altLang="zh-CN" dirty="0"/>
              <a:t>R</a:t>
            </a:r>
            <a:r>
              <a:rPr lang="zh-CN" altLang="zh-CN" dirty="0"/>
              <a:t>是非空集合</a:t>
            </a:r>
            <a:r>
              <a:rPr lang="en-US" altLang="zh-CN" dirty="0"/>
              <a:t>A</a:t>
            </a:r>
            <a:r>
              <a:rPr lang="zh-CN" altLang="zh-CN" dirty="0"/>
              <a:t>上的等价关系，所以</a:t>
            </a:r>
            <a:r>
              <a:rPr lang="en-US" altLang="zh-CN" dirty="0"/>
              <a:t>R</a:t>
            </a:r>
            <a:r>
              <a:rPr lang="zh-CN" altLang="zh-CN" dirty="0"/>
              <a:t>是自反的、对称的和传递的。</a:t>
            </a:r>
          </a:p>
        </p:txBody>
      </p:sp>
      <p:sp>
        <p:nvSpPr>
          <p:cNvPr id="5" name="标题 2">
            <a:extLst>
              <a:ext uri="{FF2B5EF4-FFF2-40B4-BE49-F238E27FC236}">
                <a16:creationId xmlns:a16="http://schemas.microsoft.com/office/drawing/2014/main" id="{0E83D945-92F6-4947-87DA-BB3C90094F4C}"/>
              </a:ext>
            </a:extLst>
          </p:cNvPr>
          <p:cNvSpPr txBox="1">
            <a:spLocks/>
          </p:cNvSpPr>
          <p:nvPr/>
        </p:nvSpPr>
        <p:spPr>
          <a:xfrm>
            <a:off x="756562" y="265903"/>
            <a:ext cx="10758267" cy="585924"/>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r>
              <a:rPr lang="zh-CN" altLang="en-US" dirty="0"/>
              <a:t>定理</a:t>
            </a:r>
            <a:r>
              <a:rPr lang="en-US" altLang="zh-CN" dirty="0"/>
              <a:t>5.2</a:t>
            </a:r>
            <a:r>
              <a:rPr lang="zh-CN" altLang="en-US" dirty="0"/>
              <a:t>（续）</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0D0C11F-FEAF-4BE2-B212-7C93E9519336}"/>
                  </a:ext>
                </a:extLst>
              </p:cNvPr>
              <p:cNvSpPr/>
              <p:nvPr/>
            </p:nvSpPr>
            <p:spPr>
              <a:xfrm>
                <a:off x="422275" y="1808561"/>
                <a:ext cx="10978254" cy="1135054"/>
              </a:xfrm>
              <a:prstGeom prst="rect">
                <a:avLst/>
              </a:prstGeom>
              <a:solidFill>
                <a:srgbClr val="1157AB"/>
              </a:solidFill>
            </p:spPr>
            <p:txBody>
              <a:bodyPr wrap="square">
                <a:spAutoFit/>
              </a:bodyPr>
              <a:lstStyle/>
              <a:p>
                <a:pPr>
                  <a:lnSpc>
                    <a:spcPct val="150000"/>
                  </a:lnSpc>
                </a:pPr>
                <a:r>
                  <a:rPr kumimoji="1" lang="zh-CN" altLang="en-US" b="1" dirty="0">
                    <a:solidFill>
                      <a:schemeClr val="bg1"/>
                    </a:solidFill>
                    <a:latin typeface="+mn-ea"/>
                  </a:rPr>
                  <a:t>（</a:t>
                </a:r>
                <a:r>
                  <a:rPr kumimoji="1" lang="en-US" altLang="zh-CN" b="1" dirty="0">
                    <a:solidFill>
                      <a:schemeClr val="bg1"/>
                    </a:solidFill>
                    <a:latin typeface="+mn-ea"/>
                  </a:rPr>
                  <a:t>2) </a:t>
                </a:r>
                <a:r>
                  <a:rPr kumimoji="1" lang="zh-CN" altLang="en-US" b="1" dirty="0">
                    <a:solidFill>
                      <a:schemeClr val="bg1"/>
                    </a:solidFill>
                    <a:latin typeface="+mn-ea"/>
                  </a:rPr>
                  <a:t>对</a:t>
                </a:r>
                <a14:m>
                  <m:oMath xmlns:m="http://schemas.openxmlformats.org/officeDocument/2006/math">
                    <m:r>
                      <a:rPr lang="es-ES" altLang="zh-CN" b="1" i="1">
                        <a:solidFill>
                          <a:schemeClr val="bg1"/>
                        </a:solidFill>
                        <a:latin typeface="Cambria Math" panose="02040503050406030204" pitchFamily="18" charset="0"/>
                      </a:rPr>
                      <m:t>∀</m:t>
                    </m:r>
                  </m:oMath>
                </a14:m>
                <a:r>
                  <a:rPr kumimoji="1" lang="en-US" altLang="zh-CN" b="1" dirty="0">
                    <a:solidFill>
                      <a:schemeClr val="bg1"/>
                    </a:solidFill>
                    <a:latin typeface="+mn-ea"/>
                  </a:rPr>
                  <a:t>x∈A,</a:t>
                </a:r>
                <a:r>
                  <a:rPr lang="es-ES" altLang="zh-CN" b="1" dirty="0">
                    <a:solidFill>
                      <a:schemeClr val="bg1"/>
                    </a:solidFill>
                    <a:latin typeface="+mn-ea"/>
                  </a:rPr>
                  <a:t> </a:t>
                </a:r>
                <a14:m>
                  <m:oMath xmlns:m="http://schemas.openxmlformats.org/officeDocument/2006/math">
                    <m:r>
                      <a:rPr lang="es-ES" altLang="zh-CN" b="1" i="1">
                        <a:solidFill>
                          <a:schemeClr val="bg1"/>
                        </a:solidFill>
                        <a:latin typeface="Cambria Math" panose="02040503050406030204" pitchFamily="18" charset="0"/>
                      </a:rPr>
                      <m:t>∀</m:t>
                    </m:r>
                  </m:oMath>
                </a14:m>
                <a:r>
                  <a:rPr kumimoji="1" lang="en-US" altLang="zh-CN" b="1" dirty="0" err="1">
                    <a:solidFill>
                      <a:schemeClr val="bg1"/>
                    </a:solidFill>
                    <a:latin typeface="+mn-ea"/>
                  </a:rPr>
                  <a:t>y∈A</a:t>
                </a:r>
                <a:r>
                  <a:rPr kumimoji="1" lang="zh-CN" altLang="en-US" b="1" dirty="0">
                    <a:solidFill>
                      <a:schemeClr val="bg1"/>
                    </a:solidFill>
                    <a:latin typeface="+mn-ea"/>
                  </a:rPr>
                  <a:t>，</a:t>
                </a:r>
              </a:p>
              <a:p>
                <a:pPr>
                  <a:lnSpc>
                    <a:spcPct val="150000"/>
                  </a:lnSpc>
                </a:pPr>
                <a:r>
                  <a:rPr kumimoji="1" lang="zh-CN" altLang="en-US" b="1" dirty="0">
                    <a:solidFill>
                      <a:schemeClr val="bg1"/>
                    </a:solidFill>
                    <a:latin typeface="+mn-ea"/>
                  </a:rPr>
                  <a:t>        </a:t>
                </a:r>
                <a:r>
                  <a:rPr kumimoji="1" lang="en-US" altLang="zh-CN" b="1" dirty="0">
                    <a:solidFill>
                      <a:schemeClr val="bg1"/>
                    </a:solidFill>
                    <a:latin typeface="+mn-ea"/>
                  </a:rPr>
                  <a:t>a) </a:t>
                </a:r>
                <a:r>
                  <a:rPr kumimoji="1" lang="zh-CN" altLang="en-US" b="1" dirty="0">
                    <a:solidFill>
                      <a:schemeClr val="bg1"/>
                    </a:solidFill>
                    <a:latin typeface="+mn-ea"/>
                  </a:rPr>
                  <a:t>如果</a:t>
                </a:r>
                <a:r>
                  <a:rPr lang="en-US" altLang="zh-CN" b="1" dirty="0">
                    <a:solidFill>
                      <a:schemeClr val="bg1"/>
                    </a:solidFill>
                    <a:latin typeface="+mn-ea"/>
                  </a:rPr>
                  <a:t>y</a:t>
                </a:r>
                <a:r>
                  <a:rPr lang="en-US" altLang="en-US" b="1" dirty="0">
                    <a:solidFill>
                      <a:schemeClr val="bg1"/>
                    </a:solidFill>
                    <a:latin typeface="+mn-ea"/>
                  </a:rPr>
                  <a:t>∈</a:t>
                </a:r>
                <a:r>
                  <a:rPr lang="en-US" altLang="zh-CN" b="1" dirty="0">
                    <a:solidFill>
                      <a:schemeClr val="bg1"/>
                    </a:solidFill>
                    <a:latin typeface="+mn-ea"/>
                  </a:rPr>
                  <a:t>[x]</a:t>
                </a:r>
                <a:r>
                  <a:rPr lang="en-US" altLang="zh-CN" b="1" baseline="-25000" dirty="0">
                    <a:solidFill>
                      <a:schemeClr val="bg1"/>
                    </a:solidFill>
                    <a:latin typeface="+mn-ea"/>
                  </a:rPr>
                  <a:t>R</a:t>
                </a:r>
                <a:r>
                  <a:rPr lang="zh-CN" altLang="en-US" b="1" dirty="0">
                    <a:solidFill>
                      <a:schemeClr val="bg1"/>
                    </a:solidFill>
                    <a:latin typeface="+mn-ea"/>
                  </a:rPr>
                  <a:t>，则有</a:t>
                </a:r>
                <a:r>
                  <a:rPr lang="en-US" altLang="zh-CN" b="1" dirty="0">
                    <a:solidFill>
                      <a:schemeClr val="bg1"/>
                    </a:solidFill>
                    <a:latin typeface="+mn-ea"/>
                  </a:rPr>
                  <a:t>[</a:t>
                </a:r>
                <a:r>
                  <a:rPr kumimoji="1" lang="en-US" altLang="zh-CN" b="1" dirty="0">
                    <a:solidFill>
                      <a:schemeClr val="bg1"/>
                    </a:solidFill>
                    <a:latin typeface="+mn-ea"/>
                  </a:rPr>
                  <a:t>x]</a:t>
                </a:r>
                <a:r>
                  <a:rPr kumimoji="1" lang="en-US" altLang="zh-CN" b="1" baseline="-25000" dirty="0">
                    <a:solidFill>
                      <a:schemeClr val="bg1"/>
                    </a:solidFill>
                    <a:latin typeface="+mn-ea"/>
                  </a:rPr>
                  <a:t>R</a:t>
                </a:r>
                <a:r>
                  <a:rPr kumimoji="1" lang="en-US" altLang="zh-CN" b="1" dirty="0">
                    <a:solidFill>
                      <a:schemeClr val="bg1"/>
                    </a:solidFill>
                    <a:latin typeface="+mn-ea"/>
                  </a:rPr>
                  <a:t>=[y]</a:t>
                </a:r>
                <a:r>
                  <a:rPr kumimoji="1" lang="en-US" altLang="zh-CN" b="1" baseline="-25000" dirty="0">
                    <a:solidFill>
                      <a:schemeClr val="bg1"/>
                    </a:solidFill>
                    <a:latin typeface="+mn-ea"/>
                  </a:rPr>
                  <a:t>R</a:t>
                </a:r>
                <a:r>
                  <a:rPr kumimoji="1" lang="zh-CN" altLang="en-US" b="1" dirty="0">
                    <a:solidFill>
                      <a:schemeClr val="bg1"/>
                    </a:solidFill>
                    <a:latin typeface="+mn-ea"/>
                  </a:rPr>
                  <a:t>，   </a:t>
                </a:r>
                <a:r>
                  <a:rPr kumimoji="1" lang="en-US" altLang="zh-CN" b="1" dirty="0">
                    <a:solidFill>
                      <a:schemeClr val="bg1"/>
                    </a:solidFill>
                    <a:latin typeface="+mn-ea"/>
                  </a:rPr>
                  <a:t>b) </a:t>
                </a:r>
                <a:r>
                  <a:rPr kumimoji="1" lang="zh-CN" altLang="en-US" b="1" dirty="0">
                    <a:solidFill>
                      <a:schemeClr val="bg1"/>
                    </a:solidFill>
                    <a:latin typeface="+mn-ea"/>
                  </a:rPr>
                  <a:t>如果</a:t>
                </a:r>
                <a:r>
                  <a:rPr lang="en-US" altLang="zh-CN" b="1" dirty="0">
                    <a:solidFill>
                      <a:schemeClr val="bg1"/>
                    </a:solidFill>
                    <a:latin typeface="+mn-ea"/>
                  </a:rPr>
                  <a:t>y</a:t>
                </a:r>
                <a14:m>
                  <m:oMath xmlns:m="http://schemas.openxmlformats.org/officeDocument/2006/math">
                    <m:r>
                      <a:rPr lang="en-US" altLang="zh-CN" b="1" i="1">
                        <a:solidFill>
                          <a:schemeClr val="bg1"/>
                        </a:solidFill>
                        <a:latin typeface="Cambria Math" panose="02040503050406030204" pitchFamily="18" charset="0"/>
                      </a:rPr>
                      <m:t>∈</m:t>
                    </m:r>
                  </m:oMath>
                </a14:m>
                <a:r>
                  <a:rPr lang="en-US" altLang="zh-CN" b="1" dirty="0">
                    <a:solidFill>
                      <a:schemeClr val="bg1"/>
                    </a:solidFill>
                    <a:latin typeface="+mn-ea"/>
                  </a:rPr>
                  <a:t>[x]</a:t>
                </a:r>
                <a:r>
                  <a:rPr lang="en-US" altLang="zh-CN" b="1" baseline="-25000" dirty="0">
                    <a:solidFill>
                      <a:schemeClr val="bg1"/>
                    </a:solidFill>
                    <a:latin typeface="+mn-ea"/>
                  </a:rPr>
                  <a:t>R</a:t>
                </a:r>
                <a:r>
                  <a:rPr lang="zh-CN" altLang="en-US" b="1" dirty="0">
                    <a:solidFill>
                      <a:schemeClr val="bg1"/>
                    </a:solidFill>
                    <a:latin typeface="+mn-ea"/>
                  </a:rPr>
                  <a:t>，则有</a:t>
                </a:r>
                <a:r>
                  <a:rPr kumimoji="1" lang="en-US" altLang="zh-CN" b="1" dirty="0">
                    <a:solidFill>
                      <a:schemeClr val="bg1"/>
                    </a:solidFill>
                    <a:latin typeface="+mn-ea"/>
                  </a:rPr>
                  <a:t>[x]</a:t>
                </a:r>
                <a:r>
                  <a:rPr kumimoji="1" lang="en-US" altLang="zh-CN" b="1" baseline="-25000" dirty="0">
                    <a:solidFill>
                      <a:schemeClr val="bg1"/>
                    </a:solidFill>
                    <a:latin typeface="+mn-ea"/>
                  </a:rPr>
                  <a:t>R</a:t>
                </a:r>
                <a:r>
                  <a:rPr kumimoji="1" lang="en-US" altLang="zh-CN" b="1" dirty="0">
                    <a:solidFill>
                      <a:schemeClr val="bg1"/>
                    </a:solidFill>
                    <a:latin typeface="+mn-ea"/>
                  </a:rPr>
                  <a:t>∩[y]</a:t>
                </a:r>
                <a:r>
                  <a:rPr kumimoji="1" lang="en-US" altLang="zh-CN" b="1" baseline="-25000" dirty="0">
                    <a:solidFill>
                      <a:schemeClr val="bg1"/>
                    </a:solidFill>
                    <a:latin typeface="+mn-ea"/>
                  </a:rPr>
                  <a:t>R</a:t>
                </a:r>
                <a:r>
                  <a:rPr kumimoji="1" lang="zh-CN" altLang="en-US" b="1" dirty="0">
                    <a:solidFill>
                      <a:schemeClr val="bg1"/>
                    </a:solidFill>
                    <a:latin typeface="+mn-ea"/>
                  </a:rPr>
                  <a:t>＝</a:t>
                </a:r>
                <a:r>
                  <a:rPr kumimoji="1" lang="en-US" altLang="zh-CN" b="1" dirty="0">
                    <a:solidFill>
                      <a:schemeClr val="bg1"/>
                    </a:solidFill>
                    <a:latin typeface="+mn-ea"/>
                  </a:rPr>
                  <a:t>Φ</a:t>
                </a:r>
                <a:r>
                  <a:rPr kumimoji="1" lang="zh-CN" altLang="en-US" b="1" dirty="0">
                    <a:solidFill>
                      <a:schemeClr val="bg1"/>
                    </a:solidFill>
                    <a:latin typeface="+mn-ea"/>
                  </a:rPr>
                  <a:t>。</a:t>
                </a:r>
              </a:p>
            </p:txBody>
          </p:sp>
        </mc:Choice>
        <mc:Fallback xmlns="">
          <p:sp>
            <p:nvSpPr>
              <p:cNvPr id="2" name="矩形 1">
                <a:extLst>
                  <a:ext uri="{FF2B5EF4-FFF2-40B4-BE49-F238E27FC236}">
                    <a16:creationId xmlns:a16="http://schemas.microsoft.com/office/drawing/2014/main" id="{E0D0C11F-FEAF-4BE2-B212-7C93E9519336}"/>
                  </a:ext>
                </a:extLst>
              </p:cNvPr>
              <p:cNvSpPr>
                <a:spLocks noRot="1" noChangeAspect="1" noMove="1" noResize="1" noEditPoints="1" noAdjustHandles="1" noChangeArrowheads="1" noChangeShapeType="1" noTextEdit="1"/>
              </p:cNvSpPr>
              <p:nvPr/>
            </p:nvSpPr>
            <p:spPr>
              <a:xfrm>
                <a:off x="422275" y="1808561"/>
                <a:ext cx="10978254" cy="1135054"/>
              </a:xfrm>
              <a:prstGeom prst="rect">
                <a:avLst/>
              </a:prstGeom>
              <a:blipFill>
                <a:blip r:embed="rId2"/>
                <a:stretch>
                  <a:fillRect l="-833" b="-118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4">
                <a:extLst>
                  <a:ext uri="{FF2B5EF4-FFF2-40B4-BE49-F238E27FC236}">
                    <a16:creationId xmlns:a16="http://schemas.microsoft.com/office/drawing/2014/main" id="{A0B8BEA4-0ACB-4A3C-A68D-6C429A86E1DD}"/>
                  </a:ext>
                </a:extLst>
              </p:cNvPr>
              <p:cNvSpPr>
                <a:spLocks noChangeArrowheads="1"/>
              </p:cNvSpPr>
              <p:nvPr/>
            </p:nvSpPr>
            <p:spPr bwMode="auto">
              <a:xfrm>
                <a:off x="389683" y="3163480"/>
                <a:ext cx="6776292" cy="333008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36008" tIns="36008" rIns="36008" bIns="36008">
                <a:spAutoFit/>
              </a:bodyPr>
              <a:lstStyle>
                <a:lvl1pPr marL="457200" indent="-4572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a:lnSpc>
                    <a:spcPct val="150000"/>
                  </a:lnSpc>
                  <a:spcBef>
                    <a:spcPct val="0"/>
                  </a:spcBef>
                  <a:buClr>
                    <a:srgbClr val="00FF00"/>
                  </a:buClr>
                  <a:buNone/>
                </a:pPr>
                <a:r>
                  <a:rPr kumimoji="1" lang="en-US" altLang="zh-CN" sz="2400" dirty="0">
                    <a:solidFill>
                      <a:srgbClr val="0000FF"/>
                    </a:solidFill>
                    <a:latin typeface="微软雅黑" panose="020B0503020204020204" pitchFamily="34" charset="-122"/>
                    <a:ea typeface="微软雅黑" panose="020B0503020204020204" pitchFamily="34" charset="-122"/>
                  </a:rPr>
                  <a:t> b) </a:t>
                </a:r>
                <a:r>
                  <a:rPr kumimoji="1" lang="en-US" altLang="zh-CN" sz="2400" dirty="0">
                    <a:solidFill>
                      <a:srgbClr val="0000CC"/>
                    </a:solidFill>
                    <a:latin typeface="微软雅黑" panose="020B0503020204020204" pitchFamily="34" charset="-122"/>
                    <a:ea typeface="微软雅黑" panose="020B0503020204020204" pitchFamily="34" charset="-122"/>
                  </a:rPr>
                  <a:t>y</a:t>
                </a:r>
                <a:r>
                  <a:rPr kumimoji="1" lang="en-US" altLang="zh-CN" sz="2400" dirty="0">
                    <a:solidFill>
                      <a:srgbClr val="0000CC"/>
                    </a:solidFill>
                    <a:latin typeface="微软雅黑" panose="020B0503020204020204" pitchFamily="34" charset="-122"/>
                    <a:ea typeface="微软雅黑" panose="020B0503020204020204" pitchFamily="34" charset="-122"/>
                    <a:sym typeface="Symbol" panose="05050102010706020507" pitchFamily="18" charset="2"/>
                  </a:rPr>
                  <a:t></a:t>
                </a:r>
                <a:r>
                  <a:rPr kumimoji="1" lang="en-US" altLang="zh-CN" sz="2400" dirty="0">
                    <a:solidFill>
                      <a:srgbClr val="0000CC"/>
                    </a:solidFill>
                    <a:latin typeface="微软雅黑" panose="020B0503020204020204" pitchFamily="34" charset="-122"/>
                    <a:ea typeface="微软雅黑" panose="020B0503020204020204" pitchFamily="34" charset="-122"/>
                  </a:rPr>
                  <a:t>[x]</a:t>
                </a:r>
                <a:r>
                  <a:rPr kumimoji="1" lang="en-US" altLang="zh-CN" sz="2400" baseline="-25000" dirty="0">
                    <a:solidFill>
                      <a:srgbClr val="0000CC"/>
                    </a:solidFill>
                    <a:latin typeface="微软雅黑" panose="020B0503020204020204" pitchFamily="34" charset="-122"/>
                    <a:ea typeface="微软雅黑" panose="020B0503020204020204" pitchFamily="34" charset="-122"/>
                  </a:rPr>
                  <a:t>R</a:t>
                </a:r>
                <a:r>
                  <a:rPr lang="en-US" altLang="en-US" sz="2400" noProof="1">
                    <a:latin typeface="微软雅黑" panose="020B0503020204020204" pitchFamily="34" charset="-122"/>
                    <a:ea typeface="微软雅黑" panose="020B0503020204020204" pitchFamily="34" charset="-122"/>
                    <a:sym typeface="Symbol" panose="05050102010706020507" pitchFamily="18" charset="2"/>
                  </a:rPr>
                  <a:t></a:t>
                </a:r>
                <a:r>
                  <a:rPr kumimoji="1" lang="en-US" altLang="zh-CN" sz="2400" dirty="0">
                    <a:latin typeface="微软雅黑" panose="020B0503020204020204" pitchFamily="34" charset="-122"/>
                    <a:ea typeface="微软雅黑" panose="020B0503020204020204" pitchFamily="34" charset="-122"/>
                  </a:rPr>
                  <a:t> &lt;</a:t>
                </a:r>
                <a:r>
                  <a:rPr kumimoji="1" lang="en-US" altLang="zh-CN" sz="2400" dirty="0" err="1">
                    <a:latin typeface="微软雅黑" panose="020B0503020204020204" pitchFamily="34" charset="-122"/>
                    <a:ea typeface="微软雅黑" panose="020B0503020204020204" pitchFamily="34" charset="-122"/>
                  </a:rPr>
                  <a:t>x,y</a:t>
                </a:r>
                <a:r>
                  <a:rPr kumimoji="1" lang="en-US" altLang="zh-CN" sz="2400" dirty="0">
                    <a:latin typeface="微软雅黑" panose="020B0503020204020204" pitchFamily="34" charset="-122"/>
                    <a:ea typeface="微软雅黑" panose="020B0503020204020204" pitchFamily="34" charset="-122"/>
                  </a:rPr>
                  <a:t>&gt;</a:t>
                </a:r>
                <a14:m>
                  <m:oMath xmlns:m="http://schemas.openxmlformats.org/officeDocument/2006/math">
                    <m:r>
                      <a:rPr kumimoji="1" lang="en-US" altLang="zh-CN" sz="2400" i="1" smtClean="0">
                        <a:latin typeface="Cambria Math" panose="02040503050406030204" pitchFamily="18" charset="0"/>
                        <a:ea typeface="Cambria Math" panose="02040503050406030204" pitchFamily="18" charset="0"/>
                      </a:rPr>
                      <m:t>∉</m:t>
                    </m:r>
                  </m:oMath>
                </a14:m>
                <a:r>
                  <a:rPr kumimoji="1" lang="en-US" altLang="zh-CN" sz="2400" dirty="0">
                    <a:latin typeface="微软雅黑" panose="020B0503020204020204" pitchFamily="34" charset="-122"/>
                    <a:ea typeface="微软雅黑" panose="020B0503020204020204" pitchFamily="34" charset="-122"/>
                  </a:rPr>
                  <a:t>R</a:t>
                </a:r>
              </a:p>
              <a:p>
                <a:pPr algn="l">
                  <a:lnSpc>
                    <a:spcPct val="150000"/>
                  </a:lnSpc>
                  <a:spcBef>
                    <a:spcPct val="0"/>
                  </a:spcBef>
                  <a:buClr>
                    <a:srgbClr val="00FF00"/>
                  </a:buClr>
                  <a:buNone/>
                </a:pPr>
                <a:r>
                  <a:rPr kumimoji="1" lang="zh-CN" altLang="en-US" sz="2400" dirty="0">
                    <a:latin typeface="微软雅黑" panose="020B0503020204020204" pitchFamily="34" charset="-122"/>
                    <a:ea typeface="微软雅黑" panose="020B0503020204020204" pitchFamily="34" charset="-122"/>
                  </a:rPr>
                  <a:t>     假设</a:t>
                </a:r>
                <a:r>
                  <a:rPr kumimoji="1" lang="en-US" altLang="zh-CN" sz="2400" dirty="0">
                    <a:solidFill>
                      <a:srgbClr val="3333FF"/>
                    </a:solidFill>
                    <a:latin typeface="微软雅黑" panose="020B0503020204020204" pitchFamily="34" charset="-122"/>
                    <a:ea typeface="微软雅黑" panose="020B0503020204020204" pitchFamily="34" charset="-122"/>
                  </a:rPr>
                  <a:t>[x]</a:t>
                </a:r>
                <a:r>
                  <a:rPr kumimoji="1" lang="en-US" altLang="zh-CN" sz="2400" baseline="-25000" dirty="0">
                    <a:solidFill>
                      <a:srgbClr val="3333FF"/>
                    </a:solidFill>
                    <a:latin typeface="微软雅黑" panose="020B0503020204020204" pitchFamily="34" charset="-122"/>
                    <a:ea typeface="微软雅黑" panose="020B0503020204020204" pitchFamily="34" charset="-122"/>
                  </a:rPr>
                  <a:t>R</a:t>
                </a:r>
                <a:r>
                  <a:rPr kumimoji="1" lang="en-US" altLang="zh-CN" sz="2400" dirty="0">
                    <a:solidFill>
                      <a:srgbClr val="3333FF"/>
                    </a:solidFill>
                    <a:latin typeface="微软雅黑" panose="020B0503020204020204" pitchFamily="34" charset="-122"/>
                    <a:ea typeface="微软雅黑" panose="020B0503020204020204" pitchFamily="34" charset="-122"/>
                  </a:rPr>
                  <a:t>∩[y]</a:t>
                </a:r>
                <a:r>
                  <a:rPr kumimoji="1" lang="en-US" altLang="zh-CN" sz="2400" baseline="-25000" dirty="0">
                    <a:solidFill>
                      <a:srgbClr val="3333FF"/>
                    </a:solidFill>
                    <a:latin typeface="微软雅黑" panose="020B0503020204020204" pitchFamily="34" charset="-122"/>
                    <a:ea typeface="微软雅黑" panose="020B0503020204020204" pitchFamily="34" charset="-122"/>
                  </a:rPr>
                  <a:t>R</a:t>
                </a:r>
                <a:r>
                  <a:rPr kumimoji="1" lang="en-US" altLang="zh-CN" sz="2400" dirty="0">
                    <a:solidFill>
                      <a:srgbClr val="3333FF"/>
                    </a:solidFill>
                    <a:latin typeface="微软雅黑" panose="020B0503020204020204" pitchFamily="34" charset="-122"/>
                    <a:ea typeface="微软雅黑" panose="020B0503020204020204" pitchFamily="34" charset="-122"/>
                  </a:rPr>
                  <a:t>≠Φ</a:t>
                </a:r>
                <a:r>
                  <a:rPr kumimoji="1" lang="zh-CN" altLang="en-US" sz="2400" dirty="0">
                    <a:latin typeface="微软雅黑" panose="020B0503020204020204" pitchFamily="34" charset="-122"/>
                    <a:ea typeface="微软雅黑" panose="020B0503020204020204" pitchFamily="34" charset="-122"/>
                  </a:rPr>
                  <a:t>，则</a:t>
                </a:r>
                <a:endParaRPr kumimoji="1" lang="en-US" altLang="zh-CN" sz="2400" dirty="0">
                  <a:latin typeface="微软雅黑" panose="020B0503020204020204" pitchFamily="34" charset="-122"/>
                  <a:ea typeface="微软雅黑" panose="020B0503020204020204" pitchFamily="34" charset="-122"/>
                </a:endParaRPr>
              </a:p>
              <a:p>
                <a:pPr algn="l">
                  <a:lnSpc>
                    <a:spcPct val="150000"/>
                  </a:lnSpc>
                  <a:spcBef>
                    <a:spcPct val="0"/>
                  </a:spcBef>
                  <a:buClr>
                    <a:srgbClr val="00FF00"/>
                  </a:buClr>
                  <a:buNone/>
                </a:pPr>
                <a:r>
                  <a:rPr kumimoji="1" lang="en-US" altLang="zh-CN" sz="2400" dirty="0">
                    <a:solidFill>
                      <a:srgbClr val="3333FF"/>
                    </a:solidFill>
                    <a:latin typeface="微软雅黑" panose="020B0503020204020204" pitchFamily="34" charset="-122"/>
                    <a:ea typeface="微软雅黑" panose="020B0503020204020204" pitchFamily="34" charset="-122"/>
                  </a:rPr>
                  <a:t>     [x]</a:t>
                </a:r>
                <a:r>
                  <a:rPr kumimoji="1" lang="en-US" altLang="zh-CN" sz="2400" baseline="-25000" dirty="0">
                    <a:solidFill>
                      <a:srgbClr val="3333FF"/>
                    </a:solidFill>
                    <a:latin typeface="微软雅黑" panose="020B0503020204020204" pitchFamily="34" charset="-122"/>
                    <a:ea typeface="微软雅黑" panose="020B0503020204020204" pitchFamily="34" charset="-122"/>
                  </a:rPr>
                  <a:t>R</a:t>
                </a:r>
                <a:r>
                  <a:rPr kumimoji="1" lang="en-US" altLang="zh-CN" sz="2400" dirty="0">
                    <a:solidFill>
                      <a:srgbClr val="3333FF"/>
                    </a:solidFill>
                    <a:latin typeface="微软雅黑" panose="020B0503020204020204" pitchFamily="34" charset="-122"/>
                    <a:ea typeface="微软雅黑" panose="020B0503020204020204" pitchFamily="34" charset="-122"/>
                  </a:rPr>
                  <a:t>∩[y]</a:t>
                </a:r>
                <a:r>
                  <a:rPr kumimoji="1" lang="en-US" altLang="zh-CN" sz="2400" baseline="-25000" dirty="0">
                    <a:solidFill>
                      <a:srgbClr val="3333FF"/>
                    </a:solidFill>
                    <a:latin typeface="微软雅黑" panose="020B0503020204020204" pitchFamily="34" charset="-122"/>
                    <a:ea typeface="微软雅黑" panose="020B0503020204020204" pitchFamily="34" charset="-122"/>
                  </a:rPr>
                  <a:t>R</a:t>
                </a:r>
                <a:r>
                  <a:rPr kumimoji="1" lang="en-US" altLang="zh-CN" sz="2400" dirty="0">
                    <a:solidFill>
                      <a:srgbClr val="3333FF"/>
                    </a:solidFill>
                    <a:latin typeface="微软雅黑" panose="020B0503020204020204" pitchFamily="34" charset="-122"/>
                    <a:ea typeface="微软雅黑" panose="020B0503020204020204" pitchFamily="34" charset="-122"/>
                  </a:rPr>
                  <a:t>≠Φ</a:t>
                </a:r>
                <a:r>
                  <a:rPr lang="en-US" altLang="en-US" sz="2400" noProof="1">
                    <a:solidFill>
                      <a:srgbClr val="3333FF"/>
                    </a:solidFill>
                    <a:latin typeface="微软雅黑" panose="020B0503020204020204" pitchFamily="34" charset="-122"/>
                    <a:ea typeface="微软雅黑" panose="020B0503020204020204" pitchFamily="34" charset="-122"/>
                    <a:sym typeface="Symbol" panose="05050102010706020507" pitchFamily="18" charset="2"/>
                  </a:rPr>
                  <a:t> </a:t>
                </a:r>
                <a:r>
                  <a:rPr lang="en-US" altLang="en-US" sz="2400" noProof="1">
                    <a:latin typeface="微软雅黑" panose="020B0503020204020204" pitchFamily="34" charset="-122"/>
                    <a:ea typeface="微软雅黑" panose="020B0503020204020204" pitchFamily="34" charset="-122"/>
                    <a:sym typeface="Symbol" panose="05050102010706020507" pitchFamily="18" charset="2"/>
                  </a:rPr>
                  <a:t></a:t>
                </a:r>
                <a:r>
                  <a:rPr lang="en-US" altLang="zh-CN" sz="2400" dirty="0">
                    <a:solidFill>
                      <a:schemeClr val="tx1"/>
                    </a:solidFill>
                    <a:latin typeface="微软雅黑" panose="020B0503020204020204" pitchFamily="34" charset="-122"/>
                    <a:ea typeface="微软雅黑" panose="020B0503020204020204" pitchFamily="34" charset="-122"/>
                    <a:sym typeface="Symbol" panose="05050102010706020507" pitchFamily="18" charset="2"/>
                  </a:rPr>
                  <a:t> </a:t>
                </a:r>
                <a:r>
                  <a:rPr kumimoji="1" lang="en-US" altLang="zh-CN" sz="2400" dirty="0">
                    <a:latin typeface="微软雅黑" panose="020B0503020204020204" pitchFamily="34" charset="-122"/>
                    <a:ea typeface="微软雅黑" panose="020B0503020204020204" pitchFamily="34" charset="-122"/>
                  </a:rPr>
                  <a:t>z∈[x]</a:t>
                </a:r>
                <a:r>
                  <a:rPr kumimoji="1" lang="en-US" altLang="zh-CN" sz="2400" baseline="-25000" dirty="0">
                    <a:latin typeface="微软雅黑" panose="020B0503020204020204" pitchFamily="34" charset="-122"/>
                    <a:ea typeface="微软雅黑" panose="020B0503020204020204" pitchFamily="34" charset="-122"/>
                  </a:rPr>
                  <a:t>R</a:t>
                </a:r>
                <a:r>
                  <a:rPr kumimoji="1" lang="en-US" altLang="zh-CN" sz="2400" dirty="0">
                    <a:latin typeface="微软雅黑" panose="020B0503020204020204" pitchFamily="34" charset="-122"/>
                    <a:ea typeface="微软雅黑" panose="020B0503020204020204" pitchFamily="34" charset="-122"/>
                  </a:rPr>
                  <a:t>∩[y}</a:t>
                </a:r>
                <a:r>
                  <a:rPr kumimoji="1" lang="en-US" altLang="zh-CN" sz="2400" baseline="-25000" dirty="0">
                    <a:latin typeface="微软雅黑" panose="020B0503020204020204" pitchFamily="34" charset="-122"/>
                    <a:ea typeface="微软雅黑" panose="020B0503020204020204" pitchFamily="34" charset="-122"/>
                  </a:rPr>
                  <a:t>R</a:t>
                </a:r>
                <a:r>
                  <a:rPr lang="en-US" altLang="en-US" sz="2400" noProof="1">
                    <a:latin typeface="微软雅黑" panose="020B0503020204020204" pitchFamily="34" charset="-122"/>
                    <a:ea typeface="微软雅黑" panose="020B0503020204020204" pitchFamily="34" charset="-122"/>
                    <a:sym typeface="Symbol" panose="05050102010706020507" pitchFamily="18" charset="2"/>
                  </a:rPr>
                  <a:t> </a:t>
                </a:r>
              </a:p>
              <a:p>
                <a:pPr algn="l">
                  <a:lnSpc>
                    <a:spcPct val="150000"/>
                  </a:lnSpc>
                  <a:spcBef>
                    <a:spcPct val="0"/>
                  </a:spcBef>
                  <a:buClr>
                    <a:srgbClr val="00FF00"/>
                  </a:buClr>
                  <a:buNone/>
                </a:pPr>
                <a:r>
                  <a:rPr lang="en-US" altLang="en-US" sz="2400" noProof="1">
                    <a:latin typeface="微软雅黑" panose="020B0503020204020204" pitchFamily="34" charset="-122"/>
                    <a:ea typeface="微软雅黑" panose="020B0503020204020204" pitchFamily="34" charset="-122"/>
                    <a:sym typeface="Symbol" panose="05050102010706020507" pitchFamily="18" charset="2"/>
                  </a:rPr>
                  <a:t>                          </a:t>
                </a:r>
                <a:r>
                  <a:rPr kumimoji="1" lang="en-US" altLang="zh-CN" sz="2400" dirty="0">
                    <a:latin typeface="微软雅黑" panose="020B0503020204020204" pitchFamily="34" charset="-122"/>
                    <a:ea typeface="微软雅黑" panose="020B0503020204020204" pitchFamily="34" charset="-122"/>
                  </a:rPr>
                  <a:t> &lt;</a:t>
                </a:r>
                <a:r>
                  <a:rPr kumimoji="1" lang="en-US" altLang="zh-CN" sz="2400" dirty="0" err="1">
                    <a:latin typeface="微软雅黑" panose="020B0503020204020204" pitchFamily="34" charset="-122"/>
                    <a:ea typeface="微软雅黑" panose="020B0503020204020204" pitchFamily="34" charset="-122"/>
                  </a:rPr>
                  <a:t>x,z</a:t>
                </a:r>
                <a:r>
                  <a:rPr kumimoji="1" lang="en-US" altLang="zh-CN" sz="2400" dirty="0">
                    <a:latin typeface="微软雅黑" panose="020B0503020204020204" pitchFamily="34" charset="-122"/>
                    <a:ea typeface="微软雅黑" panose="020B0503020204020204" pitchFamily="34" charset="-122"/>
                  </a:rPr>
                  <a:t>&gt;∈R</a:t>
                </a:r>
                <a:r>
                  <a:rPr lang="zh-CN" altLang="zh-CN" sz="2400" dirty="0"/>
                  <a:t>∧</a:t>
                </a:r>
                <a:r>
                  <a:rPr kumimoji="1" lang="en-US" altLang="zh-CN" sz="2400" dirty="0">
                    <a:latin typeface="微软雅黑" panose="020B0503020204020204" pitchFamily="34" charset="-122"/>
                    <a:ea typeface="微软雅黑" panose="020B0503020204020204" pitchFamily="34" charset="-122"/>
                  </a:rPr>
                  <a:t>&lt;</a:t>
                </a:r>
                <a:r>
                  <a:rPr kumimoji="1" lang="en-US" altLang="zh-CN" sz="2400" dirty="0" err="1">
                    <a:latin typeface="微软雅黑" panose="020B0503020204020204" pitchFamily="34" charset="-122"/>
                    <a:ea typeface="微软雅黑" panose="020B0503020204020204" pitchFamily="34" charset="-122"/>
                  </a:rPr>
                  <a:t>y,z</a:t>
                </a:r>
                <a:r>
                  <a:rPr kumimoji="1" lang="en-US" altLang="zh-CN" sz="2400" dirty="0">
                    <a:latin typeface="微软雅黑" panose="020B0503020204020204" pitchFamily="34" charset="-122"/>
                    <a:ea typeface="微软雅黑" panose="020B0503020204020204" pitchFamily="34" charset="-122"/>
                  </a:rPr>
                  <a:t>&gt;∈R</a:t>
                </a:r>
                <a:r>
                  <a:rPr lang="en-US" altLang="en-US" sz="2400" noProof="1">
                    <a:latin typeface="微软雅黑" panose="020B0503020204020204" pitchFamily="34" charset="-122"/>
                    <a:ea typeface="微软雅黑" panose="020B0503020204020204" pitchFamily="34" charset="-122"/>
                    <a:sym typeface="Symbol" panose="05050102010706020507" pitchFamily="18" charset="2"/>
                  </a:rPr>
                  <a:t> </a:t>
                </a:r>
                <a:endParaRPr kumimoji="1" lang="zh-CN" altLang="en-US" sz="2400" dirty="0">
                  <a:latin typeface="微软雅黑" panose="020B0503020204020204" pitchFamily="34" charset="-122"/>
                  <a:ea typeface="微软雅黑" panose="020B0503020204020204" pitchFamily="34" charset="-122"/>
                </a:endParaRPr>
              </a:p>
              <a:p>
                <a:pPr algn="l">
                  <a:lnSpc>
                    <a:spcPct val="150000"/>
                  </a:lnSpc>
                  <a:spcBef>
                    <a:spcPct val="0"/>
                  </a:spcBef>
                  <a:buClr>
                    <a:srgbClr val="00FF00"/>
                  </a:buClr>
                  <a:buNone/>
                </a:pPr>
                <a:r>
                  <a:rPr lang="en-US" altLang="en-US" sz="2400" noProof="1">
                    <a:latin typeface="微软雅黑" panose="020B0503020204020204" pitchFamily="34" charset="-122"/>
                    <a:ea typeface="微软雅黑" panose="020B0503020204020204" pitchFamily="34" charset="-122"/>
                    <a:sym typeface="Symbol" panose="05050102010706020507" pitchFamily="18" charset="2"/>
                  </a:rPr>
                  <a:t>         </a:t>
                </a:r>
                <a:r>
                  <a:rPr kumimoji="1" lang="en-US" altLang="zh-CN" sz="2400" dirty="0">
                    <a:latin typeface="微软雅黑" panose="020B0503020204020204" pitchFamily="34" charset="-122"/>
                    <a:ea typeface="微软雅黑" panose="020B0503020204020204" pitchFamily="34" charset="-122"/>
                  </a:rPr>
                  <a:t>R</a:t>
                </a:r>
                <a:r>
                  <a:rPr kumimoji="1" lang="zh-CN" altLang="en-US" sz="2400" dirty="0">
                    <a:latin typeface="微软雅黑" panose="020B0503020204020204" pitchFamily="34" charset="-122"/>
                    <a:ea typeface="微软雅黑" panose="020B0503020204020204" pitchFamily="34" charset="-122"/>
                  </a:rPr>
                  <a:t>是对称的 </a:t>
                </a:r>
                <a:r>
                  <a:rPr lang="en-US" altLang="en-US" sz="2400" noProof="1">
                    <a:latin typeface="微软雅黑" panose="020B0503020204020204" pitchFamily="34" charset="-122"/>
                    <a:ea typeface="微软雅黑" panose="020B0503020204020204" pitchFamily="34" charset="-122"/>
                    <a:sym typeface="Symbol" panose="05050102010706020507" pitchFamily="18" charset="2"/>
                  </a:rPr>
                  <a:t></a:t>
                </a:r>
                <a:r>
                  <a:rPr kumimoji="1" lang="en-US" altLang="zh-CN" sz="2400" dirty="0">
                    <a:latin typeface="微软雅黑" panose="020B0503020204020204" pitchFamily="34" charset="-122"/>
                    <a:ea typeface="微软雅黑" panose="020B0503020204020204" pitchFamily="34" charset="-122"/>
                  </a:rPr>
                  <a:t> &lt;</a:t>
                </a:r>
                <a:r>
                  <a:rPr kumimoji="1" lang="en-US" altLang="zh-CN" sz="2400" dirty="0" err="1">
                    <a:latin typeface="微软雅黑" panose="020B0503020204020204" pitchFamily="34" charset="-122"/>
                    <a:ea typeface="微软雅黑" panose="020B0503020204020204" pitchFamily="34" charset="-122"/>
                  </a:rPr>
                  <a:t>x,z</a:t>
                </a:r>
                <a:r>
                  <a:rPr kumimoji="1" lang="en-US" altLang="zh-CN" sz="2400" dirty="0">
                    <a:latin typeface="微软雅黑" panose="020B0503020204020204" pitchFamily="34" charset="-122"/>
                    <a:ea typeface="微软雅黑" panose="020B0503020204020204" pitchFamily="34" charset="-122"/>
                  </a:rPr>
                  <a:t>&gt;∈R</a:t>
                </a:r>
                <a:r>
                  <a:rPr lang="zh-CN" altLang="zh-CN" sz="2400" dirty="0"/>
                  <a:t>∧</a:t>
                </a:r>
                <a:r>
                  <a:rPr kumimoji="1" lang="en-US" altLang="zh-CN" sz="2400" dirty="0">
                    <a:latin typeface="微软雅黑" panose="020B0503020204020204" pitchFamily="34" charset="-122"/>
                    <a:ea typeface="微软雅黑" panose="020B0503020204020204" pitchFamily="34" charset="-122"/>
                  </a:rPr>
                  <a:t>&lt;</a:t>
                </a:r>
                <a:r>
                  <a:rPr kumimoji="1" lang="en-US" altLang="zh-CN" sz="2400" dirty="0" err="1">
                    <a:latin typeface="微软雅黑" panose="020B0503020204020204" pitchFamily="34" charset="-122"/>
                    <a:ea typeface="微软雅黑" panose="020B0503020204020204" pitchFamily="34" charset="-122"/>
                  </a:rPr>
                  <a:t>z,y</a:t>
                </a:r>
                <a:r>
                  <a:rPr kumimoji="1" lang="en-US" altLang="zh-CN" sz="2400" dirty="0">
                    <a:latin typeface="微软雅黑" panose="020B0503020204020204" pitchFamily="34" charset="-122"/>
                    <a:ea typeface="微软雅黑" panose="020B0503020204020204" pitchFamily="34" charset="-122"/>
                  </a:rPr>
                  <a:t>&gt;∈R</a:t>
                </a:r>
                <a:endParaRPr kumimoji="1" lang="zh-CN" altLang="en-US" sz="2400" dirty="0">
                  <a:latin typeface="微软雅黑" panose="020B0503020204020204" pitchFamily="34" charset="-122"/>
                  <a:ea typeface="微软雅黑" panose="020B0503020204020204" pitchFamily="34" charset="-122"/>
                </a:endParaRPr>
              </a:p>
              <a:p>
                <a:pPr algn="l">
                  <a:lnSpc>
                    <a:spcPct val="150000"/>
                  </a:lnSpc>
                  <a:spcBef>
                    <a:spcPct val="0"/>
                  </a:spcBef>
                  <a:buClr>
                    <a:srgbClr val="00FF00"/>
                  </a:buClr>
                  <a:buNone/>
                </a:pPr>
                <a:r>
                  <a:rPr kumimoji="1" lang="zh-CN" altLang="en-US" sz="2400" dirty="0">
                    <a:latin typeface="微软雅黑" panose="020B0503020204020204" pitchFamily="34" charset="-122"/>
                    <a:ea typeface="微软雅黑" panose="020B0503020204020204" pitchFamily="34" charset="-122"/>
                  </a:rPr>
                  <a:t>         </a:t>
                </a:r>
                <a:r>
                  <a:rPr kumimoji="1" lang="en-US" altLang="zh-CN" sz="2400" dirty="0">
                    <a:latin typeface="微软雅黑" panose="020B0503020204020204" pitchFamily="34" charset="-122"/>
                    <a:ea typeface="微软雅黑" panose="020B0503020204020204" pitchFamily="34" charset="-122"/>
                  </a:rPr>
                  <a:t>R</a:t>
                </a:r>
                <a:r>
                  <a:rPr kumimoji="1" lang="zh-CN" altLang="en-US" sz="2400" dirty="0">
                    <a:latin typeface="微软雅黑" panose="020B0503020204020204" pitchFamily="34" charset="-122"/>
                    <a:ea typeface="微软雅黑" panose="020B0503020204020204" pitchFamily="34" charset="-122"/>
                  </a:rPr>
                  <a:t>是传递的 </a:t>
                </a:r>
                <a:r>
                  <a:rPr lang="en-US" altLang="en-US" sz="2400" noProof="1">
                    <a:latin typeface="微软雅黑" panose="020B0503020204020204" pitchFamily="34" charset="-122"/>
                    <a:ea typeface="微软雅黑" panose="020B0503020204020204" pitchFamily="34" charset="-122"/>
                    <a:sym typeface="Symbol" panose="05050102010706020507" pitchFamily="18" charset="2"/>
                  </a:rPr>
                  <a:t></a:t>
                </a:r>
                <a:r>
                  <a:rPr kumimoji="1" lang="en-US" altLang="zh-CN" sz="2400" dirty="0">
                    <a:latin typeface="微软雅黑" panose="020B0503020204020204" pitchFamily="34" charset="-122"/>
                    <a:ea typeface="微软雅黑" panose="020B0503020204020204" pitchFamily="34" charset="-122"/>
                  </a:rPr>
                  <a:t> &lt;</a:t>
                </a:r>
                <a:r>
                  <a:rPr kumimoji="1" lang="en-US" altLang="zh-CN" sz="2400" dirty="0" err="1">
                    <a:latin typeface="微软雅黑" panose="020B0503020204020204" pitchFamily="34" charset="-122"/>
                    <a:ea typeface="微软雅黑" panose="020B0503020204020204" pitchFamily="34" charset="-122"/>
                  </a:rPr>
                  <a:t>x,y</a:t>
                </a:r>
                <a:r>
                  <a:rPr kumimoji="1" lang="en-US" altLang="zh-CN" sz="2400" dirty="0">
                    <a:latin typeface="微软雅黑" panose="020B0503020204020204" pitchFamily="34" charset="-122"/>
                    <a:ea typeface="微软雅黑" panose="020B0503020204020204" pitchFamily="34" charset="-122"/>
                  </a:rPr>
                  <a:t>&gt;∈R</a:t>
                </a:r>
              </a:p>
            </p:txBody>
          </p:sp>
        </mc:Choice>
        <mc:Fallback xmlns="">
          <p:sp>
            <p:nvSpPr>
              <p:cNvPr id="10" name="Rectangle 4">
                <a:extLst>
                  <a:ext uri="{FF2B5EF4-FFF2-40B4-BE49-F238E27FC236}">
                    <a16:creationId xmlns:a16="http://schemas.microsoft.com/office/drawing/2014/main" id="{A0B8BEA4-0ACB-4A3C-A68D-6C429A86E1DD}"/>
                  </a:ext>
                </a:extLst>
              </p:cNvPr>
              <p:cNvSpPr>
                <a:spLocks noRot="1" noChangeAspect="1" noMove="1" noResize="1" noEditPoints="1" noAdjustHandles="1" noChangeArrowheads="1" noChangeShapeType="1" noTextEdit="1"/>
              </p:cNvSpPr>
              <p:nvPr/>
            </p:nvSpPr>
            <p:spPr bwMode="auto">
              <a:xfrm>
                <a:off x="389683" y="3163480"/>
                <a:ext cx="6776292" cy="3330086"/>
              </a:xfrm>
              <a:prstGeom prst="rect">
                <a:avLst/>
              </a:prstGeom>
              <a:blipFill>
                <a:blip r:embed="rId3"/>
                <a:stretch>
                  <a:fillRect l="-899" b="-36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619E4226-C23E-4071-A05D-18A216C75AF6}"/>
                  </a:ext>
                </a:extLst>
              </p:cNvPr>
              <p:cNvSpPr/>
              <p:nvPr/>
            </p:nvSpPr>
            <p:spPr>
              <a:xfrm>
                <a:off x="7366594" y="5359153"/>
                <a:ext cx="4041775" cy="1134413"/>
              </a:xfrm>
              <a:prstGeom prst="rect">
                <a:avLst/>
              </a:prstGeom>
            </p:spPr>
            <p:txBody>
              <a:bodyPr wrap="square">
                <a:spAutoFit/>
              </a:bodyPr>
              <a:lstStyle/>
              <a:p>
                <a:pPr>
                  <a:lnSpc>
                    <a:spcPct val="150000"/>
                  </a:lnSpc>
                  <a:spcBef>
                    <a:spcPct val="0"/>
                  </a:spcBef>
                  <a:buClr>
                    <a:srgbClr val="00FF00"/>
                  </a:buClr>
                </a:pPr>
                <a:r>
                  <a:rPr kumimoji="1" lang="zh-CN" altLang="en-US" b="1" dirty="0">
                    <a:latin typeface="+mn-ea"/>
                  </a:rPr>
                  <a:t> 显然与</a:t>
                </a:r>
                <a:r>
                  <a:rPr kumimoji="1" lang="en-US" altLang="zh-CN" b="1" dirty="0">
                    <a:latin typeface="+mn-ea"/>
                  </a:rPr>
                  <a:t>&lt;</a:t>
                </a:r>
                <a:r>
                  <a:rPr kumimoji="1" lang="en-US" altLang="zh-CN" b="1" dirty="0" err="1">
                    <a:latin typeface="+mn-ea"/>
                  </a:rPr>
                  <a:t>x,y</a:t>
                </a:r>
                <a:r>
                  <a:rPr kumimoji="1" lang="en-US" altLang="zh-CN" b="1" dirty="0">
                    <a:latin typeface="+mn-ea"/>
                  </a:rPr>
                  <a:t>&gt;</a:t>
                </a:r>
                <a14:m>
                  <m:oMath xmlns:m="http://schemas.openxmlformats.org/officeDocument/2006/math">
                    <m:r>
                      <a:rPr kumimoji="1" lang="en-US" altLang="zh-CN" b="1" i="1">
                        <a:latin typeface="Cambria Math" panose="02040503050406030204" pitchFamily="18" charset="0"/>
                      </a:rPr>
                      <m:t>∉</m:t>
                    </m:r>
                  </m:oMath>
                </a14:m>
                <a:r>
                  <a:rPr kumimoji="1" lang="en-US" altLang="zh-CN" b="1" dirty="0">
                    <a:latin typeface="+mn-ea"/>
                  </a:rPr>
                  <a:t>R</a:t>
                </a:r>
                <a:r>
                  <a:rPr kumimoji="1" lang="zh-CN" altLang="en-US" b="1" dirty="0">
                    <a:solidFill>
                      <a:srgbClr val="FF0000"/>
                    </a:solidFill>
                    <a:latin typeface="+mn-ea"/>
                  </a:rPr>
                  <a:t>矛盾</a:t>
                </a:r>
                <a:r>
                  <a:rPr kumimoji="1" lang="zh-CN" altLang="en-US" b="1" dirty="0">
                    <a:latin typeface="+mn-ea"/>
                  </a:rPr>
                  <a:t>。</a:t>
                </a:r>
              </a:p>
              <a:p>
                <a:pPr>
                  <a:lnSpc>
                    <a:spcPct val="150000"/>
                  </a:lnSpc>
                  <a:spcBef>
                    <a:spcPct val="0"/>
                  </a:spcBef>
                  <a:buClr>
                    <a:srgbClr val="00FF00"/>
                  </a:buClr>
                </a:pPr>
                <a:r>
                  <a:rPr kumimoji="1" lang="zh-CN" altLang="en-US" b="1" dirty="0">
                    <a:latin typeface="+mn-ea"/>
                  </a:rPr>
                  <a:t> 从而</a:t>
                </a:r>
                <a:r>
                  <a:rPr kumimoji="1" lang="en-US" altLang="zh-CN" b="1" dirty="0">
                    <a:latin typeface="+mn-ea"/>
                  </a:rPr>
                  <a:t>[x]</a:t>
                </a:r>
                <a:r>
                  <a:rPr kumimoji="1" lang="en-US" altLang="zh-CN" b="1" baseline="-25000" dirty="0">
                    <a:latin typeface="+mn-ea"/>
                  </a:rPr>
                  <a:t>R</a:t>
                </a:r>
                <a:r>
                  <a:rPr kumimoji="1" lang="en-US" altLang="zh-CN" b="1" dirty="0">
                    <a:latin typeface="+mn-ea"/>
                  </a:rPr>
                  <a:t>∩[y]</a:t>
                </a:r>
                <a:r>
                  <a:rPr kumimoji="1" lang="en-US" altLang="zh-CN" b="1" baseline="-25000" dirty="0">
                    <a:latin typeface="+mn-ea"/>
                  </a:rPr>
                  <a:t>R</a:t>
                </a:r>
                <a:r>
                  <a:rPr kumimoji="1" lang="zh-CN" altLang="en-US" b="1" dirty="0">
                    <a:latin typeface="+mn-ea"/>
                  </a:rPr>
                  <a:t>＝</a:t>
                </a:r>
                <a:r>
                  <a:rPr kumimoji="1" lang="en-US" altLang="zh-CN" b="1" dirty="0">
                    <a:latin typeface="+mn-ea"/>
                  </a:rPr>
                  <a:t>Φ</a:t>
                </a:r>
                <a:r>
                  <a:rPr kumimoji="1" lang="zh-CN" altLang="en-US" b="1" dirty="0">
                    <a:latin typeface="+mn-ea"/>
                  </a:rPr>
                  <a:t>成立。</a:t>
                </a:r>
                <a:endParaRPr lang="zh-CN" altLang="en-US" b="1" dirty="0">
                  <a:latin typeface="+mn-ea"/>
                </a:endParaRPr>
              </a:p>
            </p:txBody>
          </p:sp>
        </mc:Choice>
        <mc:Fallback xmlns="">
          <p:sp>
            <p:nvSpPr>
              <p:cNvPr id="9" name="矩形 8">
                <a:extLst>
                  <a:ext uri="{FF2B5EF4-FFF2-40B4-BE49-F238E27FC236}">
                    <a16:creationId xmlns:a16="http://schemas.microsoft.com/office/drawing/2014/main" id="{619E4226-C23E-4071-A05D-18A216C75AF6}"/>
                  </a:ext>
                </a:extLst>
              </p:cNvPr>
              <p:cNvSpPr>
                <a:spLocks noRot="1" noChangeAspect="1" noMove="1" noResize="1" noEditPoints="1" noAdjustHandles="1" noChangeArrowheads="1" noChangeShapeType="1" noTextEdit="1"/>
              </p:cNvSpPr>
              <p:nvPr/>
            </p:nvSpPr>
            <p:spPr>
              <a:xfrm>
                <a:off x="7366594" y="5359153"/>
                <a:ext cx="4041775" cy="1134413"/>
              </a:xfrm>
              <a:prstGeom prst="rect">
                <a:avLst/>
              </a:prstGeom>
              <a:blipFill>
                <a:blip r:embed="rId4"/>
                <a:stretch>
                  <a:fillRect b="-118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64174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 calcmode="lin" valueType="num">
                                      <p:cBhvr additive="base">
                                        <p:cTn id="25" dur="500" fill="hold"/>
                                        <p:tgtEl>
                                          <p:spTgt spid="10">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 calcmode="lin" valueType="num">
                                      <p:cBhvr additive="base">
                                        <p:cTn id="31" dur="500" fill="hold"/>
                                        <p:tgtEl>
                                          <p:spTgt spid="10">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 calcmode="lin" valueType="num">
                                      <p:cBhvr additive="base">
                                        <p:cTn id="37" dur="500" fill="hold"/>
                                        <p:tgtEl>
                                          <p:spTgt spid="10">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animEffect transition="in" filter="circle(in)">
                                      <p:cBhvr>
                                        <p:cTn id="43" dur="2000"/>
                                        <p:tgtEl>
                                          <p:spTgt spid="9">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9">
                                            <p:txEl>
                                              <p:pRg st="1" end="1"/>
                                            </p:txEl>
                                          </p:spTgt>
                                        </p:tgtEl>
                                        <p:attrNameLst>
                                          <p:attrName>style.visibility</p:attrName>
                                        </p:attrNameLst>
                                      </p:cBhvr>
                                      <p:to>
                                        <p:strVal val="visible"/>
                                      </p:to>
                                    </p:set>
                                    <p:animEffect transition="in" filter="randombar(horizontal)">
                                      <p:cBhvr>
                                        <p:cTn id="48"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88578" name="Rectangle 2">
                <a:extLst>
                  <a:ext uri="{FF2B5EF4-FFF2-40B4-BE49-F238E27FC236}">
                    <a16:creationId xmlns:a16="http://schemas.microsoft.com/office/drawing/2014/main" id="{80F7B20A-2403-424D-8428-7F7EB603DE87}"/>
                  </a:ext>
                </a:extLst>
              </p:cNvPr>
              <p:cNvSpPr>
                <a:spLocks noChangeArrowheads="1"/>
              </p:cNvSpPr>
              <p:nvPr/>
            </p:nvSpPr>
            <p:spPr bwMode="auto">
              <a:xfrm>
                <a:off x="299861" y="1965148"/>
                <a:ext cx="11206854" cy="32596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a:lnSpc>
                    <a:spcPct val="200000"/>
                  </a:lnSpc>
                  <a:buClrTx/>
                  <a:buNone/>
                </a:pPr>
                <a:r>
                  <a:rPr kumimoji="1" lang="en-US" altLang="zh-CN" sz="2400" dirty="0"/>
                  <a:t>1</a:t>
                </a:r>
                <a:r>
                  <a:rPr kumimoji="1" lang="zh-CN" altLang="en-US" sz="2400" dirty="0"/>
                  <a:t>）</a:t>
                </a:r>
                <a14:m>
                  <m:oMath xmlns:m="http://schemas.openxmlformats.org/officeDocument/2006/math">
                    <m:r>
                      <m:rPr>
                        <m:nor/>
                      </m:rPr>
                      <a:rPr kumimoji="1" lang="zh-CN" altLang="en-US" sz="2400" dirty="0">
                        <a:latin typeface="+mn-ea"/>
                      </a:rPr>
                      <m:t>对</m:t>
                    </m:r>
                    <m:r>
                      <a:rPr lang="es-ES" altLang="zh-CN" sz="2400" i="1">
                        <a:latin typeface="Cambria Math" panose="02040503050406030204" pitchFamily="18" charset="0"/>
                        <a:ea typeface="Cambria Math" panose="02040503050406030204" pitchFamily="18" charset="0"/>
                      </a:rPr>
                      <m:t>∀</m:t>
                    </m:r>
                  </m:oMath>
                </a14:m>
                <a:r>
                  <a:rPr kumimoji="1" lang="en-US" altLang="zh-CN" sz="2400" dirty="0">
                    <a:latin typeface="+mn-ea"/>
                  </a:rPr>
                  <a:t>x</a:t>
                </a:r>
                <a:r>
                  <a:rPr kumimoji="1" lang="zh-CN" altLang="en-US" sz="2400" dirty="0">
                    <a:latin typeface="+mn-ea"/>
                  </a:rPr>
                  <a:t>，</a:t>
                </a:r>
                <a:r>
                  <a:rPr kumimoji="1" lang="en-US" altLang="zh-CN" sz="2400" dirty="0" err="1">
                    <a:latin typeface="+mn-ea"/>
                  </a:rPr>
                  <a:t>x∈A</a:t>
                </a:r>
                <a:r>
                  <a:rPr lang="en-US" altLang="en-US" sz="2400" noProof="1">
                    <a:sym typeface="Symbol" panose="05050102010706020507" pitchFamily="18" charset="2"/>
                  </a:rPr>
                  <a:t></a:t>
                </a:r>
                <a:r>
                  <a:rPr kumimoji="1" lang="zh-CN" altLang="en-US" sz="2400" dirty="0">
                    <a:latin typeface="+mn-ea"/>
                    <a:ea typeface="+mn-ea"/>
                  </a:rPr>
                  <a:t> </a:t>
                </a:r>
                <a:r>
                  <a:rPr kumimoji="1" lang="en-US" altLang="zh-CN" sz="2400" dirty="0">
                    <a:solidFill>
                      <a:schemeClr val="tx1"/>
                    </a:solidFill>
                    <a:latin typeface="+mn-ea"/>
                    <a:ea typeface="+mn-ea"/>
                  </a:rPr>
                  <a:t>[x]</a:t>
                </a:r>
                <a:r>
                  <a:rPr kumimoji="1" lang="en-US" altLang="zh-CN" sz="2400" baseline="-30000" dirty="0">
                    <a:solidFill>
                      <a:schemeClr val="tx1"/>
                    </a:solidFill>
                    <a:latin typeface="+mn-ea"/>
                    <a:ea typeface="+mn-ea"/>
                  </a:rPr>
                  <a:t>R </a:t>
                </a:r>
                <a:r>
                  <a:rPr kumimoji="1" lang="en-US" altLang="zh-CN" sz="2400" dirty="0">
                    <a:solidFill>
                      <a:schemeClr val="tx1"/>
                    </a:solidFill>
                    <a:latin typeface="+mn-ea"/>
                    <a:ea typeface="+mn-ea"/>
                    <a:sym typeface="Symbol" panose="05050102010706020507" pitchFamily="18" charset="2"/>
                  </a:rPr>
                  <a:t></a:t>
                </a:r>
                <a:r>
                  <a:rPr kumimoji="1" lang="en-US" altLang="zh-CN" sz="2400" baseline="-30000" dirty="0">
                    <a:solidFill>
                      <a:schemeClr val="tx1"/>
                    </a:solidFill>
                    <a:latin typeface="+mn-ea"/>
                    <a:ea typeface="+mn-ea"/>
                  </a:rPr>
                  <a:t> </a:t>
                </a:r>
                <a:r>
                  <a:rPr kumimoji="1" lang="en-US" altLang="zh-CN" sz="2400" dirty="0">
                    <a:solidFill>
                      <a:schemeClr val="tx1"/>
                    </a:solidFill>
                    <a:latin typeface="+mn-ea"/>
                    <a:ea typeface="+mn-ea"/>
                  </a:rPr>
                  <a:t>A</a:t>
                </a:r>
                <a:r>
                  <a:rPr lang="en-US" altLang="en-US" sz="2400" noProof="1">
                    <a:sym typeface="Symbol" panose="05050102010706020507" pitchFamily="18" charset="2"/>
                  </a:rPr>
                  <a:t>    </a:t>
                </a:r>
                <a:r>
                  <a:rPr kumimoji="1" lang="zh-CN" altLang="en-US" sz="2400" dirty="0">
                    <a:solidFill>
                      <a:schemeClr val="tx1"/>
                    </a:solidFill>
                    <a:latin typeface="+mn-ea"/>
                    <a:ea typeface="+mn-ea"/>
                  </a:rPr>
                  <a:t>　　　 </a:t>
                </a:r>
                <a:r>
                  <a:rPr kumimoji="1" lang="zh-CN" altLang="en-US" sz="2400" dirty="0">
                    <a:solidFill>
                      <a:schemeClr val="tx1"/>
                    </a:solidFill>
                    <a:latin typeface="+mn-ea"/>
                    <a:ea typeface="+mn-ea"/>
                    <a:sym typeface="Symbol" panose="05050102010706020507" pitchFamily="18" charset="2"/>
                  </a:rPr>
                  <a:t></a:t>
                </a:r>
                <a:r>
                  <a:rPr kumimoji="1" lang="zh-CN" altLang="en-US" sz="2400" dirty="0">
                    <a:solidFill>
                      <a:schemeClr val="tx1"/>
                    </a:solidFill>
                    <a:latin typeface="+mn-ea"/>
                    <a:ea typeface="+mn-ea"/>
                  </a:rPr>
                  <a:t> </a:t>
                </a:r>
                <a:r>
                  <a:rPr kumimoji="1" lang="en-US" altLang="zh-CN" sz="2400" dirty="0">
                    <a:solidFill>
                      <a:schemeClr val="tx1"/>
                    </a:solidFill>
                    <a:latin typeface="+mn-ea"/>
                    <a:ea typeface="+mn-ea"/>
                  </a:rPr>
                  <a:t>A</a:t>
                </a:r>
                <a:r>
                  <a:rPr kumimoji="1" lang="zh-CN" altLang="en-US" sz="2400" dirty="0">
                    <a:solidFill>
                      <a:schemeClr val="tx1"/>
                    </a:solidFill>
                    <a:latin typeface="+mn-ea"/>
                    <a:ea typeface="+mn-ea"/>
                  </a:rPr>
                  <a:t>。</a:t>
                </a:r>
                <a:endParaRPr kumimoji="1" lang="en-US" altLang="zh-CN" sz="2400" dirty="0">
                  <a:solidFill>
                    <a:schemeClr val="tx1"/>
                  </a:solidFill>
                  <a:latin typeface="+mn-ea"/>
                  <a:ea typeface="+mn-ea"/>
                </a:endParaRPr>
              </a:p>
              <a:p>
                <a:pPr algn="l">
                  <a:lnSpc>
                    <a:spcPct val="200000"/>
                  </a:lnSpc>
                  <a:buClrTx/>
                  <a:buNone/>
                </a:pPr>
                <a:r>
                  <a:rPr kumimoji="1" lang="en-US" altLang="zh-CN" sz="2400" dirty="0"/>
                  <a:t>2</a:t>
                </a:r>
                <a:r>
                  <a:rPr kumimoji="1" lang="zh-CN" altLang="en-US" sz="2400" dirty="0"/>
                  <a:t>）</a:t>
                </a:r>
                <a14:m>
                  <m:oMath xmlns:m="http://schemas.openxmlformats.org/officeDocument/2006/math">
                    <m:r>
                      <m:rPr>
                        <m:nor/>
                      </m:rPr>
                      <a:rPr kumimoji="1" lang="zh-CN" altLang="en-US" sz="2400" dirty="0">
                        <a:latin typeface="+mn-ea"/>
                      </a:rPr>
                      <m:t>对</m:t>
                    </m:r>
                    <m:r>
                      <a:rPr lang="es-ES" altLang="zh-CN" sz="2400" i="1">
                        <a:latin typeface="Cambria Math" panose="02040503050406030204" pitchFamily="18" charset="0"/>
                        <a:ea typeface="Cambria Math" panose="02040503050406030204" pitchFamily="18" charset="0"/>
                      </a:rPr>
                      <m:t>∀</m:t>
                    </m:r>
                  </m:oMath>
                </a14:m>
                <a:r>
                  <a:rPr kumimoji="1" lang="en-US" altLang="zh-CN" sz="2400" dirty="0">
                    <a:latin typeface="+mn-ea"/>
                  </a:rPr>
                  <a:t>x</a:t>
                </a:r>
                <a:r>
                  <a:rPr kumimoji="1" lang="zh-CN" altLang="en-US" sz="2400" dirty="0">
                    <a:latin typeface="+mn-ea"/>
                  </a:rPr>
                  <a:t>，</a:t>
                </a:r>
                <a:r>
                  <a:rPr kumimoji="1" lang="en-US" altLang="zh-CN" sz="2400" dirty="0" err="1">
                    <a:latin typeface="+mn-ea"/>
                  </a:rPr>
                  <a:t>x∈A</a:t>
                </a:r>
                <a:r>
                  <a:rPr kumimoji="1" lang="en-US" altLang="zh-CN" sz="2400" dirty="0">
                    <a:latin typeface="+mn-ea"/>
                  </a:rPr>
                  <a:t> </a:t>
                </a:r>
                <a:r>
                  <a:rPr lang="en-US" altLang="en-US" sz="2400" noProof="1">
                    <a:sym typeface="Symbol" panose="05050102010706020507" pitchFamily="18" charset="2"/>
                  </a:rPr>
                  <a:t></a:t>
                </a:r>
                <a:r>
                  <a:rPr kumimoji="1" lang="en-US" altLang="zh-CN" sz="2400" dirty="0">
                    <a:solidFill>
                      <a:srgbClr val="0000CC"/>
                    </a:solidFill>
                    <a:latin typeface="+mn-ea"/>
                    <a:ea typeface="+mn-ea"/>
                  </a:rPr>
                  <a:t>&lt;</a:t>
                </a:r>
                <a:r>
                  <a:rPr kumimoji="1" lang="en-US" altLang="zh-CN" sz="2400" dirty="0" err="1">
                    <a:solidFill>
                      <a:srgbClr val="0000CC"/>
                    </a:solidFill>
                    <a:latin typeface="+mn-ea"/>
                    <a:ea typeface="+mn-ea"/>
                  </a:rPr>
                  <a:t>x,x</a:t>
                </a:r>
                <a:r>
                  <a:rPr kumimoji="1" lang="en-US" altLang="zh-CN" sz="2400" dirty="0">
                    <a:solidFill>
                      <a:srgbClr val="0000CC"/>
                    </a:solidFill>
                    <a:latin typeface="+mn-ea"/>
                    <a:ea typeface="+mn-ea"/>
                  </a:rPr>
                  <a:t>&gt;∈R </a:t>
                </a:r>
                <a:r>
                  <a:rPr lang="en-US" altLang="en-US" sz="2400" noProof="1">
                    <a:sym typeface="Symbol" panose="05050102010706020507" pitchFamily="18" charset="2"/>
                  </a:rPr>
                  <a:t> </a:t>
                </a:r>
                <a:r>
                  <a:rPr kumimoji="1" lang="en-US" altLang="zh-CN" sz="2400" dirty="0">
                    <a:latin typeface="+mn-ea"/>
                    <a:ea typeface="+mn-ea"/>
                  </a:rPr>
                  <a:t>x∈[x]</a:t>
                </a:r>
                <a:r>
                  <a:rPr kumimoji="1" lang="en-US" altLang="zh-CN" sz="2400" baseline="-25000" dirty="0">
                    <a:latin typeface="+mn-ea"/>
                    <a:ea typeface="+mn-ea"/>
                  </a:rPr>
                  <a:t>R</a:t>
                </a:r>
                <a:r>
                  <a:rPr lang="en-US" altLang="en-US" sz="2400" noProof="1">
                    <a:sym typeface="Symbol" panose="05050102010706020507" pitchFamily="18" charset="2"/>
                  </a:rPr>
                  <a:t>  </a:t>
                </a:r>
                <a:r>
                  <a:rPr kumimoji="1" lang="en-US" altLang="zh-CN" sz="2400" dirty="0">
                    <a:latin typeface="+mn-ea"/>
                  </a:rPr>
                  <a:t>x∈                </a:t>
                </a:r>
                <a:r>
                  <a:rPr kumimoji="1" lang="zh-CN" altLang="en-US" sz="2400" dirty="0">
                    <a:solidFill>
                      <a:srgbClr val="0000CC"/>
                    </a:solidFill>
                    <a:latin typeface="+mn-ea"/>
                    <a:ea typeface="+mn-ea"/>
                  </a:rPr>
                  <a:t>，</a:t>
                </a:r>
                <a:r>
                  <a:rPr lang="en-US" altLang="en-US" sz="2400" noProof="1">
                    <a:sym typeface="Symbol" panose="05050102010706020507" pitchFamily="18" charset="2"/>
                  </a:rPr>
                  <a:t>                 </a:t>
                </a:r>
              </a:p>
              <a:p>
                <a:pPr algn="l">
                  <a:lnSpc>
                    <a:spcPct val="200000"/>
                  </a:lnSpc>
                  <a:buClrTx/>
                  <a:buNone/>
                </a:pPr>
                <a:r>
                  <a:rPr lang="en-US" altLang="en-US" sz="2400" noProof="1">
                    <a:sym typeface="Symbol" panose="05050102010706020507" pitchFamily="18" charset="2"/>
                  </a:rPr>
                  <a:t>              </a:t>
                </a:r>
                <a:r>
                  <a:rPr kumimoji="1" lang="en-US" altLang="zh-CN" sz="2400" dirty="0">
                    <a:latin typeface="+mn-ea"/>
                    <a:ea typeface="+mn-ea"/>
                  </a:rPr>
                  <a:t>A</a:t>
                </a:r>
                <a:r>
                  <a:rPr kumimoji="1" lang="en-US" altLang="zh-CN" sz="2400" dirty="0">
                    <a:latin typeface="+mn-ea"/>
                    <a:ea typeface="+mn-ea"/>
                    <a:sym typeface="Symbol" panose="05050102010706020507" pitchFamily="18" charset="2"/>
                  </a:rPr>
                  <a:t></a:t>
                </a:r>
                <a:r>
                  <a:rPr kumimoji="1" lang="en-US" altLang="zh-CN" sz="2400" dirty="0">
                    <a:latin typeface="+mn-ea"/>
                    <a:ea typeface="+mn-ea"/>
                  </a:rPr>
                  <a:t> </a:t>
                </a:r>
                <a:r>
                  <a:rPr kumimoji="1" lang="zh-CN" altLang="en-US" sz="2400" dirty="0">
                    <a:latin typeface="+mn-ea"/>
                    <a:ea typeface="+mn-ea"/>
                  </a:rPr>
                  <a:t>　       　 。</a:t>
                </a:r>
                <a:endParaRPr kumimoji="1" lang="en-US" altLang="zh-CN" sz="2400" dirty="0">
                  <a:latin typeface="+mn-ea"/>
                  <a:ea typeface="+mn-ea"/>
                </a:endParaRPr>
              </a:p>
              <a:p>
                <a:pPr algn="l">
                  <a:lnSpc>
                    <a:spcPct val="200000"/>
                  </a:lnSpc>
                  <a:buClrTx/>
                  <a:buNone/>
                </a:pPr>
                <a:r>
                  <a:rPr lang="en-US" altLang="zh-CN" dirty="0"/>
                  <a:t>   </a:t>
                </a:r>
                <a:r>
                  <a:rPr lang="zh-CN" altLang="zh-CN" sz="2400" dirty="0">
                    <a:latin typeface="+mn-ea"/>
                    <a:ea typeface="+mn-ea"/>
                  </a:rPr>
                  <a:t>综上可得</a:t>
                </a:r>
                <a:r>
                  <a:rPr kumimoji="1" lang="zh-CN" altLang="en-US" sz="2400" dirty="0">
                    <a:latin typeface="+mn-ea"/>
                    <a:ea typeface="+mn-ea"/>
                  </a:rPr>
                  <a:t>　　　      </a:t>
                </a:r>
                <a:r>
                  <a:rPr kumimoji="1" lang="en-US" altLang="zh-CN" sz="2400" dirty="0">
                    <a:latin typeface="+mn-ea"/>
                    <a:ea typeface="+mn-ea"/>
                  </a:rPr>
                  <a:t>=A</a:t>
                </a:r>
                <a:r>
                  <a:rPr kumimoji="1" lang="zh-CN" altLang="en-US" sz="2400" dirty="0">
                    <a:latin typeface="+mn-ea"/>
                    <a:ea typeface="+mn-ea"/>
                  </a:rPr>
                  <a:t>。</a:t>
                </a:r>
                <a:r>
                  <a:rPr kumimoji="1" lang="zh-CN" altLang="en-US" sz="2400" dirty="0">
                    <a:solidFill>
                      <a:srgbClr val="FF0000"/>
                    </a:solidFill>
                    <a:latin typeface="+mn-ea"/>
                    <a:ea typeface="+mn-ea"/>
                  </a:rPr>
                  <a:t> </a:t>
                </a:r>
              </a:p>
            </p:txBody>
          </p:sp>
        </mc:Choice>
        <mc:Fallback xmlns="">
          <p:sp>
            <p:nvSpPr>
              <p:cNvPr id="1688578" name="Rectangle 2">
                <a:extLst>
                  <a:ext uri="{FF2B5EF4-FFF2-40B4-BE49-F238E27FC236}">
                    <a16:creationId xmlns:a16="http://schemas.microsoft.com/office/drawing/2014/main" id="{80F7B20A-2403-424D-8428-7F7EB603DE87}"/>
                  </a:ext>
                </a:extLst>
              </p:cNvPr>
              <p:cNvSpPr>
                <a:spLocks noRot="1" noChangeAspect="1" noMove="1" noResize="1" noEditPoints="1" noAdjustHandles="1" noChangeArrowheads="1" noChangeShapeType="1" noTextEdit="1"/>
              </p:cNvSpPr>
              <p:nvPr/>
            </p:nvSpPr>
            <p:spPr bwMode="auto">
              <a:xfrm>
                <a:off x="299861" y="1965148"/>
                <a:ext cx="11206854" cy="3259675"/>
              </a:xfrm>
              <a:prstGeom prst="rect">
                <a:avLst/>
              </a:prstGeom>
              <a:blipFill>
                <a:blip r:embed="rId2"/>
                <a:stretch>
                  <a:fillRect l="-816" b="-33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1" name="标题 2">
            <a:extLst>
              <a:ext uri="{FF2B5EF4-FFF2-40B4-BE49-F238E27FC236}">
                <a16:creationId xmlns:a16="http://schemas.microsoft.com/office/drawing/2014/main" id="{4A1326C0-9EAA-409D-919A-DBB159ED7C93}"/>
              </a:ext>
            </a:extLst>
          </p:cNvPr>
          <p:cNvSpPr txBox="1">
            <a:spLocks/>
          </p:cNvSpPr>
          <p:nvPr/>
        </p:nvSpPr>
        <p:spPr>
          <a:xfrm>
            <a:off x="756562" y="265903"/>
            <a:ext cx="10758267" cy="585924"/>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r>
              <a:rPr lang="zh-CN" altLang="en-US" dirty="0"/>
              <a:t>定理</a:t>
            </a:r>
            <a:r>
              <a:rPr lang="en-US" altLang="zh-CN" dirty="0"/>
              <a:t>5.2</a:t>
            </a:r>
            <a:r>
              <a:rPr lang="zh-CN" altLang="en-US" dirty="0"/>
              <a:t>（续）</a:t>
            </a:r>
          </a:p>
        </p:txBody>
      </p:sp>
      <p:sp>
        <p:nvSpPr>
          <p:cNvPr id="2" name="矩形 1">
            <a:extLst>
              <a:ext uri="{FF2B5EF4-FFF2-40B4-BE49-F238E27FC236}">
                <a16:creationId xmlns:a16="http://schemas.microsoft.com/office/drawing/2014/main" id="{A3CFD1D1-6C41-4F56-AEED-A449EE6E92E5}"/>
              </a:ext>
            </a:extLst>
          </p:cNvPr>
          <p:cNvSpPr/>
          <p:nvPr/>
        </p:nvSpPr>
        <p:spPr>
          <a:xfrm>
            <a:off x="150431" y="939236"/>
            <a:ext cx="3222357" cy="857414"/>
          </a:xfrm>
          <a:prstGeom prst="rect">
            <a:avLst/>
          </a:prstGeom>
          <a:solidFill>
            <a:srgbClr val="1157AB"/>
          </a:solidFill>
        </p:spPr>
        <p:txBody>
          <a:bodyPr wrap="none">
            <a:spAutoFit/>
          </a:bodyPr>
          <a:lstStyle/>
          <a:p>
            <a:pPr>
              <a:lnSpc>
                <a:spcPct val="250000"/>
              </a:lnSpc>
              <a:spcAft>
                <a:spcPts val="1200"/>
              </a:spcAft>
            </a:pPr>
            <a:r>
              <a:rPr kumimoji="1" lang="zh-CN" altLang="en-US" dirty="0">
                <a:solidFill>
                  <a:schemeClr val="bg1"/>
                </a:solidFill>
              </a:rPr>
              <a:t>（</a:t>
            </a:r>
            <a:r>
              <a:rPr kumimoji="1" lang="en-US" altLang="zh-CN" dirty="0">
                <a:solidFill>
                  <a:schemeClr val="bg1"/>
                </a:solidFill>
              </a:rPr>
              <a:t>3)       </a:t>
            </a:r>
            <a:r>
              <a:rPr kumimoji="1" lang="zh-CN" altLang="en-US" dirty="0">
                <a:solidFill>
                  <a:schemeClr val="bg1"/>
                </a:solidFill>
              </a:rPr>
              <a:t>　　     ＝</a:t>
            </a:r>
            <a:r>
              <a:rPr kumimoji="1" lang="en-US" altLang="zh-CN" dirty="0">
                <a:solidFill>
                  <a:schemeClr val="bg1"/>
                </a:solidFill>
              </a:rPr>
              <a:t>A</a:t>
            </a:r>
            <a:r>
              <a:rPr kumimoji="1" lang="zh-CN" altLang="en-US" dirty="0">
                <a:solidFill>
                  <a:schemeClr val="bg1"/>
                </a:solidFill>
              </a:rPr>
              <a:t>。</a:t>
            </a:r>
            <a:endParaRPr lang="zh-CN" altLang="en-US" dirty="0">
              <a:solidFill>
                <a:schemeClr val="bg1"/>
              </a:solidFill>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28A4C79-E7DB-4378-98F5-14E85A6CAA7C}"/>
                  </a:ext>
                </a:extLst>
              </p:cNvPr>
              <p:cNvSpPr txBox="1"/>
              <p:nvPr/>
            </p:nvSpPr>
            <p:spPr>
              <a:xfrm>
                <a:off x="954754" y="1108893"/>
                <a:ext cx="1602042" cy="68659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zh-CN" altLang="en-US" i="1" smtClean="0">
                              <a:solidFill>
                                <a:schemeClr val="bg1"/>
                              </a:solidFill>
                              <a:latin typeface="Cambria Math" panose="02040503050406030204" pitchFamily="18" charset="0"/>
                            </a:rPr>
                          </m:ctrlPr>
                        </m:naryPr>
                        <m:sub>
                          <m:r>
                            <m:rPr>
                              <m:sty m:val="p"/>
                              <m:brk m:alnAt="9"/>
                            </m:rPr>
                            <a:rPr lang="en-US" altLang="zh-CN" i="1">
                              <a:solidFill>
                                <a:schemeClr val="bg1"/>
                              </a:solidFill>
                              <a:latin typeface="Cambria Math" panose="02040503050406030204" pitchFamily="18" charset="0"/>
                            </a:rPr>
                            <m:t>x</m:t>
                          </m:r>
                          <m:r>
                            <a:rPr lang="en-US" altLang="zh-CN" i="1" smtClean="0">
                              <a:solidFill>
                                <a:schemeClr val="bg1"/>
                              </a:solidFill>
                              <a:latin typeface="Cambria Math" panose="02040503050406030204" pitchFamily="18" charset="0"/>
                              <a:ea typeface="Cambria Math" panose="02040503050406030204" pitchFamily="18" charset="0"/>
                            </a:rPr>
                            <m:t>∈</m:t>
                          </m:r>
                          <m:r>
                            <a:rPr lang="en-US" altLang="zh-CN" b="0" i="1" smtClean="0">
                              <a:solidFill>
                                <a:schemeClr val="bg1"/>
                              </a:solidFill>
                              <a:latin typeface="Cambria Math" panose="02040503050406030204" pitchFamily="18" charset="0"/>
                              <a:ea typeface="Cambria Math" panose="02040503050406030204" pitchFamily="18" charset="0"/>
                            </a:rPr>
                            <m:t>𝐴</m:t>
                          </m:r>
                        </m:sub>
                        <m:sup/>
                        <m:e>
                          <m:sSub>
                            <m:sSubPr>
                              <m:ctrlPr>
                                <a:rPr lang="en-US" altLang="zh-CN"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𝑥</m:t>
                              </m:r>
                              <m:r>
                                <a:rPr lang="en-US" altLang="zh-CN" b="0" i="1" smtClean="0">
                                  <a:solidFill>
                                    <a:schemeClr val="bg1"/>
                                  </a:solidFill>
                                  <a:latin typeface="Cambria Math" panose="02040503050406030204" pitchFamily="18" charset="0"/>
                                </a:rPr>
                                <m:t>]</m:t>
                              </m:r>
                            </m:e>
                            <m:sub>
                              <m:r>
                                <a:rPr lang="en-US" altLang="zh-CN" b="0" i="1" smtClean="0">
                                  <a:solidFill>
                                    <a:schemeClr val="bg1"/>
                                  </a:solidFill>
                                  <a:latin typeface="Cambria Math" panose="02040503050406030204" pitchFamily="18" charset="0"/>
                                </a:rPr>
                                <m:t>𝑅</m:t>
                              </m:r>
                            </m:sub>
                          </m:sSub>
                          <m:r>
                            <a:rPr lang="en-US" altLang="zh-CN" b="0" i="1" smtClean="0">
                              <a:solidFill>
                                <a:schemeClr val="bg1"/>
                              </a:solidFill>
                              <a:latin typeface="Cambria Math" panose="02040503050406030204" pitchFamily="18" charset="0"/>
                            </a:rPr>
                            <m:t> </m:t>
                          </m:r>
                        </m:e>
                      </m:nary>
                    </m:oMath>
                  </m:oMathPara>
                </a14:m>
                <a:endParaRPr lang="zh-CN" altLang="en-US" dirty="0"/>
              </a:p>
            </p:txBody>
          </p:sp>
        </mc:Choice>
        <mc:Fallback xmlns="">
          <p:sp>
            <p:nvSpPr>
              <p:cNvPr id="10" name="文本框 9">
                <a:extLst>
                  <a:ext uri="{FF2B5EF4-FFF2-40B4-BE49-F238E27FC236}">
                    <a16:creationId xmlns:a16="http://schemas.microsoft.com/office/drawing/2014/main" id="{928A4C79-E7DB-4378-98F5-14E85A6CAA7C}"/>
                  </a:ext>
                </a:extLst>
              </p:cNvPr>
              <p:cNvSpPr txBox="1">
                <a:spLocks noRot="1" noChangeAspect="1" noMove="1" noResize="1" noEditPoints="1" noAdjustHandles="1" noChangeArrowheads="1" noChangeShapeType="1" noTextEdit="1"/>
              </p:cNvSpPr>
              <p:nvPr/>
            </p:nvSpPr>
            <p:spPr>
              <a:xfrm>
                <a:off x="954754" y="1108893"/>
                <a:ext cx="1602042" cy="686598"/>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988FA78-6B4D-463A-89CC-A3435233C6DE}"/>
                  </a:ext>
                </a:extLst>
              </p:cNvPr>
              <p:cNvSpPr txBox="1"/>
              <p:nvPr/>
            </p:nvSpPr>
            <p:spPr>
              <a:xfrm>
                <a:off x="4533653" y="2022741"/>
                <a:ext cx="1602042" cy="68659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zh-CN" altLang="en-US" i="1" smtClean="0">
                              <a:solidFill>
                                <a:schemeClr val="tx1"/>
                              </a:solidFill>
                              <a:latin typeface="Cambria Math" panose="02040503050406030204" pitchFamily="18" charset="0"/>
                            </a:rPr>
                          </m:ctrlPr>
                        </m:naryPr>
                        <m:sub>
                          <m:r>
                            <m:rPr>
                              <m:sty m:val="p"/>
                              <m:brk m:alnAt="9"/>
                            </m:rPr>
                            <a:rPr lang="en-US" altLang="zh-CN" i="1">
                              <a:solidFill>
                                <a:schemeClr val="tx1"/>
                              </a:solidFill>
                              <a:latin typeface="Cambria Math" panose="02040503050406030204" pitchFamily="18" charset="0"/>
                            </a:rPr>
                            <m:t>x</m:t>
                          </m:r>
                          <m:r>
                            <a:rPr lang="en-US" altLang="zh-CN"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𝐴</m:t>
                          </m:r>
                        </m:sub>
                        <m:sup/>
                        <m:e>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𝑥</m:t>
                              </m:r>
                              <m:r>
                                <a:rPr lang="en-US" altLang="zh-CN" b="0" i="1" smtClean="0">
                                  <a:solidFill>
                                    <a:schemeClr val="tx1"/>
                                  </a:solidFill>
                                  <a:latin typeface="Cambria Math" panose="02040503050406030204" pitchFamily="18" charset="0"/>
                                </a:rPr>
                                <m:t>]</m:t>
                              </m:r>
                            </m:e>
                            <m:sub>
                              <m:r>
                                <a:rPr lang="en-US" altLang="zh-CN" b="0" i="1" smtClean="0">
                                  <a:solidFill>
                                    <a:schemeClr val="tx1"/>
                                  </a:solidFill>
                                  <a:latin typeface="Cambria Math" panose="02040503050406030204" pitchFamily="18" charset="0"/>
                                </a:rPr>
                                <m:t>𝑅</m:t>
                              </m:r>
                            </m:sub>
                          </m:sSub>
                          <m:r>
                            <a:rPr lang="en-US" altLang="zh-CN" b="0" i="1" smtClean="0">
                              <a:solidFill>
                                <a:schemeClr val="tx1"/>
                              </a:solidFill>
                              <a:latin typeface="Cambria Math" panose="02040503050406030204" pitchFamily="18" charset="0"/>
                            </a:rPr>
                            <m:t> </m:t>
                          </m:r>
                        </m:e>
                      </m:nary>
                    </m:oMath>
                  </m:oMathPara>
                </a14:m>
                <a:endParaRPr lang="zh-CN" altLang="en-US" dirty="0">
                  <a:solidFill>
                    <a:schemeClr val="tx1"/>
                  </a:solidFill>
                </a:endParaRPr>
              </a:p>
            </p:txBody>
          </p:sp>
        </mc:Choice>
        <mc:Fallback xmlns="">
          <p:sp>
            <p:nvSpPr>
              <p:cNvPr id="14" name="文本框 13">
                <a:extLst>
                  <a:ext uri="{FF2B5EF4-FFF2-40B4-BE49-F238E27FC236}">
                    <a16:creationId xmlns:a16="http://schemas.microsoft.com/office/drawing/2014/main" id="{C988FA78-6B4D-463A-89CC-A3435233C6DE}"/>
                  </a:ext>
                </a:extLst>
              </p:cNvPr>
              <p:cNvSpPr txBox="1">
                <a:spLocks noRot="1" noChangeAspect="1" noMove="1" noResize="1" noEditPoints="1" noAdjustHandles="1" noChangeArrowheads="1" noChangeShapeType="1" noTextEdit="1"/>
              </p:cNvSpPr>
              <p:nvPr/>
            </p:nvSpPr>
            <p:spPr>
              <a:xfrm>
                <a:off x="4533653" y="2022741"/>
                <a:ext cx="1602042" cy="686598"/>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153616A-9C63-4B4E-B68C-54AD871C06E0}"/>
                  </a:ext>
                </a:extLst>
              </p:cNvPr>
              <p:cNvSpPr txBox="1"/>
              <p:nvPr/>
            </p:nvSpPr>
            <p:spPr>
              <a:xfrm>
                <a:off x="2136775" y="4538225"/>
                <a:ext cx="1602042" cy="68659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zh-CN" altLang="en-US" i="1" smtClean="0">
                              <a:solidFill>
                                <a:schemeClr val="tx1"/>
                              </a:solidFill>
                              <a:latin typeface="Cambria Math" panose="02040503050406030204" pitchFamily="18" charset="0"/>
                            </a:rPr>
                          </m:ctrlPr>
                        </m:naryPr>
                        <m:sub>
                          <m:r>
                            <m:rPr>
                              <m:sty m:val="p"/>
                              <m:brk m:alnAt="9"/>
                            </m:rPr>
                            <a:rPr lang="en-US" altLang="zh-CN" i="1">
                              <a:solidFill>
                                <a:schemeClr val="tx1"/>
                              </a:solidFill>
                              <a:latin typeface="Cambria Math" panose="02040503050406030204" pitchFamily="18" charset="0"/>
                            </a:rPr>
                            <m:t>x</m:t>
                          </m:r>
                          <m:r>
                            <a:rPr lang="en-US" altLang="zh-CN"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𝐴</m:t>
                          </m:r>
                        </m:sub>
                        <m:sup/>
                        <m:e>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𝑥</m:t>
                              </m:r>
                              <m:r>
                                <a:rPr lang="en-US" altLang="zh-CN" b="0" i="1" smtClean="0">
                                  <a:solidFill>
                                    <a:schemeClr val="tx1"/>
                                  </a:solidFill>
                                  <a:latin typeface="Cambria Math" panose="02040503050406030204" pitchFamily="18" charset="0"/>
                                </a:rPr>
                                <m:t>]</m:t>
                              </m:r>
                            </m:e>
                            <m:sub>
                              <m:r>
                                <a:rPr lang="en-US" altLang="zh-CN" b="0" i="1" smtClean="0">
                                  <a:solidFill>
                                    <a:schemeClr val="tx1"/>
                                  </a:solidFill>
                                  <a:latin typeface="Cambria Math" panose="02040503050406030204" pitchFamily="18" charset="0"/>
                                </a:rPr>
                                <m:t>𝑅</m:t>
                              </m:r>
                            </m:sub>
                          </m:sSub>
                          <m:r>
                            <a:rPr lang="en-US" altLang="zh-CN" b="0" i="1" smtClean="0">
                              <a:solidFill>
                                <a:schemeClr val="tx1"/>
                              </a:solidFill>
                              <a:latin typeface="Cambria Math" panose="02040503050406030204" pitchFamily="18" charset="0"/>
                            </a:rPr>
                            <m:t> </m:t>
                          </m:r>
                        </m:e>
                      </m:nary>
                    </m:oMath>
                  </m:oMathPara>
                </a14:m>
                <a:endParaRPr lang="zh-CN" altLang="en-US" dirty="0">
                  <a:solidFill>
                    <a:schemeClr val="tx1"/>
                  </a:solidFill>
                </a:endParaRPr>
              </a:p>
            </p:txBody>
          </p:sp>
        </mc:Choice>
        <mc:Fallback xmlns="">
          <p:sp>
            <p:nvSpPr>
              <p:cNvPr id="15" name="文本框 14">
                <a:extLst>
                  <a:ext uri="{FF2B5EF4-FFF2-40B4-BE49-F238E27FC236}">
                    <a16:creationId xmlns:a16="http://schemas.microsoft.com/office/drawing/2014/main" id="{7153616A-9C63-4B4E-B68C-54AD871C06E0}"/>
                  </a:ext>
                </a:extLst>
              </p:cNvPr>
              <p:cNvSpPr txBox="1">
                <a:spLocks noRot="1" noChangeAspect="1" noMove="1" noResize="1" noEditPoints="1" noAdjustHandles="1" noChangeArrowheads="1" noChangeShapeType="1" noTextEdit="1"/>
              </p:cNvSpPr>
              <p:nvPr/>
            </p:nvSpPr>
            <p:spPr>
              <a:xfrm>
                <a:off x="2136775" y="4538225"/>
                <a:ext cx="1602042" cy="686598"/>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45C04A5-FD5E-4E14-B652-96318C54976C}"/>
                  </a:ext>
                </a:extLst>
              </p:cNvPr>
              <p:cNvSpPr txBox="1"/>
              <p:nvPr/>
            </p:nvSpPr>
            <p:spPr>
              <a:xfrm>
                <a:off x="3372788" y="3623782"/>
                <a:ext cx="1602042" cy="68659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zh-CN" altLang="en-US" i="1" smtClean="0">
                              <a:solidFill>
                                <a:schemeClr val="tx1"/>
                              </a:solidFill>
                              <a:latin typeface="Cambria Math" panose="02040503050406030204" pitchFamily="18" charset="0"/>
                            </a:rPr>
                          </m:ctrlPr>
                        </m:naryPr>
                        <m:sub>
                          <m:r>
                            <m:rPr>
                              <m:sty m:val="p"/>
                              <m:brk m:alnAt="9"/>
                            </m:rPr>
                            <a:rPr lang="en-US" altLang="zh-CN" i="1">
                              <a:solidFill>
                                <a:schemeClr val="tx1"/>
                              </a:solidFill>
                              <a:latin typeface="Cambria Math" panose="02040503050406030204" pitchFamily="18" charset="0"/>
                            </a:rPr>
                            <m:t>x</m:t>
                          </m:r>
                          <m:r>
                            <a:rPr lang="en-US" altLang="zh-CN"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𝐴</m:t>
                          </m:r>
                        </m:sub>
                        <m:sup/>
                        <m:e>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𝑥</m:t>
                              </m:r>
                              <m:r>
                                <a:rPr lang="en-US" altLang="zh-CN" b="0" i="1" smtClean="0">
                                  <a:solidFill>
                                    <a:schemeClr val="tx1"/>
                                  </a:solidFill>
                                  <a:latin typeface="Cambria Math" panose="02040503050406030204" pitchFamily="18" charset="0"/>
                                </a:rPr>
                                <m:t>]</m:t>
                              </m:r>
                            </m:e>
                            <m:sub>
                              <m:r>
                                <a:rPr lang="en-US" altLang="zh-CN" b="0" i="1" smtClean="0">
                                  <a:solidFill>
                                    <a:schemeClr val="tx1"/>
                                  </a:solidFill>
                                  <a:latin typeface="Cambria Math" panose="02040503050406030204" pitchFamily="18" charset="0"/>
                                </a:rPr>
                                <m:t>𝑅</m:t>
                              </m:r>
                            </m:sub>
                          </m:sSub>
                          <m:r>
                            <a:rPr lang="en-US" altLang="zh-CN" b="0" i="1" smtClean="0">
                              <a:solidFill>
                                <a:schemeClr val="tx1"/>
                              </a:solidFill>
                              <a:latin typeface="Cambria Math" panose="02040503050406030204" pitchFamily="18" charset="0"/>
                            </a:rPr>
                            <m:t> </m:t>
                          </m:r>
                        </m:e>
                      </m:nary>
                    </m:oMath>
                  </m:oMathPara>
                </a14:m>
                <a:endParaRPr lang="zh-CN" altLang="en-US" dirty="0">
                  <a:solidFill>
                    <a:schemeClr val="tx1"/>
                  </a:solidFill>
                </a:endParaRPr>
              </a:p>
            </p:txBody>
          </p:sp>
        </mc:Choice>
        <mc:Fallback xmlns="">
          <p:sp>
            <p:nvSpPr>
              <p:cNvPr id="16" name="文本框 15">
                <a:extLst>
                  <a:ext uri="{FF2B5EF4-FFF2-40B4-BE49-F238E27FC236}">
                    <a16:creationId xmlns:a16="http://schemas.microsoft.com/office/drawing/2014/main" id="{745C04A5-FD5E-4E14-B652-96318C54976C}"/>
                  </a:ext>
                </a:extLst>
              </p:cNvPr>
              <p:cNvSpPr txBox="1">
                <a:spLocks noRot="1" noChangeAspect="1" noMove="1" noResize="1" noEditPoints="1" noAdjustHandles="1" noChangeArrowheads="1" noChangeShapeType="1" noTextEdit="1"/>
              </p:cNvSpPr>
              <p:nvPr/>
            </p:nvSpPr>
            <p:spPr>
              <a:xfrm>
                <a:off x="3372788" y="3623782"/>
                <a:ext cx="1602042" cy="686598"/>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B4232C3-0DA0-4172-8A9F-22257B935981}"/>
                  </a:ext>
                </a:extLst>
              </p:cNvPr>
              <p:cNvSpPr txBox="1"/>
              <p:nvPr/>
            </p:nvSpPr>
            <p:spPr>
              <a:xfrm>
                <a:off x="6937375" y="2908387"/>
                <a:ext cx="1602042" cy="686598"/>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zh-CN" altLang="en-US" i="1" smtClean="0">
                              <a:solidFill>
                                <a:schemeClr val="tx1"/>
                              </a:solidFill>
                              <a:latin typeface="Cambria Math" panose="02040503050406030204" pitchFamily="18" charset="0"/>
                            </a:rPr>
                          </m:ctrlPr>
                        </m:naryPr>
                        <m:sub>
                          <m:r>
                            <m:rPr>
                              <m:sty m:val="p"/>
                              <m:brk m:alnAt="9"/>
                            </m:rPr>
                            <a:rPr lang="en-US" altLang="zh-CN" i="1">
                              <a:solidFill>
                                <a:schemeClr val="tx1"/>
                              </a:solidFill>
                              <a:latin typeface="Cambria Math" panose="02040503050406030204" pitchFamily="18" charset="0"/>
                            </a:rPr>
                            <m:t>x</m:t>
                          </m:r>
                          <m:r>
                            <a:rPr lang="en-US" altLang="zh-CN"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𝐴</m:t>
                          </m:r>
                        </m:sub>
                        <m:sup/>
                        <m:e>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𝑥</m:t>
                              </m:r>
                              <m:r>
                                <a:rPr lang="en-US" altLang="zh-CN" b="0" i="1" smtClean="0">
                                  <a:solidFill>
                                    <a:schemeClr val="tx1"/>
                                  </a:solidFill>
                                  <a:latin typeface="Cambria Math" panose="02040503050406030204" pitchFamily="18" charset="0"/>
                                </a:rPr>
                                <m:t>]</m:t>
                              </m:r>
                            </m:e>
                            <m:sub>
                              <m:r>
                                <a:rPr lang="en-US" altLang="zh-CN" b="0" i="1" smtClean="0">
                                  <a:solidFill>
                                    <a:schemeClr val="tx1"/>
                                  </a:solidFill>
                                  <a:latin typeface="Cambria Math" panose="02040503050406030204" pitchFamily="18" charset="0"/>
                                </a:rPr>
                                <m:t>𝑅</m:t>
                              </m:r>
                            </m:sub>
                          </m:sSub>
                          <m:r>
                            <a:rPr lang="en-US" altLang="zh-CN" b="0" i="1" smtClean="0">
                              <a:solidFill>
                                <a:schemeClr val="tx1"/>
                              </a:solidFill>
                              <a:latin typeface="Cambria Math" panose="02040503050406030204" pitchFamily="18" charset="0"/>
                            </a:rPr>
                            <m:t> </m:t>
                          </m:r>
                        </m:e>
                      </m:nary>
                    </m:oMath>
                  </m:oMathPara>
                </a14:m>
                <a:endParaRPr lang="zh-CN" altLang="en-US" dirty="0">
                  <a:solidFill>
                    <a:schemeClr val="tx1"/>
                  </a:solidFill>
                </a:endParaRPr>
              </a:p>
            </p:txBody>
          </p:sp>
        </mc:Choice>
        <mc:Fallback xmlns="">
          <p:sp>
            <p:nvSpPr>
              <p:cNvPr id="17" name="文本框 16">
                <a:extLst>
                  <a:ext uri="{FF2B5EF4-FFF2-40B4-BE49-F238E27FC236}">
                    <a16:creationId xmlns:a16="http://schemas.microsoft.com/office/drawing/2014/main" id="{DB4232C3-0DA0-4172-8A9F-22257B935981}"/>
                  </a:ext>
                </a:extLst>
              </p:cNvPr>
              <p:cNvSpPr txBox="1">
                <a:spLocks noRot="1" noChangeAspect="1" noMove="1" noResize="1" noEditPoints="1" noAdjustHandles="1" noChangeArrowheads="1" noChangeShapeType="1" noTextEdit="1"/>
              </p:cNvSpPr>
              <p:nvPr/>
            </p:nvSpPr>
            <p:spPr>
              <a:xfrm>
                <a:off x="6937375" y="2908387"/>
                <a:ext cx="1602042" cy="686598"/>
              </a:xfrm>
              <a:prstGeom prst="rect">
                <a:avLst/>
              </a:prstGeom>
              <a:blipFill>
                <a:blip r:embed="rId7"/>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88578">
                                            <p:txEl>
                                              <p:pRg st="0" end="0"/>
                                            </p:txEl>
                                          </p:spTgt>
                                        </p:tgtEl>
                                        <p:attrNameLst>
                                          <p:attrName>style.visibility</p:attrName>
                                        </p:attrNameLst>
                                      </p:cBhvr>
                                      <p:to>
                                        <p:strVal val="visible"/>
                                      </p:to>
                                    </p:set>
                                    <p:anim calcmode="lin" valueType="num">
                                      <p:cBhvr additive="base">
                                        <p:cTn id="7" dur="500" fill="hold"/>
                                        <p:tgtEl>
                                          <p:spTgt spid="168857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8857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88578">
                                            <p:txEl>
                                              <p:pRg st="1" end="1"/>
                                            </p:txEl>
                                          </p:spTgt>
                                        </p:tgtEl>
                                        <p:attrNameLst>
                                          <p:attrName>style.visibility</p:attrName>
                                        </p:attrNameLst>
                                      </p:cBhvr>
                                      <p:to>
                                        <p:strVal val="visible"/>
                                      </p:to>
                                    </p:set>
                                    <p:anim calcmode="lin" valueType="num">
                                      <p:cBhvr additive="base">
                                        <p:cTn id="17" dur="500" fill="hold"/>
                                        <p:tgtEl>
                                          <p:spTgt spid="1688578">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688578">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688578">
                                            <p:txEl>
                                              <p:pRg st="2" end="2"/>
                                            </p:txEl>
                                          </p:spTgt>
                                        </p:tgtEl>
                                        <p:attrNameLst>
                                          <p:attrName>style.visibility</p:attrName>
                                        </p:attrNameLst>
                                      </p:cBhvr>
                                      <p:to>
                                        <p:strVal val="visible"/>
                                      </p:to>
                                    </p:set>
                                    <p:anim calcmode="lin" valueType="num">
                                      <p:cBhvr additive="base">
                                        <p:cTn id="27" dur="500" fill="hold"/>
                                        <p:tgtEl>
                                          <p:spTgt spid="1688578">
                                            <p:txEl>
                                              <p:pRg st="2" end="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688578">
                                            <p:txEl>
                                              <p:pRg st="2" end="2"/>
                                            </p:txEl>
                                          </p:spTgt>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additive="base">
                                        <p:cTn id="31"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688578">
                                            <p:txEl>
                                              <p:pRg st="3" end="3"/>
                                            </p:txEl>
                                          </p:spTgt>
                                        </p:tgtEl>
                                        <p:attrNameLst>
                                          <p:attrName>style.visibility</p:attrName>
                                        </p:attrNameLst>
                                      </p:cBhvr>
                                      <p:to>
                                        <p:strVal val="visible"/>
                                      </p:to>
                                    </p:set>
                                    <p:anim calcmode="lin" valueType="num">
                                      <p:cBhvr additive="base">
                                        <p:cTn id="37" dur="500" fill="hold"/>
                                        <p:tgtEl>
                                          <p:spTgt spid="1688578">
                                            <p:txEl>
                                              <p:pRg st="3" end="3"/>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688578">
                                            <p:txEl>
                                              <p:pRg st="3" end="3"/>
                                            </p:txEl>
                                          </p:spTgt>
                                        </p:tgtEl>
                                        <p:attrNameLst>
                                          <p:attrName>ppt_y</p:attrName>
                                        </p:attrNameLst>
                                      </p:cBhvr>
                                      <p:tavLst>
                                        <p:tav tm="0">
                                          <p:val>
                                            <p:strVal val="#ppt_y"/>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 calcmode="lin" valueType="num">
                                      <p:cBhvr additive="base">
                                        <p:cTn id="4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8578" grpId="0" uiExpand="1" build="p" autoUpdateAnimBg="0"/>
      <p:bldP spid="14" grpId="0" uiExpand="1"/>
      <p:bldP spid="17" grpId="0" uiExpan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28" name="Group 47"/>
          <p:cNvGrpSpPr>
            <a:grpSpLocks/>
          </p:cNvGrpSpPr>
          <p:nvPr/>
        </p:nvGrpSpPr>
        <p:grpSpPr bwMode="auto">
          <a:xfrm>
            <a:off x="1033453" y="1484944"/>
            <a:ext cx="1301142" cy="1016737"/>
            <a:chOff x="0" y="5"/>
            <a:chExt cx="668" cy="647"/>
          </a:xfrm>
          <a:solidFill>
            <a:srgbClr val="00B0F0"/>
          </a:solidFill>
        </p:grpSpPr>
        <p:sp>
          <p:nvSpPr>
            <p:cNvPr id="12331" name="Oval 47"/>
            <p:cNvSpPr>
              <a:spLocks noChangeArrowheads="1"/>
            </p:cNvSpPr>
            <p:nvPr/>
          </p:nvSpPr>
          <p:spPr bwMode="auto">
            <a:xfrm>
              <a:off x="0" y="52"/>
              <a:ext cx="668" cy="5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12332" name="Oval 48"/>
            <p:cNvSpPr>
              <a:spLocks noChangeArrowheads="1"/>
            </p:cNvSpPr>
            <p:nvPr/>
          </p:nvSpPr>
          <p:spPr bwMode="auto">
            <a:xfrm>
              <a:off x="7" y="5"/>
              <a:ext cx="646" cy="6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12333" name="Oval 49"/>
            <p:cNvSpPr>
              <a:spLocks noChangeArrowheads="1"/>
            </p:cNvSpPr>
            <p:nvPr/>
          </p:nvSpPr>
          <p:spPr bwMode="auto">
            <a:xfrm>
              <a:off x="15" y="9"/>
              <a:ext cx="631" cy="6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12334" name="Oval 50"/>
            <p:cNvSpPr>
              <a:spLocks noChangeArrowheads="1"/>
            </p:cNvSpPr>
            <p:nvPr/>
          </p:nvSpPr>
          <p:spPr bwMode="auto">
            <a:xfrm>
              <a:off x="22" y="15"/>
              <a:ext cx="600" cy="5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12335" name="Oval 51"/>
            <p:cNvSpPr>
              <a:spLocks noChangeArrowheads="1"/>
            </p:cNvSpPr>
            <p:nvPr/>
          </p:nvSpPr>
          <p:spPr bwMode="auto">
            <a:xfrm>
              <a:off x="57" y="31"/>
              <a:ext cx="533" cy="4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spcBef>
                  <a:spcPct val="0"/>
                </a:spcBef>
                <a:buClrTx/>
                <a:buFont typeface="Arial" panose="020B0604020202020204" pitchFamily="34" charset="0"/>
                <a:buNone/>
              </a:pPr>
              <a:endParaRPr lang="zh-CN" altLang="en-US" sz="3201">
                <a:solidFill>
                  <a:srgbClr val="FF0000"/>
                </a:solidFill>
                <a:latin typeface="+mn-ea"/>
                <a:ea typeface="+mn-ea"/>
              </a:endParaRPr>
            </a:p>
          </p:txBody>
        </p:sp>
      </p:grpSp>
      <p:sp>
        <p:nvSpPr>
          <p:cNvPr id="12329" name="Text Box 52"/>
          <p:cNvSpPr txBox="1">
            <a:spLocks noChangeArrowheads="1"/>
          </p:cNvSpPr>
          <p:nvPr/>
        </p:nvSpPr>
        <p:spPr bwMode="auto">
          <a:xfrm>
            <a:off x="1172346" y="1742703"/>
            <a:ext cx="983161" cy="523220"/>
          </a:xfrm>
          <a:prstGeom prst="rect">
            <a:avLst/>
          </a:prstGeom>
          <a:solidFill>
            <a:srgbClr val="74B836"/>
          </a:solidFill>
          <a:ln>
            <a:noFill/>
          </a:ln>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 typeface="Arial" panose="020B0604020202020204" pitchFamily="34" charset="0"/>
              <a:buNone/>
            </a:pPr>
            <a:r>
              <a:rPr lang="zh-CN" altLang="en-US" dirty="0">
                <a:solidFill>
                  <a:schemeClr val="bg1"/>
                </a:solidFill>
                <a:latin typeface="+mn-ea"/>
                <a:ea typeface="+mn-ea"/>
                <a:cs typeface="Times New Roman" panose="02020603050405020304" pitchFamily="18" charset="0"/>
              </a:rPr>
              <a:t>重点</a:t>
            </a:r>
            <a:endParaRPr lang="en-US" altLang="zh-CN" dirty="0">
              <a:solidFill>
                <a:schemeClr val="bg1"/>
              </a:solidFill>
              <a:latin typeface="+mn-ea"/>
              <a:ea typeface="+mn-ea"/>
              <a:cs typeface="Times New Roman" panose="02020603050405020304" pitchFamily="18" charset="0"/>
            </a:endParaRPr>
          </a:p>
        </p:txBody>
      </p:sp>
      <p:sp>
        <p:nvSpPr>
          <p:cNvPr id="12330" name="Text Box 53"/>
          <p:cNvSpPr txBox="1">
            <a:spLocks noChangeArrowheads="1"/>
          </p:cNvSpPr>
          <p:nvPr/>
        </p:nvSpPr>
        <p:spPr bwMode="auto">
          <a:xfrm>
            <a:off x="2373978" y="1060878"/>
            <a:ext cx="7489865" cy="2243050"/>
          </a:xfrm>
          <a:prstGeom prst="rect">
            <a:avLst/>
          </a:prstGeom>
          <a:solidFill>
            <a:schemeClr val="accent2">
              <a:lumMod val="20000"/>
              <a:lumOff val="80000"/>
            </a:schemeClr>
          </a:solidFill>
          <a:ln>
            <a:noFill/>
          </a:ln>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a:lnSpc>
                <a:spcPct val="150000"/>
              </a:lnSpc>
              <a:spcBef>
                <a:spcPct val="0"/>
              </a:spcBef>
              <a:buClrTx/>
              <a:buNone/>
            </a:pPr>
            <a:r>
              <a:rPr lang="en-US" altLang="zh-CN" sz="2400" dirty="0">
                <a:solidFill>
                  <a:srgbClr val="003300"/>
                </a:solidFill>
                <a:latin typeface="+mn-ea"/>
                <a:ea typeface="+mn-ea"/>
              </a:rPr>
              <a:t>1  </a:t>
            </a:r>
            <a:r>
              <a:rPr lang="zh-CN" altLang="en-US" sz="2400" dirty="0">
                <a:solidFill>
                  <a:srgbClr val="003300"/>
                </a:solidFill>
                <a:latin typeface="+mn-ea"/>
                <a:ea typeface="+mn-ea"/>
              </a:rPr>
              <a:t>特殊关系的判定与证明</a:t>
            </a:r>
          </a:p>
          <a:p>
            <a:pPr algn="l">
              <a:lnSpc>
                <a:spcPct val="150000"/>
              </a:lnSpc>
              <a:spcBef>
                <a:spcPct val="0"/>
              </a:spcBef>
              <a:buClrTx/>
              <a:buNone/>
            </a:pPr>
            <a:r>
              <a:rPr lang="en-US" altLang="zh-CN" sz="2400" dirty="0">
                <a:solidFill>
                  <a:srgbClr val="003300"/>
                </a:solidFill>
                <a:latin typeface="+mn-ea"/>
                <a:ea typeface="+mn-ea"/>
              </a:rPr>
              <a:t>2  </a:t>
            </a:r>
            <a:r>
              <a:rPr lang="zh-CN" altLang="en-US" sz="2400" dirty="0">
                <a:solidFill>
                  <a:srgbClr val="003300"/>
                </a:solidFill>
                <a:latin typeface="+mn-ea"/>
                <a:ea typeface="+mn-ea"/>
              </a:rPr>
              <a:t>等价类和商集的计算</a:t>
            </a:r>
            <a:endParaRPr lang="en-US" altLang="zh-CN" sz="2400" dirty="0">
              <a:solidFill>
                <a:srgbClr val="003300"/>
              </a:solidFill>
              <a:latin typeface="+mn-ea"/>
              <a:ea typeface="+mn-ea"/>
            </a:endParaRPr>
          </a:p>
          <a:p>
            <a:pPr algn="l">
              <a:lnSpc>
                <a:spcPct val="150000"/>
              </a:lnSpc>
              <a:spcBef>
                <a:spcPct val="0"/>
              </a:spcBef>
              <a:buClrTx/>
              <a:buNone/>
            </a:pPr>
            <a:r>
              <a:rPr lang="en-US" altLang="zh-CN" sz="2400" dirty="0">
                <a:solidFill>
                  <a:srgbClr val="003300"/>
                </a:solidFill>
                <a:latin typeface="+mn-ea"/>
                <a:ea typeface="+mn-ea"/>
              </a:rPr>
              <a:t>3  8</a:t>
            </a:r>
            <a:r>
              <a:rPr lang="zh-CN" altLang="en-US" sz="2400" dirty="0">
                <a:solidFill>
                  <a:srgbClr val="003300"/>
                </a:solidFill>
                <a:latin typeface="+mn-ea"/>
                <a:ea typeface="+mn-ea"/>
              </a:rPr>
              <a:t>个特殊元的判定</a:t>
            </a:r>
          </a:p>
          <a:p>
            <a:pPr algn="l">
              <a:lnSpc>
                <a:spcPct val="150000"/>
              </a:lnSpc>
              <a:spcBef>
                <a:spcPct val="0"/>
              </a:spcBef>
              <a:buClrTx/>
              <a:buNone/>
            </a:pPr>
            <a:r>
              <a:rPr lang="en-US" altLang="zh-CN" sz="2400" dirty="0">
                <a:solidFill>
                  <a:srgbClr val="003300"/>
                </a:solidFill>
                <a:latin typeface="+mn-ea"/>
                <a:ea typeface="+mn-ea"/>
              </a:rPr>
              <a:t>4  </a:t>
            </a:r>
            <a:r>
              <a:rPr lang="zh-CN" altLang="en-US" sz="2400" dirty="0">
                <a:solidFill>
                  <a:srgbClr val="003300"/>
                </a:solidFill>
                <a:latin typeface="+mn-ea"/>
                <a:ea typeface="+mn-ea"/>
              </a:rPr>
              <a:t>复合函数的计算</a:t>
            </a:r>
            <a:endParaRPr lang="en-US" altLang="zh-CN" sz="2400" b="0" dirty="0">
              <a:latin typeface="+mn-ea"/>
              <a:ea typeface="+mn-ea"/>
            </a:endParaRPr>
          </a:p>
        </p:txBody>
      </p:sp>
      <p:grpSp>
        <p:nvGrpSpPr>
          <p:cNvPr id="82" name="Group 47"/>
          <p:cNvGrpSpPr>
            <a:grpSpLocks/>
          </p:cNvGrpSpPr>
          <p:nvPr/>
        </p:nvGrpSpPr>
        <p:grpSpPr bwMode="auto">
          <a:xfrm>
            <a:off x="1071678" y="4807644"/>
            <a:ext cx="1301142" cy="1016737"/>
            <a:chOff x="0" y="5"/>
            <a:chExt cx="668" cy="647"/>
          </a:xfrm>
          <a:solidFill>
            <a:srgbClr val="00B0F0"/>
          </a:solidFill>
        </p:grpSpPr>
        <p:sp>
          <p:nvSpPr>
            <p:cNvPr id="83" name="Oval 47"/>
            <p:cNvSpPr>
              <a:spLocks noChangeArrowheads="1"/>
            </p:cNvSpPr>
            <p:nvPr/>
          </p:nvSpPr>
          <p:spPr bwMode="auto">
            <a:xfrm>
              <a:off x="0" y="73"/>
              <a:ext cx="668" cy="5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84" name="Oval 48"/>
            <p:cNvSpPr>
              <a:spLocks noChangeArrowheads="1"/>
            </p:cNvSpPr>
            <p:nvPr/>
          </p:nvSpPr>
          <p:spPr bwMode="auto">
            <a:xfrm>
              <a:off x="7" y="5"/>
              <a:ext cx="646" cy="6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85" name="Oval 49"/>
            <p:cNvSpPr>
              <a:spLocks noChangeArrowheads="1"/>
            </p:cNvSpPr>
            <p:nvPr/>
          </p:nvSpPr>
          <p:spPr bwMode="auto">
            <a:xfrm>
              <a:off x="15" y="9"/>
              <a:ext cx="631" cy="6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86" name="Oval 50"/>
            <p:cNvSpPr>
              <a:spLocks noChangeArrowheads="1"/>
            </p:cNvSpPr>
            <p:nvPr/>
          </p:nvSpPr>
          <p:spPr bwMode="auto">
            <a:xfrm>
              <a:off x="22" y="15"/>
              <a:ext cx="600" cy="5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87" name="Oval 51"/>
            <p:cNvSpPr>
              <a:spLocks noChangeArrowheads="1"/>
            </p:cNvSpPr>
            <p:nvPr/>
          </p:nvSpPr>
          <p:spPr bwMode="auto">
            <a:xfrm>
              <a:off x="57" y="31"/>
              <a:ext cx="533" cy="4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grpSp>
      <p:sp>
        <p:nvSpPr>
          <p:cNvPr id="88" name="Text Box 52"/>
          <p:cNvSpPr txBox="1">
            <a:spLocks noChangeArrowheads="1"/>
          </p:cNvSpPr>
          <p:nvPr/>
        </p:nvSpPr>
        <p:spPr bwMode="auto">
          <a:xfrm>
            <a:off x="1193343" y="5019976"/>
            <a:ext cx="983161" cy="565604"/>
          </a:xfrm>
          <a:prstGeom prst="rect">
            <a:avLst/>
          </a:prstGeom>
          <a:solidFill>
            <a:srgbClr val="74B836"/>
          </a:solidFill>
          <a:ln>
            <a:noFill/>
          </a:ln>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spcBef>
                <a:spcPct val="0"/>
              </a:spcBef>
              <a:buClrTx/>
              <a:buFont typeface="Arial" panose="020B0604020202020204" pitchFamily="34" charset="0"/>
              <a:buNone/>
            </a:pPr>
            <a:r>
              <a:rPr lang="zh-CN" altLang="en-US" dirty="0">
                <a:solidFill>
                  <a:schemeClr val="bg1"/>
                </a:solidFill>
                <a:latin typeface="+mn-ea"/>
                <a:ea typeface="+mn-ea"/>
                <a:cs typeface="Times New Roman" panose="02020603050405020304" pitchFamily="18" charset="0"/>
              </a:rPr>
              <a:t>难点</a:t>
            </a:r>
            <a:endParaRPr lang="en-US" altLang="zh-CN" dirty="0">
              <a:solidFill>
                <a:schemeClr val="bg1"/>
              </a:solidFill>
              <a:latin typeface="+mn-ea"/>
              <a:ea typeface="+mn-ea"/>
              <a:cs typeface="Times New Roman" panose="02020603050405020304" pitchFamily="18" charset="0"/>
            </a:endParaRPr>
          </a:p>
        </p:txBody>
      </p:sp>
      <p:sp>
        <p:nvSpPr>
          <p:cNvPr id="89" name="Text Box 53"/>
          <p:cNvSpPr txBox="1">
            <a:spLocks noChangeArrowheads="1"/>
          </p:cNvSpPr>
          <p:nvPr/>
        </p:nvSpPr>
        <p:spPr bwMode="auto">
          <a:xfrm>
            <a:off x="2363513" y="3919800"/>
            <a:ext cx="7480594" cy="2793072"/>
          </a:xfrm>
          <a:prstGeom prst="rect">
            <a:avLst/>
          </a:prstGeom>
          <a:solidFill>
            <a:schemeClr val="accent2">
              <a:lumMod val="20000"/>
              <a:lumOff val="80000"/>
            </a:schemeClr>
          </a:solidFill>
          <a:ln>
            <a:noFill/>
          </a:ln>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a:lnSpc>
                <a:spcPct val="150000"/>
              </a:lnSpc>
              <a:spcBef>
                <a:spcPct val="0"/>
              </a:spcBef>
              <a:buClrTx/>
              <a:buNone/>
            </a:pPr>
            <a:r>
              <a:rPr lang="en-US" altLang="zh-CN" sz="2400" dirty="0">
                <a:solidFill>
                  <a:srgbClr val="003300"/>
                </a:solidFill>
                <a:latin typeface="+mn-ea"/>
                <a:ea typeface="+mn-ea"/>
              </a:rPr>
              <a:t>1  </a:t>
            </a:r>
            <a:r>
              <a:rPr lang="zh-CN" altLang="en-US" sz="2400" dirty="0">
                <a:solidFill>
                  <a:srgbClr val="003300"/>
                </a:solidFill>
                <a:latin typeface="+mn-ea"/>
                <a:ea typeface="+mn-ea"/>
              </a:rPr>
              <a:t>相容关系与覆盖的联系</a:t>
            </a:r>
          </a:p>
          <a:p>
            <a:pPr marL="457200" indent="-457200" algn="l">
              <a:lnSpc>
                <a:spcPct val="150000"/>
              </a:lnSpc>
              <a:spcBef>
                <a:spcPct val="0"/>
              </a:spcBef>
              <a:buClrTx/>
              <a:buAutoNum type="arabicPlain" startAt="2"/>
            </a:pPr>
            <a:r>
              <a:rPr lang="zh-CN" altLang="en-US" sz="2400" dirty="0">
                <a:solidFill>
                  <a:srgbClr val="003300"/>
                </a:solidFill>
                <a:latin typeface="+mn-ea"/>
                <a:ea typeface="+mn-ea"/>
              </a:rPr>
              <a:t>等价关系与集合划分的联系</a:t>
            </a:r>
            <a:endParaRPr lang="en-US" altLang="zh-CN" sz="2400" dirty="0">
              <a:solidFill>
                <a:srgbClr val="003300"/>
              </a:solidFill>
              <a:latin typeface="+mn-ea"/>
              <a:ea typeface="+mn-ea"/>
            </a:endParaRPr>
          </a:p>
          <a:p>
            <a:pPr marL="457200" indent="-457200" algn="l">
              <a:lnSpc>
                <a:spcPct val="150000"/>
              </a:lnSpc>
              <a:spcBef>
                <a:spcPct val="0"/>
              </a:spcBef>
              <a:buClrTx/>
              <a:buAutoNum type="arabicPlain" startAt="2"/>
            </a:pPr>
            <a:r>
              <a:rPr lang="zh-CN" altLang="en-US" sz="2400" dirty="0">
                <a:solidFill>
                  <a:srgbClr val="003300"/>
                </a:solidFill>
                <a:latin typeface="+mn-ea"/>
                <a:ea typeface="+mn-ea"/>
              </a:rPr>
              <a:t>特殊关系的判定与证明</a:t>
            </a:r>
            <a:endParaRPr lang="en-US" altLang="zh-CN" sz="2400" dirty="0">
              <a:solidFill>
                <a:srgbClr val="003300"/>
              </a:solidFill>
              <a:latin typeface="+mn-ea"/>
              <a:ea typeface="+mn-ea"/>
            </a:endParaRPr>
          </a:p>
          <a:p>
            <a:pPr algn="l">
              <a:lnSpc>
                <a:spcPct val="150000"/>
              </a:lnSpc>
              <a:spcBef>
                <a:spcPct val="0"/>
              </a:spcBef>
              <a:buClrTx/>
              <a:buNone/>
            </a:pPr>
            <a:r>
              <a:rPr lang="en-US" altLang="zh-CN" sz="2400" dirty="0">
                <a:solidFill>
                  <a:srgbClr val="003300"/>
                </a:solidFill>
                <a:latin typeface="+mn-ea"/>
                <a:ea typeface="+mn-ea"/>
              </a:rPr>
              <a:t>4  8</a:t>
            </a:r>
            <a:r>
              <a:rPr lang="zh-CN" altLang="en-US" sz="2400" dirty="0">
                <a:solidFill>
                  <a:srgbClr val="003300"/>
                </a:solidFill>
                <a:latin typeface="+mn-ea"/>
                <a:ea typeface="+mn-ea"/>
              </a:rPr>
              <a:t>个特殊元的判定</a:t>
            </a:r>
          </a:p>
          <a:p>
            <a:pPr algn="l">
              <a:lnSpc>
                <a:spcPct val="150000"/>
              </a:lnSpc>
              <a:spcBef>
                <a:spcPct val="0"/>
              </a:spcBef>
              <a:buClrTx/>
              <a:buNone/>
            </a:pPr>
            <a:r>
              <a:rPr lang="en-US" altLang="zh-CN" sz="2400" dirty="0">
                <a:solidFill>
                  <a:srgbClr val="003300"/>
                </a:solidFill>
                <a:latin typeface="+mn-ea"/>
                <a:ea typeface="+mn-ea"/>
              </a:rPr>
              <a:t>5  </a:t>
            </a:r>
            <a:r>
              <a:rPr lang="zh-CN" altLang="en-US" sz="2400" dirty="0">
                <a:solidFill>
                  <a:srgbClr val="003300"/>
                </a:solidFill>
                <a:latin typeface="+mn-ea"/>
                <a:ea typeface="+mn-ea"/>
              </a:rPr>
              <a:t>函数类型的证明</a:t>
            </a:r>
            <a:endParaRPr lang="en-US" altLang="zh-CN" sz="2400" dirty="0">
              <a:solidFill>
                <a:srgbClr val="003300"/>
              </a:solidFill>
              <a:latin typeface="+mn-ea"/>
              <a:ea typeface="+mn-ea"/>
            </a:endParaRPr>
          </a:p>
        </p:txBody>
      </p:sp>
      <p:sp>
        <p:nvSpPr>
          <p:cNvPr id="92" name="Rectangle 2"/>
          <p:cNvSpPr txBox="1">
            <a:spLocks noChangeArrowheads="1"/>
          </p:cNvSpPr>
          <p:nvPr/>
        </p:nvSpPr>
        <p:spPr>
          <a:xfrm>
            <a:off x="772942" y="362834"/>
            <a:ext cx="5305686" cy="399960"/>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kern="1200">
                <a:solidFill>
                  <a:schemeClr val="bg1"/>
                </a:solidFill>
                <a:latin typeface="+mj-lt"/>
                <a:ea typeface="+mj-ea"/>
                <a:cs typeface="+mj-cs"/>
              </a:defRPr>
            </a:lvl1pPr>
          </a:lstStyle>
          <a:p>
            <a:r>
              <a:rPr lang="zh-CN" altLang="en-US" b="1" dirty="0">
                <a:latin typeface="+mn-ea"/>
                <a:ea typeface="+mn-ea"/>
              </a:rPr>
              <a:t>学习要求</a:t>
            </a:r>
          </a:p>
        </p:txBody>
      </p:sp>
    </p:spTree>
    <p:custDataLst>
      <p:tags r:id="rId1"/>
    </p:custDataLst>
    <p:extLst>
      <p:ext uri="{BB962C8B-B14F-4D97-AF65-F5344CB8AC3E}">
        <p14:creationId xmlns:p14="http://schemas.microsoft.com/office/powerpoint/2010/main" val="2698448592"/>
      </p:ext>
    </p:extLst>
  </p:cSld>
  <p:clrMapOvr>
    <a:masterClrMapping/>
  </p:clrMapOvr>
  <mc:AlternateContent xmlns:mc="http://schemas.openxmlformats.org/markup-compatibility/2006" xmlns:p14="http://schemas.microsoft.com/office/powerpoint/2010/main">
    <mc:Choice Requires="p14">
      <p:transition spd="slow" p14:dur="2000" advTm="26017"/>
    </mc:Choice>
    <mc:Fallback xmlns="">
      <p:transition spd="slow" advTm="26017"/>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9" name="Rectangle 2">
            <a:extLst>
              <a:ext uri="{FF2B5EF4-FFF2-40B4-BE49-F238E27FC236}">
                <a16:creationId xmlns:a16="http://schemas.microsoft.com/office/drawing/2014/main" id="{E708727E-CD56-4A13-B173-400942E63B78}"/>
              </a:ext>
            </a:extLst>
          </p:cNvPr>
          <p:cNvSpPr>
            <a:spLocks noGrp="1" noChangeArrowheads="1"/>
          </p:cNvSpPr>
          <p:nvPr>
            <p:ph type="title"/>
          </p:nvPr>
        </p:nvSpPr>
        <p:spPr>
          <a:xfrm>
            <a:off x="796110" y="261194"/>
            <a:ext cx="8050488" cy="585924"/>
          </a:xfrm>
        </p:spPr>
        <p:txBody>
          <a:bodyPr/>
          <a:lstStyle/>
          <a:p>
            <a:pPr eaLnBrk="1" hangingPunct="1"/>
            <a:r>
              <a:rPr lang="zh-CN" altLang="en-US" dirty="0"/>
              <a:t>商  集</a:t>
            </a:r>
          </a:p>
        </p:txBody>
      </p:sp>
      <p:sp>
        <p:nvSpPr>
          <p:cNvPr id="1689603" name="Rectangle 3">
            <a:extLst>
              <a:ext uri="{FF2B5EF4-FFF2-40B4-BE49-F238E27FC236}">
                <a16:creationId xmlns:a16="http://schemas.microsoft.com/office/drawing/2014/main" id="{4729E4D8-A20D-421E-B2F0-DA3D1D127E36}"/>
              </a:ext>
            </a:extLst>
          </p:cNvPr>
          <p:cNvSpPr>
            <a:spLocks noGrp="1" noChangeArrowheads="1"/>
          </p:cNvSpPr>
          <p:nvPr>
            <p:ph type="body" idx="1"/>
          </p:nvPr>
        </p:nvSpPr>
        <p:spPr>
          <a:xfrm>
            <a:off x="231775" y="1143794"/>
            <a:ext cx="11353800" cy="1881115"/>
          </a:xfrm>
        </p:spPr>
        <p:txBody>
          <a:bodyPr/>
          <a:lstStyle/>
          <a:p>
            <a:pPr marL="0" indent="0">
              <a:lnSpc>
                <a:spcPct val="150000"/>
              </a:lnSpc>
              <a:buNone/>
            </a:pPr>
            <a:r>
              <a:rPr lang="zh-CN" altLang="en-US" dirty="0">
                <a:solidFill>
                  <a:srgbClr val="C00000"/>
                </a:solidFill>
              </a:rPr>
              <a:t>定义</a:t>
            </a:r>
            <a:r>
              <a:rPr lang="en-US" altLang="zh-CN" dirty="0">
                <a:solidFill>
                  <a:srgbClr val="C00000"/>
                </a:solidFill>
              </a:rPr>
              <a:t>5.6  </a:t>
            </a:r>
            <a:r>
              <a:rPr lang="zh-CN" altLang="en-US" dirty="0"/>
              <a:t>设</a:t>
            </a:r>
            <a:r>
              <a:rPr lang="en-US" altLang="zh-CN" dirty="0"/>
              <a:t>R</a:t>
            </a:r>
            <a:r>
              <a:rPr lang="zh-CN" altLang="en-US" dirty="0"/>
              <a:t>是非空集合</a:t>
            </a:r>
            <a:r>
              <a:rPr lang="en-US" altLang="zh-CN" dirty="0"/>
              <a:t>A</a:t>
            </a:r>
            <a:r>
              <a:rPr lang="zh-CN" altLang="en-US" dirty="0"/>
              <a:t>上的</a:t>
            </a:r>
            <a:r>
              <a:rPr lang="zh-CN" altLang="en-US" dirty="0">
                <a:solidFill>
                  <a:srgbClr val="0000CC"/>
                </a:solidFill>
              </a:rPr>
              <a:t>等价关系</a:t>
            </a:r>
            <a:r>
              <a:rPr lang="zh-CN" altLang="en-US" dirty="0"/>
              <a:t>，</a:t>
            </a:r>
            <a:r>
              <a:rPr lang="zh-CN" altLang="en-US" dirty="0">
                <a:solidFill>
                  <a:srgbClr val="3333FF"/>
                </a:solidFill>
              </a:rPr>
              <a:t>由</a:t>
            </a:r>
            <a:r>
              <a:rPr lang="en-US" altLang="zh-CN" dirty="0">
                <a:solidFill>
                  <a:srgbClr val="3333FF"/>
                </a:solidFill>
              </a:rPr>
              <a:t>R</a:t>
            </a:r>
            <a:r>
              <a:rPr lang="zh-CN" altLang="en-US" dirty="0">
                <a:solidFill>
                  <a:srgbClr val="3333FF"/>
                </a:solidFill>
              </a:rPr>
              <a:t>确定的一切等价类构成的集合</a:t>
            </a:r>
            <a:r>
              <a:rPr lang="zh-CN" altLang="en-US" dirty="0"/>
              <a:t>，称为</a:t>
            </a:r>
            <a:r>
              <a:rPr lang="zh-CN" altLang="en-US" dirty="0">
                <a:solidFill>
                  <a:srgbClr val="3333FF"/>
                </a:solidFill>
              </a:rPr>
              <a:t>集合</a:t>
            </a:r>
            <a:r>
              <a:rPr lang="en-US" altLang="zh-CN" dirty="0">
                <a:solidFill>
                  <a:srgbClr val="3333FF"/>
                </a:solidFill>
              </a:rPr>
              <a:t>A</a:t>
            </a:r>
            <a:r>
              <a:rPr lang="zh-CN" altLang="zh-CN" dirty="0">
                <a:solidFill>
                  <a:srgbClr val="3333FF"/>
                </a:solidFill>
              </a:rPr>
              <a:t>上</a:t>
            </a:r>
            <a:r>
              <a:rPr lang="zh-CN" altLang="en-US" dirty="0">
                <a:solidFill>
                  <a:srgbClr val="3333FF"/>
                </a:solidFill>
              </a:rPr>
              <a:t>关于</a:t>
            </a:r>
            <a:r>
              <a:rPr lang="en-US" altLang="zh-CN" dirty="0">
                <a:solidFill>
                  <a:srgbClr val="3333FF"/>
                </a:solidFill>
              </a:rPr>
              <a:t>R</a:t>
            </a:r>
            <a:r>
              <a:rPr lang="zh-CN" altLang="en-US" dirty="0">
                <a:solidFill>
                  <a:srgbClr val="3333FF"/>
                </a:solidFill>
              </a:rPr>
              <a:t>的商集</a:t>
            </a:r>
            <a:r>
              <a:rPr lang="en-US" altLang="zh-CN" dirty="0"/>
              <a:t>(Quotient Set)</a:t>
            </a:r>
            <a:r>
              <a:rPr lang="zh-CN" altLang="en-US" dirty="0"/>
              <a:t>，记为</a:t>
            </a:r>
            <a:r>
              <a:rPr lang="en-US" altLang="zh-CN" dirty="0">
                <a:solidFill>
                  <a:srgbClr val="FF0000"/>
                </a:solidFill>
              </a:rPr>
              <a:t>A/R</a:t>
            </a:r>
            <a:r>
              <a:rPr lang="zh-CN" altLang="en-US" dirty="0"/>
              <a:t>，即</a:t>
            </a:r>
          </a:p>
          <a:p>
            <a:pPr marL="0" indent="0">
              <a:lnSpc>
                <a:spcPct val="150000"/>
              </a:lnSpc>
              <a:buNone/>
            </a:pPr>
            <a:r>
              <a:rPr lang="zh-CN" altLang="en-US" dirty="0"/>
              <a:t>                                </a:t>
            </a:r>
            <a:r>
              <a:rPr lang="en-US" altLang="zh-CN" dirty="0"/>
              <a:t>A/R</a:t>
            </a:r>
            <a:r>
              <a:rPr lang="zh-CN" altLang="en-US" dirty="0"/>
              <a:t>＝</a:t>
            </a:r>
            <a:r>
              <a:rPr lang="en-US" altLang="zh-CN" dirty="0"/>
              <a:t>{[x]</a:t>
            </a:r>
            <a:r>
              <a:rPr lang="en-US" altLang="zh-CN" baseline="-25000" dirty="0"/>
              <a:t>R</a:t>
            </a:r>
            <a:r>
              <a:rPr lang="en-US" altLang="zh-CN" dirty="0"/>
              <a:t>|(</a:t>
            </a:r>
            <a:r>
              <a:rPr lang="en-US" altLang="zh-CN" dirty="0" err="1"/>
              <a:t>x∈A</a:t>
            </a:r>
            <a:r>
              <a:rPr lang="en-US" altLang="zh-CN" dirty="0"/>
              <a:t>)}                                                  </a:t>
            </a:r>
            <a:r>
              <a:rPr lang="zh-CN" altLang="en-US" dirty="0"/>
              <a:t>（</a:t>
            </a:r>
            <a:r>
              <a:rPr lang="en-US" altLang="zh-CN" dirty="0"/>
              <a:t>5-4</a:t>
            </a:r>
            <a:r>
              <a:rPr lang="zh-CN" altLang="en-US" dirty="0"/>
              <a:t>）</a:t>
            </a:r>
            <a:endParaRPr lang="en-US" altLang="zh-CN" dirty="0"/>
          </a:p>
        </p:txBody>
      </p:sp>
      <p:sp>
        <p:nvSpPr>
          <p:cNvPr id="1689604" name="Rectangle 4">
            <a:extLst>
              <a:ext uri="{FF2B5EF4-FFF2-40B4-BE49-F238E27FC236}">
                <a16:creationId xmlns:a16="http://schemas.microsoft.com/office/drawing/2014/main" id="{192A4FCE-3507-44E4-89D9-3C344A138FC2}"/>
              </a:ext>
            </a:extLst>
          </p:cNvPr>
          <p:cNvSpPr>
            <a:spLocks noChangeArrowheads="1"/>
          </p:cNvSpPr>
          <p:nvPr/>
        </p:nvSpPr>
        <p:spPr bwMode="auto">
          <a:xfrm>
            <a:off x="346075" y="3462773"/>
            <a:ext cx="11506200" cy="762000"/>
          </a:xfrm>
          <a:prstGeom prst="rect">
            <a:avLst/>
          </a:prstGeom>
          <a:noFill/>
          <a:ln w="9525">
            <a:noFill/>
            <a:miter lim="800000"/>
            <a:headEnd/>
            <a:tailEnd/>
          </a:ln>
          <a:effectLst/>
        </p:spPr>
        <p:txBody>
          <a:bodyPr lIns="36008" tIns="36008" rIns="36008" bIns="36008"/>
          <a:lstStyle/>
          <a:p>
            <a:r>
              <a:rPr lang="zh-CN" altLang="zh-CN" b="1" dirty="0">
                <a:solidFill>
                  <a:srgbClr val="C00000"/>
                </a:solidFill>
                <a:latin typeface="+mn-ea"/>
              </a:rPr>
              <a:t>例如</a:t>
            </a:r>
            <a:r>
              <a:rPr lang="zh-CN" altLang="zh-CN" b="1" dirty="0">
                <a:latin typeface="+mn-ea"/>
              </a:rPr>
              <a:t>，例</a:t>
            </a:r>
            <a:r>
              <a:rPr lang="en-US" altLang="zh-CN" b="1" dirty="0">
                <a:latin typeface="+mn-ea"/>
              </a:rPr>
              <a:t>5.8</a:t>
            </a:r>
            <a:r>
              <a:rPr lang="zh-CN" altLang="zh-CN" b="1" dirty="0">
                <a:latin typeface="+mn-ea"/>
              </a:rPr>
              <a:t>中</a:t>
            </a:r>
            <a:r>
              <a:rPr lang="en-US" altLang="zh-CN" b="1" dirty="0">
                <a:latin typeface="+mn-ea"/>
              </a:rPr>
              <a:t>A</a:t>
            </a:r>
            <a:r>
              <a:rPr lang="zh-CN" altLang="zh-CN" b="1" dirty="0">
                <a:latin typeface="+mn-ea"/>
              </a:rPr>
              <a:t>关于</a:t>
            </a:r>
            <a:r>
              <a:rPr lang="en-US" altLang="zh-CN" b="1" dirty="0">
                <a:latin typeface="+mn-ea"/>
              </a:rPr>
              <a:t>R</a:t>
            </a:r>
            <a:r>
              <a:rPr lang="zh-CN" altLang="zh-CN" b="1" dirty="0">
                <a:latin typeface="+mn-ea"/>
              </a:rPr>
              <a:t>的商集</a:t>
            </a:r>
            <a:r>
              <a:rPr lang="en-US" altLang="zh-CN" b="1" dirty="0">
                <a:latin typeface="+mn-ea"/>
              </a:rPr>
              <a:t>A/R={[1]</a:t>
            </a:r>
            <a:r>
              <a:rPr lang="en-US" altLang="zh-CN" b="1" baseline="-25000" dirty="0">
                <a:latin typeface="+mn-ea"/>
              </a:rPr>
              <a:t>R</a:t>
            </a:r>
            <a:r>
              <a:rPr lang="en-US" altLang="zh-CN" b="1" dirty="0">
                <a:latin typeface="+mn-ea"/>
              </a:rPr>
              <a:t>,[2]</a:t>
            </a:r>
            <a:r>
              <a:rPr lang="en-US" altLang="zh-CN" b="1" baseline="-25000" dirty="0">
                <a:latin typeface="+mn-ea"/>
              </a:rPr>
              <a:t>R</a:t>
            </a:r>
            <a:r>
              <a:rPr lang="en-US" altLang="zh-CN" b="1" dirty="0">
                <a:latin typeface="+mn-ea"/>
              </a:rPr>
              <a:t>,[3]</a:t>
            </a:r>
            <a:r>
              <a:rPr lang="en-US" altLang="zh-CN" b="1" baseline="-25000" dirty="0">
                <a:latin typeface="+mn-ea"/>
              </a:rPr>
              <a:t>R</a:t>
            </a:r>
            <a:r>
              <a:rPr lang="en-US" altLang="zh-CN" b="1" dirty="0">
                <a:latin typeface="+mn-ea"/>
              </a:rPr>
              <a:t>,[4]</a:t>
            </a:r>
            <a:r>
              <a:rPr lang="en-US" altLang="zh-CN" b="1" baseline="-25000" dirty="0">
                <a:latin typeface="+mn-ea"/>
              </a:rPr>
              <a:t>R</a:t>
            </a:r>
            <a:r>
              <a:rPr lang="en-US" altLang="zh-CN" b="1" dirty="0">
                <a:latin typeface="+mn-ea"/>
              </a:rPr>
              <a:t>}</a:t>
            </a:r>
            <a:r>
              <a:rPr lang="zh-CN" altLang="zh-CN" b="1" dirty="0">
                <a:latin typeface="+mn-ea"/>
              </a:rPr>
              <a:t>＝</a:t>
            </a:r>
            <a:r>
              <a:rPr lang="en-US" altLang="zh-CN" b="1" dirty="0">
                <a:latin typeface="+mn-ea"/>
              </a:rPr>
              <a:t>{{1,5,9},{2,6},{3,7},{4,8}}</a:t>
            </a:r>
            <a:r>
              <a:rPr lang="zh-CN" altLang="zh-CN" b="1" dirty="0">
                <a:latin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89604">
                                            <p:txEl>
                                              <p:pRg st="0" end="0"/>
                                            </p:txEl>
                                          </p:spTgt>
                                        </p:tgtEl>
                                        <p:attrNameLst>
                                          <p:attrName>style.visibility</p:attrName>
                                        </p:attrNameLst>
                                      </p:cBhvr>
                                      <p:to>
                                        <p:strVal val="visible"/>
                                      </p:to>
                                    </p:set>
                                    <p:anim calcmode="lin" valueType="num">
                                      <p:cBhvr additive="base">
                                        <p:cTn id="7" dur="500" fill="hold"/>
                                        <p:tgtEl>
                                          <p:spTgt spid="168960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8960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04"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a:extLst>
              <a:ext uri="{FF2B5EF4-FFF2-40B4-BE49-F238E27FC236}">
                <a16:creationId xmlns:a16="http://schemas.microsoft.com/office/drawing/2014/main" id="{8C0B1079-9A99-4F92-A37D-EA55DC741C1B}"/>
              </a:ext>
            </a:extLst>
          </p:cNvPr>
          <p:cNvSpPr>
            <a:spLocks noGrp="1" noChangeArrowheads="1"/>
          </p:cNvSpPr>
          <p:nvPr>
            <p:ph type="title"/>
          </p:nvPr>
        </p:nvSpPr>
        <p:spPr/>
        <p:txBody>
          <a:bodyPr/>
          <a:lstStyle/>
          <a:p>
            <a:pPr eaLnBrk="1" hangingPunct="1"/>
            <a:r>
              <a:rPr lang="zh-CN" altLang="en-US" dirty="0"/>
              <a:t>例</a:t>
            </a:r>
            <a:r>
              <a:rPr lang="en-US" altLang="zh-CN" dirty="0"/>
              <a:t>5.9</a:t>
            </a:r>
            <a:endParaRPr lang="zh-CN" altLang="en-US" dirty="0"/>
          </a:p>
        </p:txBody>
      </p:sp>
      <p:sp>
        <p:nvSpPr>
          <p:cNvPr id="1691651" name="Rectangle 3">
            <a:extLst>
              <a:ext uri="{FF2B5EF4-FFF2-40B4-BE49-F238E27FC236}">
                <a16:creationId xmlns:a16="http://schemas.microsoft.com/office/drawing/2014/main" id="{B8AE6EFB-6F7F-40F4-944D-721C430BC484}"/>
              </a:ext>
            </a:extLst>
          </p:cNvPr>
          <p:cNvSpPr>
            <a:spLocks noGrp="1" noChangeArrowheads="1"/>
          </p:cNvSpPr>
          <p:nvPr>
            <p:ph type="body" idx="1"/>
          </p:nvPr>
        </p:nvSpPr>
        <p:spPr>
          <a:xfrm>
            <a:off x="291535" y="973986"/>
            <a:ext cx="11430000" cy="1981200"/>
          </a:xfrm>
        </p:spPr>
        <p:txBody>
          <a:bodyPr/>
          <a:lstStyle/>
          <a:p>
            <a:pPr marL="0" indent="0">
              <a:lnSpc>
                <a:spcPct val="150000"/>
              </a:lnSpc>
              <a:buNone/>
            </a:pPr>
            <a:r>
              <a:rPr lang="zh-CN" altLang="en-US" dirty="0">
                <a:solidFill>
                  <a:srgbClr val="C00000"/>
                </a:solidFill>
              </a:rPr>
              <a:t>例</a:t>
            </a:r>
            <a:r>
              <a:rPr lang="en-US" altLang="zh-CN" dirty="0">
                <a:solidFill>
                  <a:srgbClr val="C00000"/>
                </a:solidFill>
              </a:rPr>
              <a:t>5.9  </a:t>
            </a:r>
            <a:r>
              <a:rPr lang="zh-CN" altLang="en-US" dirty="0"/>
              <a:t>设</a:t>
            </a:r>
            <a:r>
              <a:rPr lang="en-US" altLang="zh-CN" dirty="0"/>
              <a:t>A={1,2,3}</a:t>
            </a:r>
            <a:r>
              <a:rPr lang="zh-CN" altLang="en-US" dirty="0"/>
              <a:t>，在</a:t>
            </a:r>
            <a:r>
              <a:rPr lang="en-US" altLang="zh-CN" dirty="0"/>
              <a:t>P(A)</a:t>
            </a:r>
            <a:r>
              <a:rPr lang="zh-CN" altLang="en-US" dirty="0"/>
              <a:t>上规定二元关系如下：</a:t>
            </a:r>
          </a:p>
          <a:p>
            <a:pPr marL="0" indent="0" algn="ctr">
              <a:lnSpc>
                <a:spcPct val="150000"/>
              </a:lnSpc>
              <a:buNone/>
            </a:pPr>
            <a:r>
              <a:rPr lang="en-US" altLang="zh-CN" dirty="0"/>
              <a:t>R={&lt;</a:t>
            </a:r>
            <a:r>
              <a:rPr lang="en-US" altLang="zh-CN" dirty="0" err="1"/>
              <a:t>s,t</a:t>
            </a:r>
            <a:r>
              <a:rPr lang="en-US" altLang="zh-CN" dirty="0"/>
              <a:t>&gt;|</a:t>
            </a:r>
            <a:r>
              <a:rPr lang="en-US" altLang="zh-CN" dirty="0" err="1"/>
              <a:t>s,t∈P</a:t>
            </a:r>
            <a:r>
              <a:rPr lang="en-US" altLang="zh-CN" dirty="0"/>
              <a:t>(A)∧|s|=|t|}</a:t>
            </a:r>
          </a:p>
          <a:p>
            <a:pPr marL="0" indent="0">
              <a:lnSpc>
                <a:spcPct val="150000"/>
              </a:lnSpc>
              <a:buNone/>
            </a:pPr>
            <a:r>
              <a:rPr lang="zh-CN" altLang="en-US" dirty="0"/>
              <a:t>试证明</a:t>
            </a:r>
            <a:r>
              <a:rPr lang="en-US" altLang="zh-CN" dirty="0"/>
              <a:t>R</a:t>
            </a:r>
            <a:r>
              <a:rPr lang="zh-CN" altLang="en-US" dirty="0"/>
              <a:t>是</a:t>
            </a:r>
            <a:r>
              <a:rPr lang="en-US" altLang="zh-CN" dirty="0"/>
              <a:t>A</a:t>
            </a:r>
            <a:r>
              <a:rPr lang="zh-CN" altLang="en-US" dirty="0"/>
              <a:t>上的等价关系，并计算商集</a:t>
            </a:r>
            <a:r>
              <a:rPr lang="en-US" altLang="zh-CN" dirty="0"/>
              <a:t>P(A)/R</a:t>
            </a:r>
            <a:r>
              <a:rPr lang="zh-CN" altLang="en-US" dirty="0"/>
              <a:t>。</a:t>
            </a:r>
          </a:p>
          <a:p>
            <a:pPr marL="0" indent="0" algn="ctr">
              <a:lnSpc>
                <a:spcPct val="150000"/>
              </a:lnSpc>
              <a:buNone/>
            </a:pPr>
            <a:endParaRPr lang="zh-CN" altLang="en-US" dirty="0"/>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876AD264-0C68-431D-98A0-9A1614BB1E32}"/>
                  </a:ext>
                </a:extLst>
              </p:cNvPr>
              <p:cNvSpPr/>
              <p:nvPr/>
            </p:nvSpPr>
            <p:spPr>
              <a:xfrm>
                <a:off x="291535" y="2820194"/>
                <a:ext cx="11244720" cy="3904402"/>
              </a:xfrm>
              <a:prstGeom prst="rect">
                <a:avLst/>
              </a:prstGeom>
            </p:spPr>
            <p:txBody>
              <a:bodyPr wrap="square">
                <a:spAutoFit/>
              </a:bodyPr>
              <a:lstStyle/>
              <a:p>
                <a:pPr>
                  <a:lnSpc>
                    <a:spcPct val="150000"/>
                  </a:lnSpc>
                </a:pPr>
                <a:r>
                  <a:rPr lang="zh-CN" altLang="en-US" b="1" dirty="0">
                    <a:solidFill>
                      <a:srgbClr val="C00000"/>
                    </a:solidFill>
                    <a:latin typeface="+mn-ea"/>
                  </a:rPr>
                  <a:t>解</a:t>
                </a:r>
                <a:r>
                  <a:rPr lang="zh-CN" altLang="en-US" b="1" dirty="0">
                    <a:latin typeface="+mn-ea"/>
                  </a:rPr>
                  <a:t>  （</a:t>
                </a:r>
                <a:r>
                  <a:rPr lang="en-US" altLang="zh-CN" b="1" dirty="0">
                    <a:latin typeface="+mn-ea"/>
                  </a:rPr>
                  <a:t>1</a:t>
                </a:r>
                <a:r>
                  <a:rPr lang="zh-CN" altLang="en-US" b="1" dirty="0">
                    <a:latin typeface="+mn-ea"/>
                  </a:rPr>
                  <a:t>）首先证明</a:t>
                </a:r>
                <a:r>
                  <a:rPr lang="en-US" altLang="zh-CN" b="1" dirty="0">
                    <a:latin typeface="+mn-ea"/>
                  </a:rPr>
                  <a:t>R</a:t>
                </a:r>
                <a:r>
                  <a:rPr lang="zh-CN" altLang="en-US" b="1" dirty="0">
                    <a:latin typeface="+mn-ea"/>
                  </a:rPr>
                  <a:t>是</a:t>
                </a:r>
                <a:r>
                  <a:rPr lang="en-US" altLang="zh-CN" b="1" dirty="0">
                    <a:latin typeface="+mn-ea"/>
                  </a:rPr>
                  <a:t>P(A)</a:t>
                </a:r>
                <a:r>
                  <a:rPr lang="zh-CN" altLang="en-US" b="1" dirty="0">
                    <a:latin typeface="+mn-ea"/>
                  </a:rPr>
                  <a:t>上的等价关系。</a:t>
                </a:r>
              </a:p>
              <a:p>
                <a:pPr>
                  <a:lnSpc>
                    <a:spcPct val="150000"/>
                  </a:lnSpc>
                </a:pPr>
                <a:r>
                  <a:rPr lang="zh-CN" altLang="en-US" b="1" dirty="0">
                    <a:latin typeface="+mn-ea"/>
                  </a:rPr>
                  <a:t>① 对</a:t>
                </a:r>
                <a14:m>
                  <m:oMath xmlns:m="http://schemas.openxmlformats.org/officeDocument/2006/math">
                    <m:r>
                      <a:rPr lang="es-ES" altLang="zh-CN" b="1" i="1">
                        <a:latin typeface="Cambria Math" panose="02040503050406030204" pitchFamily="18" charset="0"/>
                        <a:ea typeface="Cambria Math" panose="02040503050406030204" pitchFamily="18" charset="0"/>
                      </a:rPr>
                      <m:t>∀</m:t>
                    </m:r>
                  </m:oMath>
                </a14:m>
                <a:r>
                  <a:rPr lang="en-US" altLang="zh-CN" b="1" dirty="0">
                    <a:latin typeface="+mn-ea"/>
                  </a:rPr>
                  <a:t>s</a:t>
                </a:r>
                <a:r>
                  <a:rPr lang="zh-CN" altLang="en-US" b="1" dirty="0">
                    <a:latin typeface="+mn-ea"/>
                  </a:rPr>
                  <a:t>，</a:t>
                </a:r>
                <a:r>
                  <a:rPr lang="en-US" altLang="zh-CN" b="1" dirty="0">
                    <a:latin typeface="+mn-ea"/>
                  </a:rPr>
                  <a:t>s</a:t>
                </a:r>
                <a:r>
                  <a:rPr lang="es-ES" altLang="zh-CN" b="1" dirty="0">
                    <a:latin typeface="微软雅黑" panose="020B0503020204020204" pitchFamily="34" charset="-122"/>
                    <a:ea typeface="微软雅黑" panose="020B0503020204020204" pitchFamily="34" charset="-122"/>
                  </a:rPr>
                  <a:t>∈</a:t>
                </a:r>
                <a:r>
                  <a:rPr lang="en-US" altLang="zh-CN" b="1" dirty="0">
                    <a:latin typeface="+mn-ea"/>
                  </a:rPr>
                  <a:t>P(A)</a:t>
                </a:r>
                <a:r>
                  <a:rPr lang="en-US" altLang="en-US" noProof="1">
                    <a:sym typeface="Symbol" panose="05050102010706020507" pitchFamily="18" charset="2"/>
                  </a:rPr>
                  <a:t></a:t>
                </a:r>
                <a:r>
                  <a:rPr lang="en-US" altLang="zh-CN" b="1" dirty="0">
                    <a:latin typeface="+mn-ea"/>
                  </a:rPr>
                  <a:t>|s|=|s|</a:t>
                </a:r>
                <a:r>
                  <a:rPr lang="en-US" altLang="en-US" noProof="1">
                    <a:sym typeface="Symbol" panose="05050102010706020507" pitchFamily="18" charset="2"/>
                  </a:rPr>
                  <a:t> </a:t>
                </a:r>
                <a:r>
                  <a:rPr lang="en-US" altLang="zh-CN" b="1" dirty="0">
                    <a:latin typeface="+mn-ea"/>
                  </a:rPr>
                  <a:t>&lt;</a:t>
                </a:r>
                <a:r>
                  <a:rPr lang="en-US" altLang="zh-CN" b="1" dirty="0" err="1">
                    <a:latin typeface="+mn-ea"/>
                  </a:rPr>
                  <a:t>s,s</a:t>
                </a:r>
                <a:r>
                  <a:rPr lang="en-US" altLang="zh-CN" b="1" dirty="0">
                    <a:latin typeface="+mn-ea"/>
                  </a:rPr>
                  <a:t>&gt;</a:t>
                </a:r>
                <a:r>
                  <a:rPr lang="es-ES" altLang="zh-CN" b="1" dirty="0">
                    <a:latin typeface="微软雅黑" panose="020B0503020204020204" pitchFamily="34" charset="-122"/>
                    <a:ea typeface="微软雅黑" panose="020B0503020204020204" pitchFamily="34" charset="-122"/>
                  </a:rPr>
                  <a:t>∈</a:t>
                </a:r>
                <a:r>
                  <a:rPr lang="en-US" altLang="zh-CN" b="1" dirty="0">
                    <a:latin typeface="+mn-ea"/>
                  </a:rPr>
                  <a:t>R</a:t>
                </a:r>
                <a:r>
                  <a:rPr lang="en-US" altLang="en-US" noProof="1">
                    <a:sym typeface="Symbol" panose="05050102010706020507" pitchFamily="18" charset="2"/>
                  </a:rPr>
                  <a:t> </a:t>
                </a:r>
                <a:r>
                  <a:rPr lang="en-US" altLang="zh-CN" b="1" dirty="0">
                    <a:solidFill>
                      <a:srgbClr val="3333FF"/>
                    </a:solidFill>
                    <a:latin typeface="+mn-ea"/>
                  </a:rPr>
                  <a:t>R</a:t>
                </a:r>
                <a:r>
                  <a:rPr lang="zh-CN" altLang="en-US" b="1" dirty="0">
                    <a:solidFill>
                      <a:srgbClr val="3333FF"/>
                    </a:solidFill>
                    <a:latin typeface="+mn-ea"/>
                  </a:rPr>
                  <a:t>是自反的</a:t>
                </a:r>
                <a:r>
                  <a:rPr lang="zh-CN" altLang="en-US" b="1" dirty="0">
                    <a:latin typeface="+mn-ea"/>
                  </a:rPr>
                  <a:t>。</a:t>
                </a:r>
              </a:p>
              <a:p>
                <a:pPr>
                  <a:lnSpc>
                    <a:spcPct val="150000"/>
                  </a:lnSpc>
                </a:pPr>
                <a:r>
                  <a:rPr lang="zh-CN" altLang="en-US" b="1" dirty="0">
                    <a:latin typeface="+mn-ea"/>
                  </a:rPr>
                  <a:t>② 对 </a:t>
                </a:r>
                <a14:m>
                  <m:oMath xmlns:m="http://schemas.openxmlformats.org/officeDocument/2006/math">
                    <m:r>
                      <a:rPr lang="es-ES" altLang="zh-CN" b="1" i="1">
                        <a:latin typeface="Cambria Math" panose="02040503050406030204" pitchFamily="18" charset="0"/>
                        <a:ea typeface="Cambria Math" panose="02040503050406030204" pitchFamily="18" charset="0"/>
                      </a:rPr>
                      <m:t>∀</m:t>
                    </m:r>
                  </m:oMath>
                </a14:m>
                <a:r>
                  <a:rPr lang="en-US" altLang="zh-CN" b="1" dirty="0">
                    <a:latin typeface="+mn-ea"/>
                  </a:rPr>
                  <a:t>s</a:t>
                </a:r>
                <a:r>
                  <a:rPr lang="es-ES" altLang="zh-CN" b="1" dirty="0">
                    <a:latin typeface="微软雅黑" panose="020B0503020204020204" pitchFamily="34" charset="-122"/>
                    <a:ea typeface="微软雅黑" panose="020B0503020204020204" pitchFamily="34" charset="-122"/>
                  </a:rPr>
                  <a:t>∈</a:t>
                </a:r>
                <a:r>
                  <a:rPr lang="en-US" altLang="zh-CN" b="1" dirty="0">
                    <a:latin typeface="+mn-ea"/>
                  </a:rPr>
                  <a:t>P(A) </a:t>
                </a:r>
                <a:r>
                  <a:rPr lang="zh-CN" altLang="en-US" b="1" dirty="0">
                    <a:latin typeface="+mn-ea"/>
                  </a:rPr>
                  <a:t>，</a:t>
                </a:r>
                <a14:m>
                  <m:oMath xmlns:m="http://schemas.openxmlformats.org/officeDocument/2006/math">
                    <m:r>
                      <a:rPr lang="es-ES" altLang="zh-CN" b="1" i="1">
                        <a:latin typeface="Cambria Math" panose="02040503050406030204" pitchFamily="18" charset="0"/>
                        <a:ea typeface="Cambria Math" panose="02040503050406030204" pitchFamily="18" charset="0"/>
                      </a:rPr>
                      <m:t>∀</m:t>
                    </m:r>
                  </m:oMath>
                </a14:m>
                <a:r>
                  <a:rPr lang="en-US" altLang="zh-CN" b="1" dirty="0">
                    <a:latin typeface="+mn-ea"/>
                  </a:rPr>
                  <a:t>t</a:t>
                </a:r>
                <a:r>
                  <a:rPr lang="es-ES" altLang="zh-CN" b="1" dirty="0">
                    <a:latin typeface="微软雅黑" panose="020B0503020204020204" pitchFamily="34" charset="-122"/>
                    <a:ea typeface="微软雅黑" panose="020B0503020204020204" pitchFamily="34" charset="-122"/>
                  </a:rPr>
                  <a:t>∈</a:t>
                </a:r>
                <a:r>
                  <a:rPr lang="en-US" altLang="zh-CN" b="1" dirty="0">
                    <a:latin typeface="+mn-ea"/>
                  </a:rPr>
                  <a:t>P(A)</a:t>
                </a:r>
                <a:r>
                  <a:rPr lang="zh-CN" altLang="en-US" b="1" dirty="0">
                    <a:latin typeface="+mn-ea"/>
                  </a:rPr>
                  <a:t>，</a:t>
                </a:r>
              </a:p>
              <a:p>
                <a:pPr>
                  <a:lnSpc>
                    <a:spcPct val="150000"/>
                  </a:lnSpc>
                </a:pPr>
                <a:r>
                  <a:rPr lang="en-US" altLang="zh-CN" b="1" dirty="0">
                    <a:latin typeface="+mn-ea"/>
                  </a:rPr>
                  <a:t>    &lt;</a:t>
                </a:r>
                <a:r>
                  <a:rPr lang="en-US" altLang="zh-CN" b="1" dirty="0" err="1">
                    <a:latin typeface="+mn-ea"/>
                  </a:rPr>
                  <a:t>s,t</a:t>
                </a:r>
                <a:r>
                  <a:rPr lang="en-US" altLang="zh-CN" b="1" dirty="0">
                    <a:latin typeface="+mn-ea"/>
                  </a:rPr>
                  <a:t>&gt;</a:t>
                </a:r>
                <a:r>
                  <a:rPr lang="es-ES" altLang="zh-CN" b="1" dirty="0">
                    <a:latin typeface="微软雅黑" panose="020B0503020204020204" pitchFamily="34" charset="-122"/>
                    <a:ea typeface="微软雅黑" panose="020B0503020204020204" pitchFamily="34" charset="-122"/>
                  </a:rPr>
                  <a:t>∈</a:t>
                </a:r>
                <a:r>
                  <a:rPr lang="en-US" altLang="zh-CN" b="1" dirty="0">
                    <a:latin typeface="+mn-ea"/>
                  </a:rPr>
                  <a:t>R</a:t>
                </a:r>
                <a:r>
                  <a:rPr lang="en-US" altLang="en-US" noProof="1">
                    <a:sym typeface="Symbol" panose="05050102010706020507" pitchFamily="18" charset="2"/>
                  </a:rPr>
                  <a:t></a:t>
                </a:r>
                <a:r>
                  <a:rPr lang="en-US" altLang="zh-CN" b="1" dirty="0">
                    <a:latin typeface="+mn-ea"/>
                  </a:rPr>
                  <a:t>|s|=|t|</a:t>
                </a:r>
                <a:r>
                  <a:rPr lang="en-US" altLang="en-US" noProof="1">
                    <a:sym typeface="Symbol" panose="05050102010706020507" pitchFamily="18" charset="2"/>
                  </a:rPr>
                  <a:t></a:t>
                </a:r>
                <a:r>
                  <a:rPr lang="en-US" altLang="zh-CN" b="1" dirty="0">
                    <a:latin typeface="+mn-ea"/>
                  </a:rPr>
                  <a:t>|t|=|s|</a:t>
                </a:r>
                <a:r>
                  <a:rPr lang="en-US" altLang="en-US" noProof="1">
                    <a:sym typeface="Symbol" panose="05050102010706020507" pitchFamily="18" charset="2"/>
                  </a:rPr>
                  <a:t></a:t>
                </a:r>
                <a:r>
                  <a:rPr lang="en-US" altLang="zh-CN" b="1" dirty="0">
                    <a:latin typeface="+mn-ea"/>
                  </a:rPr>
                  <a:t>&lt;</a:t>
                </a:r>
                <a:r>
                  <a:rPr lang="en-US" altLang="zh-CN" b="1" dirty="0" err="1">
                    <a:latin typeface="+mn-ea"/>
                  </a:rPr>
                  <a:t>t,s</a:t>
                </a:r>
                <a:r>
                  <a:rPr lang="en-US" altLang="zh-CN" b="1" dirty="0">
                    <a:latin typeface="+mn-ea"/>
                  </a:rPr>
                  <a:t>&gt;</a:t>
                </a:r>
                <a:r>
                  <a:rPr lang="es-ES" altLang="zh-CN" b="1" dirty="0">
                    <a:latin typeface="微软雅黑" panose="020B0503020204020204" pitchFamily="34" charset="-122"/>
                    <a:ea typeface="微软雅黑" panose="020B0503020204020204" pitchFamily="34" charset="-122"/>
                  </a:rPr>
                  <a:t>∈</a:t>
                </a:r>
                <a:r>
                  <a:rPr lang="en-US" altLang="zh-CN" b="1" dirty="0">
                    <a:latin typeface="+mn-ea"/>
                  </a:rPr>
                  <a:t>R</a:t>
                </a:r>
                <a:r>
                  <a:rPr lang="en-US" altLang="en-US" noProof="1">
                    <a:sym typeface="Symbol" panose="05050102010706020507" pitchFamily="18" charset="2"/>
                  </a:rPr>
                  <a:t> </a:t>
                </a:r>
                <a:r>
                  <a:rPr lang="en-US" altLang="zh-CN" b="1" dirty="0">
                    <a:solidFill>
                      <a:srgbClr val="3333FF"/>
                    </a:solidFill>
                    <a:latin typeface="+mn-ea"/>
                  </a:rPr>
                  <a:t>R</a:t>
                </a:r>
                <a:r>
                  <a:rPr lang="zh-CN" altLang="en-US" b="1" dirty="0">
                    <a:solidFill>
                      <a:srgbClr val="3333FF"/>
                    </a:solidFill>
                    <a:latin typeface="+mn-ea"/>
                  </a:rPr>
                  <a:t>是对称的</a:t>
                </a:r>
                <a:r>
                  <a:rPr lang="zh-CN" altLang="en-US" b="1" dirty="0">
                    <a:latin typeface="+mn-ea"/>
                  </a:rPr>
                  <a:t>。</a:t>
                </a:r>
              </a:p>
              <a:p>
                <a:pPr>
                  <a:lnSpc>
                    <a:spcPct val="150000"/>
                  </a:lnSpc>
                </a:pPr>
                <a:r>
                  <a:rPr lang="zh-CN" altLang="en-US" b="1" dirty="0">
                    <a:latin typeface="+mn-ea"/>
                  </a:rPr>
                  <a:t>③ 对</a:t>
                </a:r>
                <a14:m>
                  <m:oMath xmlns:m="http://schemas.openxmlformats.org/officeDocument/2006/math">
                    <m:r>
                      <a:rPr lang="es-ES" altLang="zh-CN" b="1" i="1">
                        <a:latin typeface="Cambria Math" panose="02040503050406030204" pitchFamily="18" charset="0"/>
                        <a:ea typeface="Cambria Math" panose="02040503050406030204" pitchFamily="18" charset="0"/>
                      </a:rPr>
                      <m:t>∀</m:t>
                    </m:r>
                  </m:oMath>
                </a14:m>
                <a:r>
                  <a:rPr lang="en-US" altLang="zh-CN" b="1" dirty="0">
                    <a:latin typeface="+mn-ea"/>
                  </a:rPr>
                  <a:t>s</a:t>
                </a:r>
                <a:r>
                  <a:rPr lang="es-ES" altLang="zh-CN" b="1" dirty="0">
                    <a:latin typeface="微软雅黑" panose="020B0503020204020204" pitchFamily="34" charset="-122"/>
                    <a:ea typeface="微软雅黑" panose="020B0503020204020204" pitchFamily="34" charset="-122"/>
                  </a:rPr>
                  <a:t>∈</a:t>
                </a:r>
                <a:r>
                  <a:rPr lang="en-US" altLang="zh-CN" b="1" dirty="0">
                    <a:latin typeface="+mn-ea"/>
                  </a:rPr>
                  <a:t>P(A) </a:t>
                </a:r>
                <a:r>
                  <a:rPr lang="zh-CN" altLang="en-US" b="1" dirty="0">
                    <a:latin typeface="+mn-ea"/>
                  </a:rPr>
                  <a:t>，</a:t>
                </a:r>
                <a14:m>
                  <m:oMath xmlns:m="http://schemas.openxmlformats.org/officeDocument/2006/math">
                    <m:r>
                      <a:rPr lang="es-ES" altLang="zh-CN" b="1" i="1">
                        <a:latin typeface="Cambria Math" panose="02040503050406030204" pitchFamily="18" charset="0"/>
                        <a:ea typeface="Cambria Math" panose="02040503050406030204" pitchFamily="18" charset="0"/>
                      </a:rPr>
                      <m:t>∀</m:t>
                    </m:r>
                  </m:oMath>
                </a14:m>
                <a:r>
                  <a:rPr lang="en-US" altLang="zh-CN" b="1" dirty="0">
                    <a:latin typeface="+mn-ea"/>
                  </a:rPr>
                  <a:t>t</a:t>
                </a:r>
                <a:r>
                  <a:rPr lang="es-ES" altLang="zh-CN" b="1" dirty="0">
                    <a:latin typeface="微软雅黑" panose="020B0503020204020204" pitchFamily="34" charset="-122"/>
                    <a:ea typeface="微软雅黑" panose="020B0503020204020204" pitchFamily="34" charset="-122"/>
                  </a:rPr>
                  <a:t>∈</a:t>
                </a:r>
                <a:r>
                  <a:rPr lang="en-US" altLang="zh-CN" b="1" dirty="0">
                    <a:latin typeface="+mn-ea"/>
                  </a:rPr>
                  <a:t>P(A) </a:t>
                </a:r>
                <a:r>
                  <a:rPr lang="zh-CN" altLang="en-US" b="1" dirty="0">
                    <a:latin typeface="+mn-ea"/>
                  </a:rPr>
                  <a:t>，</a:t>
                </a:r>
                <a14:m>
                  <m:oMath xmlns:m="http://schemas.openxmlformats.org/officeDocument/2006/math">
                    <m:r>
                      <a:rPr lang="es-ES" altLang="zh-CN" b="1" i="1">
                        <a:latin typeface="Cambria Math" panose="02040503050406030204" pitchFamily="18" charset="0"/>
                        <a:ea typeface="Cambria Math" panose="02040503050406030204" pitchFamily="18" charset="0"/>
                      </a:rPr>
                      <m:t>∀</m:t>
                    </m:r>
                  </m:oMath>
                </a14:m>
                <a:r>
                  <a:rPr lang="en-US" altLang="zh-CN" b="1" dirty="0">
                    <a:latin typeface="+mn-ea"/>
                  </a:rPr>
                  <a:t>u</a:t>
                </a:r>
                <a:r>
                  <a:rPr lang="es-ES" altLang="zh-CN" b="1" dirty="0">
                    <a:latin typeface="微软雅黑" panose="020B0503020204020204" pitchFamily="34" charset="-122"/>
                    <a:ea typeface="微软雅黑" panose="020B0503020204020204" pitchFamily="34" charset="-122"/>
                  </a:rPr>
                  <a:t>∈</a:t>
                </a:r>
                <a:r>
                  <a:rPr lang="en-US" altLang="zh-CN" b="1" dirty="0">
                    <a:latin typeface="+mn-ea"/>
                  </a:rPr>
                  <a:t>P(A)</a:t>
                </a:r>
                <a:r>
                  <a:rPr lang="zh-CN" altLang="en-US" b="1" dirty="0">
                    <a:latin typeface="+mn-ea"/>
                  </a:rPr>
                  <a:t>，</a:t>
                </a:r>
              </a:p>
              <a:p>
                <a:pPr>
                  <a:lnSpc>
                    <a:spcPct val="150000"/>
                  </a:lnSpc>
                </a:pPr>
                <a:r>
                  <a:rPr lang="en-US" altLang="zh-CN" b="1" dirty="0">
                    <a:latin typeface="+mn-ea"/>
                  </a:rPr>
                  <a:t>&lt;</a:t>
                </a:r>
                <a:r>
                  <a:rPr lang="en-US" altLang="zh-CN" b="1" dirty="0" err="1">
                    <a:latin typeface="+mn-ea"/>
                  </a:rPr>
                  <a:t>s,t</a:t>
                </a:r>
                <a:r>
                  <a:rPr lang="en-US" altLang="zh-CN" b="1" dirty="0">
                    <a:latin typeface="+mn-ea"/>
                  </a:rPr>
                  <a:t>&gt;</a:t>
                </a:r>
                <a:r>
                  <a:rPr lang="es-ES" altLang="zh-CN" b="1" dirty="0">
                    <a:latin typeface="微软雅黑" panose="020B0503020204020204" pitchFamily="34" charset="-122"/>
                    <a:ea typeface="微软雅黑" panose="020B0503020204020204" pitchFamily="34" charset="-122"/>
                  </a:rPr>
                  <a:t>∈</a:t>
                </a:r>
                <a:r>
                  <a:rPr lang="en-US" altLang="zh-CN" b="1" dirty="0">
                    <a:latin typeface="+mn-ea"/>
                  </a:rPr>
                  <a:t>R∧&lt;</a:t>
                </a:r>
                <a:r>
                  <a:rPr lang="en-US" altLang="zh-CN" b="1" dirty="0" err="1">
                    <a:latin typeface="+mn-ea"/>
                  </a:rPr>
                  <a:t>t,u</a:t>
                </a:r>
                <a:r>
                  <a:rPr lang="en-US" altLang="zh-CN" b="1" dirty="0">
                    <a:latin typeface="+mn-ea"/>
                  </a:rPr>
                  <a:t>&gt;</a:t>
                </a:r>
                <a:r>
                  <a:rPr lang="es-ES" altLang="zh-CN" b="1" dirty="0">
                    <a:latin typeface="微软雅黑" panose="020B0503020204020204" pitchFamily="34" charset="-122"/>
                    <a:ea typeface="微软雅黑" panose="020B0503020204020204" pitchFamily="34" charset="-122"/>
                  </a:rPr>
                  <a:t>∈</a:t>
                </a:r>
                <a:r>
                  <a:rPr lang="en-US" altLang="zh-CN" b="1" dirty="0">
                    <a:latin typeface="+mn-ea"/>
                  </a:rPr>
                  <a:t>R</a:t>
                </a:r>
                <a:r>
                  <a:rPr lang="en-US" altLang="en-US" noProof="1">
                    <a:sym typeface="Symbol" panose="05050102010706020507" pitchFamily="18" charset="2"/>
                  </a:rPr>
                  <a:t> </a:t>
                </a:r>
                <a:r>
                  <a:rPr lang="en-US" altLang="zh-CN" b="1" dirty="0">
                    <a:latin typeface="+mn-ea"/>
                  </a:rPr>
                  <a:t>|s|=|t|∧|t|=|u|</a:t>
                </a:r>
                <a:r>
                  <a:rPr lang="en-US" altLang="zh-CN" b="1" noProof="1">
                    <a:latin typeface="+mn-ea"/>
                    <a:sym typeface="Symbol" panose="05050102010706020507" pitchFamily="18" charset="2"/>
                  </a:rPr>
                  <a:t> </a:t>
                </a:r>
                <a:r>
                  <a:rPr lang="en-US" altLang="en-US" noProof="1">
                    <a:sym typeface="Symbol" panose="05050102010706020507" pitchFamily="18" charset="2"/>
                  </a:rPr>
                  <a:t></a:t>
                </a:r>
                <a:r>
                  <a:rPr lang="en-US" altLang="zh-CN" b="1" dirty="0">
                    <a:latin typeface="+mn-ea"/>
                  </a:rPr>
                  <a:t>|s|=|u| </a:t>
                </a:r>
                <a:r>
                  <a:rPr lang="en-US" altLang="en-US" noProof="1">
                    <a:sym typeface="Symbol" panose="05050102010706020507" pitchFamily="18" charset="2"/>
                  </a:rPr>
                  <a:t></a:t>
                </a:r>
                <a:r>
                  <a:rPr lang="en-US" altLang="zh-CN" b="1" dirty="0">
                    <a:latin typeface="+mn-ea"/>
                  </a:rPr>
                  <a:t>&lt;</a:t>
                </a:r>
                <a:r>
                  <a:rPr lang="en-US" altLang="zh-CN" b="1" dirty="0" err="1">
                    <a:latin typeface="+mn-ea"/>
                  </a:rPr>
                  <a:t>s,u</a:t>
                </a:r>
                <a:r>
                  <a:rPr lang="en-US" altLang="zh-CN" b="1" dirty="0">
                    <a:latin typeface="+mn-ea"/>
                  </a:rPr>
                  <a:t>&gt;</a:t>
                </a:r>
                <a:r>
                  <a:rPr lang="es-ES" altLang="zh-CN" b="1" dirty="0">
                    <a:latin typeface="微软雅黑" panose="020B0503020204020204" pitchFamily="34" charset="-122"/>
                    <a:ea typeface="微软雅黑" panose="020B0503020204020204" pitchFamily="34" charset="-122"/>
                  </a:rPr>
                  <a:t>∈</a:t>
                </a:r>
                <a:r>
                  <a:rPr lang="en-US" altLang="zh-CN" b="1" dirty="0">
                    <a:latin typeface="+mn-ea"/>
                  </a:rPr>
                  <a:t>R</a:t>
                </a:r>
                <a:r>
                  <a:rPr lang="en-US" altLang="en-US" noProof="1">
                    <a:sym typeface="Symbol" panose="05050102010706020507" pitchFamily="18" charset="2"/>
                  </a:rPr>
                  <a:t> </a:t>
                </a:r>
                <a:r>
                  <a:rPr lang="en-US" altLang="zh-CN" b="1" dirty="0">
                    <a:solidFill>
                      <a:srgbClr val="3333FF"/>
                    </a:solidFill>
                    <a:latin typeface="+mn-ea"/>
                  </a:rPr>
                  <a:t>R</a:t>
                </a:r>
                <a:r>
                  <a:rPr lang="zh-CN" altLang="en-US" b="1" dirty="0">
                    <a:solidFill>
                      <a:srgbClr val="3333FF"/>
                    </a:solidFill>
                    <a:latin typeface="+mn-ea"/>
                  </a:rPr>
                  <a:t>是传递的</a:t>
                </a:r>
                <a:r>
                  <a:rPr lang="zh-CN" altLang="en-US" b="1" dirty="0">
                    <a:latin typeface="+mn-ea"/>
                  </a:rPr>
                  <a:t>。</a:t>
                </a:r>
              </a:p>
              <a:p>
                <a:pPr>
                  <a:lnSpc>
                    <a:spcPct val="150000"/>
                  </a:lnSpc>
                </a:pPr>
                <a:r>
                  <a:rPr lang="zh-CN" altLang="en-US" b="1" dirty="0">
                    <a:latin typeface="+mn-ea"/>
                  </a:rPr>
                  <a:t>综上可知</a:t>
                </a:r>
                <a:r>
                  <a:rPr lang="en-US" altLang="zh-CN" b="1" dirty="0">
                    <a:latin typeface="+mn-ea"/>
                  </a:rPr>
                  <a:t>R</a:t>
                </a:r>
                <a:r>
                  <a:rPr lang="zh-CN" altLang="en-US" b="1" dirty="0">
                    <a:latin typeface="+mn-ea"/>
                  </a:rPr>
                  <a:t>是</a:t>
                </a:r>
                <a:r>
                  <a:rPr lang="en-US" altLang="zh-CN" b="1" dirty="0">
                    <a:latin typeface="+mn-ea"/>
                  </a:rPr>
                  <a:t>P(A)</a:t>
                </a:r>
                <a:r>
                  <a:rPr lang="zh-CN" altLang="en-US" b="1" dirty="0">
                    <a:latin typeface="+mn-ea"/>
                  </a:rPr>
                  <a:t>上的等价关系。</a:t>
                </a:r>
              </a:p>
            </p:txBody>
          </p:sp>
        </mc:Choice>
        <mc:Fallback xmlns="">
          <p:sp>
            <p:nvSpPr>
              <p:cNvPr id="2" name="矩形 1">
                <a:extLst>
                  <a:ext uri="{FF2B5EF4-FFF2-40B4-BE49-F238E27FC236}">
                    <a16:creationId xmlns:a16="http://schemas.microsoft.com/office/drawing/2014/main" id="{876AD264-0C68-431D-98A0-9A1614BB1E32}"/>
                  </a:ext>
                </a:extLst>
              </p:cNvPr>
              <p:cNvSpPr>
                <a:spLocks noRot="1" noChangeAspect="1" noMove="1" noResize="1" noEditPoints="1" noAdjustHandles="1" noChangeArrowheads="1" noChangeShapeType="1" noTextEdit="1"/>
              </p:cNvSpPr>
              <p:nvPr/>
            </p:nvSpPr>
            <p:spPr>
              <a:xfrm>
                <a:off x="291535" y="2820194"/>
                <a:ext cx="11244720" cy="3904402"/>
              </a:xfrm>
              <a:prstGeom prst="rect">
                <a:avLst/>
              </a:prstGeom>
              <a:blipFill>
                <a:blip r:embed="rId2"/>
                <a:stretch>
                  <a:fillRect l="-868" b="-281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wheel(1)">
                                      <p:cBhvr>
                                        <p:cTn id="14" dur="20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wheel(1)">
                                      <p:cBhvr>
                                        <p:cTn id="19" dur="2000"/>
                                        <p:tgtEl>
                                          <p:spTgt spid="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circle(in)">
                                      <p:cBhvr>
                                        <p:cTn id="24" dur="2000"/>
                                        <p:tgtEl>
                                          <p:spTgt spid="2">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circle(in)">
                                      <p:cBhvr>
                                        <p:cTn id="29" dur="2000"/>
                                        <p:tgtEl>
                                          <p:spTgt spid="2">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circle(in)">
                                      <p:cBhvr>
                                        <p:cTn id="34" dur="2000"/>
                                        <p:tgtEl>
                                          <p:spTgt spid="2">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animEffect transition="in" filter="wipe(down)">
                                      <p:cBhvr>
                                        <p:cTn id="3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a:extLst>
              <a:ext uri="{FF2B5EF4-FFF2-40B4-BE49-F238E27FC236}">
                <a16:creationId xmlns:a16="http://schemas.microsoft.com/office/drawing/2014/main" id="{8C0B1079-9A99-4F92-A37D-EA55DC741C1B}"/>
              </a:ext>
            </a:extLst>
          </p:cNvPr>
          <p:cNvSpPr>
            <a:spLocks noGrp="1" noChangeArrowheads="1"/>
          </p:cNvSpPr>
          <p:nvPr>
            <p:ph type="title"/>
          </p:nvPr>
        </p:nvSpPr>
        <p:spPr/>
        <p:txBody>
          <a:bodyPr/>
          <a:lstStyle/>
          <a:p>
            <a:pPr eaLnBrk="1" hangingPunct="1"/>
            <a:r>
              <a:rPr lang="zh-CN" altLang="en-US" dirty="0"/>
              <a:t>例</a:t>
            </a:r>
            <a:r>
              <a:rPr lang="en-US" altLang="zh-CN" dirty="0"/>
              <a:t>5.9</a:t>
            </a:r>
            <a:r>
              <a:rPr lang="zh-CN" altLang="en-US" dirty="0"/>
              <a:t>（续）</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876AD264-0C68-431D-98A0-9A1614BB1E32}"/>
                  </a:ext>
                </a:extLst>
              </p:cNvPr>
              <p:cNvSpPr/>
              <p:nvPr/>
            </p:nvSpPr>
            <p:spPr>
              <a:xfrm>
                <a:off x="307975" y="915194"/>
                <a:ext cx="11244720" cy="5013039"/>
              </a:xfrm>
              <a:prstGeom prst="rect">
                <a:avLst/>
              </a:prstGeom>
            </p:spPr>
            <p:txBody>
              <a:bodyPr wrap="square">
                <a:spAutoFit/>
              </a:bodyPr>
              <a:lstStyle/>
              <a:p>
                <a:pPr>
                  <a:lnSpc>
                    <a:spcPct val="150000"/>
                  </a:lnSpc>
                </a:pPr>
                <a:r>
                  <a:rPr lang="zh-CN" altLang="en-US" b="1" dirty="0">
                    <a:solidFill>
                      <a:srgbClr val="C00000"/>
                    </a:solidFill>
                    <a:latin typeface="+mn-ea"/>
                  </a:rPr>
                  <a:t>（</a:t>
                </a:r>
                <a:r>
                  <a:rPr lang="en-US" altLang="zh-CN" b="1" dirty="0">
                    <a:solidFill>
                      <a:srgbClr val="C00000"/>
                    </a:solidFill>
                    <a:latin typeface="+mn-ea"/>
                  </a:rPr>
                  <a:t>2</a:t>
                </a:r>
                <a:r>
                  <a:rPr lang="zh-CN" altLang="en-US" b="1" dirty="0">
                    <a:solidFill>
                      <a:srgbClr val="C00000"/>
                    </a:solidFill>
                    <a:latin typeface="+mn-ea"/>
                  </a:rPr>
                  <a:t>）求出所有等价类。</a:t>
                </a:r>
                <a:r>
                  <a:rPr lang="zh-CN" altLang="en-US" b="1" dirty="0">
                    <a:latin typeface="+mn-ea"/>
                  </a:rPr>
                  <a:t>对</a:t>
                </a:r>
                <a14:m>
                  <m:oMath xmlns:m="http://schemas.openxmlformats.org/officeDocument/2006/math">
                    <m:r>
                      <a:rPr lang="es-ES" altLang="zh-CN" b="1" i="1">
                        <a:latin typeface="Cambria Math" panose="02040503050406030204" pitchFamily="18" charset="0"/>
                        <a:ea typeface="Cambria Math" panose="02040503050406030204" pitchFamily="18" charset="0"/>
                      </a:rPr>
                      <m:t>∀</m:t>
                    </m:r>
                  </m:oMath>
                </a14:m>
                <a:r>
                  <a:rPr lang="en-US" altLang="zh-CN" b="1" dirty="0" err="1">
                    <a:latin typeface="+mn-ea"/>
                  </a:rPr>
                  <a:t>x∈P</a:t>
                </a:r>
                <a:r>
                  <a:rPr lang="en-US" altLang="zh-CN" b="1" dirty="0">
                    <a:latin typeface="+mn-ea"/>
                  </a:rPr>
                  <a:t>(A),</a:t>
                </a:r>
                <a:r>
                  <a:rPr lang="zh-CN" altLang="en-US" b="1" dirty="0">
                    <a:latin typeface="+mn-ea"/>
                  </a:rPr>
                  <a:t>有</a:t>
                </a:r>
              </a:p>
              <a:p>
                <a:pPr lvl="1">
                  <a:lnSpc>
                    <a:spcPct val="150000"/>
                  </a:lnSpc>
                </a:pPr>
                <a:r>
                  <a:rPr lang="en-US" altLang="zh-CN" b="1" dirty="0">
                    <a:latin typeface="+mn-ea"/>
                  </a:rPr>
                  <a:t>[</a:t>
                </a:r>
                <a:r>
                  <a:rPr kumimoji="1" lang="en-US" altLang="zh-CN" dirty="0">
                    <a:solidFill>
                      <a:srgbClr val="3333FF"/>
                    </a:solidFill>
                    <a:latin typeface="微软雅黑" panose="020B0503020204020204" pitchFamily="34" charset="-122"/>
                    <a:ea typeface="微软雅黑" panose="020B0503020204020204" pitchFamily="34" charset="-122"/>
                  </a:rPr>
                  <a:t>Φ</a:t>
                </a:r>
                <a:r>
                  <a:rPr lang="en-US" altLang="zh-CN" b="1" dirty="0">
                    <a:latin typeface="+mn-ea"/>
                  </a:rPr>
                  <a:t>]</a:t>
                </a:r>
                <a:r>
                  <a:rPr lang="en-US" altLang="zh-CN" b="1" baseline="-25000" dirty="0">
                    <a:latin typeface="+mn-ea"/>
                  </a:rPr>
                  <a:t>R</a:t>
                </a:r>
                <a:r>
                  <a:rPr lang="en-US" altLang="zh-CN" b="1" dirty="0">
                    <a:latin typeface="+mn-ea"/>
                  </a:rPr>
                  <a:t>={</a:t>
                </a:r>
                <a:r>
                  <a:rPr kumimoji="1" lang="en-US" altLang="zh-CN" dirty="0">
                    <a:solidFill>
                      <a:srgbClr val="3333FF"/>
                    </a:solidFill>
                    <a:latin typeface="微软雅黑" panose="020B0503020204020204" pitchFamily="34" charset="-122"/>
                    <a:ea typeface="微软雅黑" panose="020B0503020204020204" pitchFamily="34" charset="-122"/>
                  </a:rPr>
                  <a:t>Φ</a:t>
                </a:r>
                <a:r>
                  <a:rPr lang="en-US" altLang="zh-CN" b="1" dirty="0">
                    <a:latin typeface="+mn-ea"/>
                  </a:rPr>
                  <a:t>}</a:t>
                </a:r>
                <a:r>
                  <a:rPr lang="zh-CN" altLang="en-US" b="1" dirty="0">
                    <a:latin typeface="+mn-ea"/>
                  </a:rPr>
                  <a:t>。</a:t>
                </a:r>
              </a:p>
              <a:p>
                <a:pPr lvl="1">
                  <a:lnSpc>
                    <a:spcPct val="150000"/>
                  </a:lnSpc>
                </a:pPr>
                <a:r>
                  <a:rPr lang="en-US" altLang="zh-CN" b="1" dirty="0">
                    <a:latin typeface="+mn-ea"/>
                  </a:rPr>
                  <a:t>[{1}]</a:t>
                </a:r>
                <a:r>
                  <a:rPr lang="en-US" altLang="zh-CN" b="1" baseline="-25000" dirty="0">
                    <a:latin typeface="+mn-ea"/>
                  </a:rPr>
                  <a:t> R </a:t>
                </a:r>
                <a:r>
                  <a:rPr lang="en-US" altLang="zh-CN" b="1" dirty="0">
                    <a:latin typeface="+mn-ea"/>
                  </a:rPr>
                  <a:t>=[{2}]</a:t>
                </a:r>
                <a:r>
                  <a:rPr lang="en-US" altLang="zh-CN" b="1" baseline="-25000" dirty="0">
                    <a:latin typeface="+mn-ea"/>
                  </a:rPr>
                  <a:t> R </a:t>
                </a:r>
                <a:r>
                  <a:rPr lang="en-US" altLang="zh-CN" b="1" dirty="0">
                    <a:latin typeface="+mn-ea"/>
                  </a:rPr>
                  <a:t>=[{3}]</a:t>
                </a:r>
                <a:r>
                  <a:rPr lang="en-US" altLang="zh-CN" b="1" baseline="-25000" dirty="0">
                    <a:latin typeface="+mn-ea"/>
                  </a:rPr>
                  <a:t> R </a:t>
                </a:r>
                <a:r>
                  <a:rPr lang="en-US" altLang="zh-CN" b="1" dirty="0">
                    <a:latin typeface="+mn-ea"/>
                  </a:rPr>
                  <a:t>={{1},{2},{3}}</a:t>
                </a:r>
                <a:r>
                  <a:rPr lang="zh-CN" altLang="en-US" b="1" dirty="0">
                    <a:latin typeface="+mn-ea"/>
                  </a:rPr>
                  <a:t>。</a:t>
                </a:r>
              </a:p>
              <a:p>
                <a:pPr lvl="1">
                  <a:lnSpc>
                    <a:spcPct val="150000"/>
                  </a:lnSpc>
                </a:pPr>
                <a:r>
                  <a:rPr lang="en-US" altLang="zh-CN" b="1" dirty="0">
                    <a:latin typeface="+mn-ea"/>
                  </a:rPr>
                  <a:t>[{1,2}]</a:t>
                </a:r>
                <a:r>
                  <a:rPr lang="en-US" altLang="zh-CN" b="1" baseline="-25000" dirty="0">
                    <a:latin typeface="+mn-ea"/>
                  </a:rPr>
                  <a:t> R </a:t>
                </a:r>
                <a:r>
                  <a:rPr lang="en-US" altLang="zh-CN" b="1" dirty="0">
                    <a:latin typeface="+mn-ea"/>
                  </a:rPr>
                  <a:t>=[{2,3}]</a:t>
                </a:r>
                <a:r>
                  <a:rPr lang="en-US" altLang="zh-CN" b="1" baseline="-25000" dirty="0">
                    <a:latin typeface="+mn-ea"/>
                  </a:rPr>
                  <a:t> R </a:t>
                </a:r>
                <a:r>
                  <a:rPr lang="en-US" altLang="zh-CN" b="1" dirty="0">
                    <a:latin typeface="+mn-ea"/>
                  </a:rPr>
                  <a:t>=[{1,3}]</a:t>
                </a:r>
                <a:r>
                  <a:rPr lang="en-US" altLang="zh-CN" b="1" baseline="-25000" dirty="0">
                    <a:latin typeface="+mn-ea"/>
                  </a:rPr>
                  <a:t> R </a:t>
                </a:r>
                <a:r>
                  <a:rPr lang="en-US" altLang="zh-CN" b="1" dirty="0">
                    <a:latin typeface="+mn-ea"/>
                  </a:rPr>
                  <a:t>={{1,2},{2,3},{1,3}}</a:t>
                </a:r>
                <a:r>
                  <a:rPr lang="zh-CN" altLang="en-US" b="1" dirty="0">
                    <a:latin typeface="+mn-ea"/>
                  </a:rPr>
                  <a:t>。</a:t>
                </a:r>
              </a:p>
              <a:p>
                <a:pPr lvl="1">
                  <a:lnSpc>
                    <a:spcPct val="150000"/>
                  </a:lnSpc>
                </a:pPr>
                <a:r>
                  <a:rPr lang="en-US" altLang="zh-CN" b="1" dirty="0">
                    <a:latin typeface="+mn-ea"/>
                  </a:rPr>
                  <a:t>[{1,2,3}]</a:t>
                </a:r>
                <a:r>
                  <a:rPr lang="en-US" altLang="zh-CN" b="1" baseline="-25000" dirty="0">
                    <a:latin typeface="+mn-ea"/>
                  </a:rPr>
                  <a:t> R </a:t>
                </a:r>
                <a:r>
                  <a:rPr lang="en-US" altLang="zh-CN" b="1" dirty="0">
                    <a:latin typeface="+mn-ea"/>
                  </a:rPr>
                  <a:t>={{1,2,3}}</a:t>
                </a:r>
                <a:r>
                  <a:rPr lang="zh-CN" altLang="en-US" b="1" dirty="0">
                    <a:latin typeface="+mn-ea"/>
                  </a:rPr>
                  <a:t>。</a:t>
                </a:r>
                <a:endParaRPr lang="en-US" altLang="zh-CN" b="1" dirty="0">
                  <a:latin typeface="+mn-ea"/>
                </a:endParaRPr>
              </a:p>
              <a:p>
                <a:pPr marL="0" lvl="1">
                  <a:lnSpc>
                    <a:spcPct val="150000"/>
                  </a:lnSpc>
                </a:pPr>
                <a:r>
                  <a:rPr lang="zh-CN" altLang="en-US" b="1" dirty="0">
                    <a:solidFill>
                      <a:srgbClr val="C00000"/>
                    </a:solidFill>
                    <a:latin typeface="+mn-ea"/>
                  </a:rPr>
                  <a:t>（</a:t>
                </a:r>
                <a:r>
                  <a:rPr lang="en-US" altLang="zh-CN" b="1" dirty="0">
                    <a:solidFill>
                      <a:srgbClr val="C00000"/>
                    </a:solidFill>
                    <a:latin typeface="+mn-ea"/>
                  </a:rPr>
                  <a:t>3</a:t>
                </a:r>
                <a:r>
                  <a:rPr lang="zh-CN" altLang="en-US" b="1" dirty="0">
                    <a:solidFill>
                      <a:srgbClr val="C00000"/>
                    </a:solidFill>
                    <a:latin typeface="+mn-ea"/>
                  </a:rPr>
                  <a:t>）根据式（</a:t>
                </a:r>
                <a:r>
                  <a:rPr lang="en-US" altLang="zh-CN" b="1" dirty="0">
                    <a:solidFill>
                      <a:srgbClr val="C00000"/>
                    </a:solidFill>
                    <a:latin typeface="+mn-ea"/>
                  </a:rPr>
                  <a:t>5-4</a:t>
                </a:r>
                <a:r>
                  <a:rPr lang="zh-CN" altLang="en-US" b="1" dirty="0">
                    <a:solidFill>
                      <a:srgbClr val="C00000"/>
                    </a:solidFill>
                    <a:latin typeface="+mn-ea"/>
                  </a:rPr>
                  <a:t>）可得</a:t>
                </a:r>
              </a:p>
              <a:p>
                <a:pPr lvl="1">
                  <a:lnSpc>
                    <a:spcPct val="150000"/>
                  </a:lnSpc>
                </a:pPr>
                <a:r>
                  <a:rPr lang="en-US" altLang="zh-CN" b="1" dirty="0">
                    <a:latin typeface="+mn-ea"/>
                  </a:rPr>
                  <a:t>P(A)/R={[</a:t>
                </a:r>
                <a:r>
                  <a:rPr kumimoji="1" lang="en-US" altLang="zh-CN" dirty="0">
                    <a:solidFill>
                      <a:srgbClr val="3333FF"/>
                    </a:solidFill>
                    <a:latin typeface="微软雅黑" panose="020B0503020204020204" pitchFamily="34" charset="-122"/>
                    <a:ea typeface="微软雅黑" panose="020B0503020204020204" pitchFamily="34" charset="-122"/>
                  </a:rPr>
                  <a:t>Φ</a:t>
                </a:r>
                <a:r>
                  <a:rPr lang="en-US" altLang="zh-CN" b="1" dirty="0">
                    <a:latin typeface="+mn-ea"/>
                  </a:rPr>
                  <a:t>]</a:t>
                </a:r>
                <a:r>
                  <a:rPr lang="en-US" altLang="zh-CN" b="1" baseline="-25000" dirty="0">
                    <a:latin typeface="+mn-ea"/>
                  </a:rPr>
                  <a:t>R</a:t>
                </a:r>
                <a:r>
                  <a:rPr lang="en-US" altLang="zh-CN" b="1" dirty="0">
                    <a:latin typeface="+mn-ea"/>
                  </a:rPr>
                  <a:t>,[{1}]</a:t>
                </a:r>
                <a:r>
                  <a:rPr lang="en-US" altLang="zh-CN" b="1" baseline="-25000" dirty="0">
                    <a:latin typeface="+mn-ea"/>
                  </a:rPr>
                  <a:t> R</a:t>
                </a:r>
                <a:r>
                  <a:rPr lang="en-US" altLang="zh-CN" b="1" dirty="0">
                    <a:latin typeface="+mn-ea"/>
                  </a:rPr>
                  <a:t>,[{1,2}]</a:t>
                </a:r>
                <a:r>
                  <a:rPr lang="en-US" altLang="zh-CN" b="1" baseline="-25000" dirty="0">
                    <a:latin typeface="+mn-ea"/>
                  </a:rPr>
                  <a:t> R</a:t>
                </a:r>
                <a:r>
                  <a:rPr lang="en-US" altLang="zh-CN" b="1" dirty="0">
                    <a:latin typeface="+mn-ea"/>
                  </a:rPr>
                  <a:t>,[{1,2,3}]</a:t>
                </a:r>
                <a:r>
                  <a:rPr lang="en-US" altLang="zh-CN" b="1" baseline="-25000" dirty="0">
                    <a:latin typeface="+mn-ea"/>
                  </a:rPr>
                  <a:t> R</a:t>
                </a:r>
                <a:r>
                  <a:rPr lang="en-US" altLang="zh-CN" b="1" dirty="0">
                    <a:latin typeface="+mn-ea"/>
                  </a:rPr>
                  <a:t>}</a:t>
                </a:r>
              </a:p>
              <a:p>
                <a:pPr lvl="1">
                  <a:lnSpc>
                    <a:spcPct val="150000"/>
                  </a:lnSpc>
                </a:pPr>
                <a:r>
                  <a:rPr lang="en-US" altLang="zh-CN" b="1" dirty="0">
                    <a:latin typeface="+mn-ea"/>
                  </a:rPr>
                  <a:t>={{</a:t>
                </a:r>
                <a:r>
                  <a:rPr kumimoji="1" lang="en-US" altLang="zh-CN" dirty="0">
                    <a:solidFill>
                      <a:srgbClr val="3333FF"/>
                    </a:solidFill>
                    <a:latin typeface="微软雅黑" panose="020B0503020204020204" pitchFamily="34" charset="-122"/>
                    <a:ea typeface="微软雅黑" panose="020B0503020204020204" pitchFamily="34" charset="-122"/>
                  </a:rPr>
                  <a:t>Φ</a:t>
                </a:r>
                <a:r>
                  <a:rPr lang="en-US" altLang="zh-CN" b="1" dirty="0">
                    <a:latin typeface="+mn-ea"/>
                  </a:rPr>
                  <a:t>},{{1},{2},{3}},{{1,2},{2,3},{1,3}},{{1,2,3}}}</a:t>
                </a:r>
                <a:r>
                  <a:rPr lang="zh-CN" altLang="en-US" b="1" dirty="0">
                    <a:latin typeface="+mn-ea"/>
                  </a:rPr>
                  <a:t>。</a:t>
                </a:r>
              </a:p>
              <a:p>
                <a:pPr lvl="1">
                  <a:lnSpc>
                    <a:spcPct val="150000"/>
                  </a:lnSpc>
                </a:pPr>
                <a:endParaRPr lang="zh-CN" altLang="en-US" b="1" dirty="0">
                  <a:latin typeface="+mn-ea"/>
                </a:endParaRPr>
              </a:p>
            </p:txBody>
          </p:sp>
        </mc:Choice>
        <mc:Fallback xmlns="">
          <p:sp>
            <p:nvSpPr>
              <p:cNvPr id="2" name="矩形 1">
                <a:extLst>
                  <a:ext uri="{FF2B5EF4-FFF2-40B4-BE49-F238E27FC236}">
                    <a16:creationId xmlns:a16="http://schemas.microsoft.com/office/drawing/2014/main" id="{876AD264-0C68-431D-98A0-9A1614BB1E32}"/>
                  </a:ext>
                </a:extLst>
              </p:cNvPr>
              <p:cNvSpPr>
                <a:spLocks noRot="1" noChangeAspect="1" noMove="1" noResize="1" noEditPoints="1" noAdjustHandles="1" noChangeArrowheads="1" noChangeShapeType="1" noTextEdit="1"/>
              </p:cNvSpPr>
              <p:nvPr/>
            </p:nvSpPr>
            <p:spPr>
              <a:xfrm>
                <a:off x="307975" y="915194"/>
                <a:ext cx="11244720" cy="5013039"/>
              </a:xfrm>
              <a:prstGeom prst="rect">
                <a:avLst/>
              </a:prstGeom>
              <a:blipFill>
                <a:blip r:embed="rId2"/>
                <a:stretch>
                  <a:fillRect l="-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172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p:cTn id="21"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 calcmode="lin" valueType="num">
                                      <p:cBhvr>
                                        <p:cTn id="28"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 calcmode="lin" valueType="num">
                                      <p:cBhvr>
                                        <p:cTn id="35"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2">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 calcmode="lin" valueType="num">
                                      <p:cBhvr>
                                        <p:cTn id="42" dur="500" fill="hold"/>
                                        <p:tgtEl>
                                          <p:spTgt spid="2">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2">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2">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 calcmode="lin" valueType="num">
                                      <p:cBhvr>
                                        <p:cTn id="49"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2">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2">
                                            <p:txEl>
                                              <p:pRg st="7" end="7"/>
                                            </p:txEl>
                                          </p:spTgt>
                                        </p:tgtEl>
                                        <p:attrNameLst>
                                          <p:attrName>style.visibility</p:attrName>
                                        </p:attrNameLst>
                                      </p:cBhvr>
                                      <p:to>
                                        <p:strVal val="visible"/>
                                      </p:to>
                                    </p:set>
                                    <p:anim calcmode="lin" valueType="num">
                                      <p:cBhvr>
                                        <p:cTn id="56" dur="500" fill="hold"/>
                                        <p:tgtEl>
                                          <p:spTgt spid="2">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2">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a:extLst>
              <a:ext uri="{FF2B5EF4-FFF2-40B4-BE49-F238E27FC236}">
                <a16:creationId xmlns:a16="http://schemas.microsoft.com/office/drawing/2014/main" id="{BDD57F9B-2298-4A51-8E0F-FDEF75941815}"/>
              </a:ext>
            </a:extLst>
          </p:cNvPr>
          <p:cNvSpPr>
            <a:spLocks noGrp="1" noChangeArrowheads="1"/>
          </p:cNvSpPr>
          <p:nvPr>
            <p:ph type="title"/>
          </p:nvPr>
        </p:nvSpPr>
        <p:spPr/>
        <p:txBody>
          <a:bodyPr/>
          <a:lstStyle/>
          <a:p>
            <a:pPr eaLnBrk="1" hangingPunct="1"/>
            <a:r>
              <a:rPr lang="zh-CN" altLang="en-US"/>
              <a:t>计算商集</a:t>
            </a:r>
            <a:r>
              <a:rPr lang="en-US" altLang="zh-CN"/>
              <a:t>A/R</a:t>
            </a:r>
            <a:r>
              <a:rPr lang="zh-CN" altLang="en-US"/>
              <a:t>的通用过程</a:t>
            </a:r>
          </a:p>
        </p:txBody>
      </p:sp>
      <p:sp>
        <p:nvSpPr>
          <p:cNvPr id="6" name="Text Box 556">
            <a:extLst>
              <a:ext uri="{FF2B5EF4-FFF2-40B4-BE49-F238E27FC236}">
                <a16:creationId xmlns:a16="http://schemas.microsoft.com/office/drawing/2014/main" id="{8F11CA5C-A639-4CDC-8569-E2D67367A6D9}"/>
              </a:ext>
            </a:extLst>
          </p:cNvPr>
          <p:cNvSpPr txBox="1">
            <a:spLocks noChangeArrowheads="1"/>
          </p:cNvSpPr>
          <p:nvPr/>
        </p:nvSpPr>
        <p:spPr bwMode="auto">
          <a:xfrm>
            <a:off x="307975" y="1296194"/>
            <a:ext cx="10287000" cy="4267200"/>
          </a:xfrm>
          <a:prstGeom prst="rect">
            <a:avLst/>
          </a:prstGeom>
          <a:solidFill>
            <a:srgbClr val="D9D9D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just" defTabSz="914400" eaLnBrk="0" fontAlgn="base" hangingPunct="0">
              <a:lnSpc>
                <a:spcPct val="200000"/>
              </a:lnSpc>
              <a:spcBef>
                <a:spcPct val="0"/>
              </a:spcBef>
              <a:spcAft>
                <a:spcPct val="0"/>
              </a:spcAft>
            </a:pPr>
            <a:r>
              <a:rPr kumimoji="0" lang="zh-CN" altLang="en-US" b="1" i="0" u="none" strike="noStrike" cap="none" normalizeH="0" baseline="0" dirty="0">
                <a:ln>
                  <a:noFill/>
                </a:ln>
                <a:effectLst/>
                <a:latin typeface="+mn-ea"/>
              </a:rPr>
              <a:t>解题小贴士</a:t>
            </a:r>
            <a:r>
              <a:rPr kumimoji="0" lang="en-US" altLang="zh-CN" b="1" i="0" u="none" strike="noStrike" cap="none" normalizeH="0" baseline="0" dirty="0">
                <a:ln>
                  <a:noFill/>
                </a:ln>
                <a:effectLst/>
                <a:latin typeface="+mn-ea"/>
              </a:rPr>
              <a:t>—</a:t>
            </a:r>
            <a:r>
              <a:rPr kumimoji="0" lang="en-US" altLang="zh-CN" b="1" i="0" u="none" strike="noStrike" cap="none" normalizeH="0" baseline="0" dirty="0">
                <a:ln>
                  <a:noFill/>
                </a:ln>
                <a:solidFill>
                  <a:srgbClr val="C00000"/>
                </a:solidFill>
                <a:effectLst/>
                <a:latin typeface="+mn-ea"/>
              </a:rPr>
              <a:t>A</a:t>
            </a:r>
            <a:r>
              <a:rPr kumimoji="0" lang="zh-CN" altLang="en-US" b="1" i="0" u="none" strike="noStrike" cap="none" normalizeH="0" baseline="0" dirty="0">
                <a:ln>
                  <a:noFill/>
                </a:ln>
                <a:solidFill>
                  <a:srgbClr val="C00000"/>
                </a:solidFill>
                <a:effectLst/>
                <a:latin typeface="+mn-ea"/>
              </a:rPr>
              <a:t>是有限集或可数集，商集</a:t>
            </a:r>
            <a:r>
              <a:rPr kumimoji="0" lang="en-US" altLang="zh-CN" b="1" i="0" u="none" strike="noStrike" cap="none" normalizeH="0" baseline="0" dirty="0">
                <a:ln>
                  <a:noFill/>
                </a:ln>
                <a:solidFill>
                  <a:srgbClr val="C00000"/>
                </a:solidFill>
                <a:effectLst/>
                <a:latin typeface="+mn-ea"/>
              </a:rPr>
              <a:t>P</a:t>
            </a:r>
            <a:r>
              <a:rPr kumimoji="0" lang="en-US" altLang="zh-CN" b="1" i="0" u="none" strike="noStrike" cap="none" normalizeH="0" baseline="0" noProof="1">
                <a:ln>
                  <a:noFill/>
                </a:ln>
                <a:solidFill>
                  <a:srgbClr val="C00000"/>
                </a:solidFill>
                <a:effectLst/>
                <a:latin typeface="+mn-ea"/>
              </a:rPr>
              <a:t>(A)/R</a:t>
            </a:r>
            <a:r>
              <a:rPr kumimoji="0" lang="zh-CN" altLang="en-US" b="1" i="0" u="none" strike="noStrike" cap="none" normalizeH="0" baseline="0" dirty="0">
                <a:ln>
                  <a:noFill/>
                </a:ln>
                <a:solidFill>
                  <a:srgbClr val="C00000"/>
                </a:solidFill>
                <a:effectLst/>
                <a:latin typeface="+mn-ea"/>
              </a:rPr>
              <a:t>的计算步骤</a:t>
            </a:r>
            <a:r>
              <a:rPr lang="zh-CN" altLang="en-US" b="1" dirty="0">
                <a:solidFill>
                  <a:srgbClr val="C00000"/>
                </a:solidFill>
                <a:latin typeface="+mn-ea"/>
              </a:rPr>
              <a:t>如下</a:t>
            </a:r>
            <a:r>
              <a:rPr lang="zh-CN" altLang="zh-CN" b="1" dirty="0">
                <a:solidFill>
                  <a:srgbClr val="C00000"/>
                </a:solidFill>
                <a:latin typeface="+mn-ea"/>
              </a:rPr>
              <a:t>：</a:t>
            </a:r>
            <a:endParaRPr lang="zh-CN" altLang="en-US" b="1" dirty="0">
              <a:solidFill>
                <a:srgbClr val="C00000"/>
              </a:solidFill>
              <a:latin typeface="+mn-ea"/>
            </a:endParaRPr>
          </a:p>
          <a:p>
            <a:pPr marL="0" marR="0" lvl="0" indent="0" algn="just" defTabSz="914400" rtl="0" eaLnBrk="0" fontAlgn="base" latinLnBrk="0" hangingPunct="0">
              <a:lnSpc>
                <a:spcPct val="200000"/>
              </a:lnSpc>
              <a:spcBef>
                <a:spcPct val="0"/>
              </a:spcBef>
              <a:spcAft>
                <a:spcPct val="0"/>
              </a:spcAft>
              <a:buClrTx/>
              <a:buSzTx/>
              <a:buFontTx/>
              <a:buNone/>
              <a:tabLst/>
            </a:pPr>
            <a:r>
              <a:rPr kumimoji="0" lang="zh-CN" altLang="en-US" b="1" i="0" u="none" strike="noStrike" cap="none" normalizeH="0" baseline="0" dirty="0">
                <a:ln>
                  <a:noFill/>
                </a:ln>
                <a:solidFill>
                  <a:schemeClr val="tx1"/>
                </a:solidFill>
                <a:effectLst/>
                <a:latin typeface="+mn-ea"/>
              </a:rPr>
              <a:t>（</a:t>
            </a:r>
            <a:r>
              <a:rPr kumimoji="0" lang="en-US" altLang="zh-CN" b="1" i="0" u="none" strike="noStrike" cap="none" normalizeH="0" baseline="0" dirty="0">
                <a:ln>
                  <a:noFill/>
                </a:ln>
                <a:solidFill>
                  <a:schemeClr val="tx1"/>
                </a:solidFill>
                <a:effectLst/>
                <a:latin typeface="+mn-ea"/>
              </a:rPr>
              <a:t>1</a:t>
            </a:r>
            <a:r>
              <a:rPr kumimoji="0" lang="zh-CN" altLang="en-US" b="1" i="0" u="none" strike="noStrike" cap="none" normalizeH="0" baseline="0" dirty="0">
                <a:ln>
                  <a:noFill/>
                </a:ln>
                <a:solidFill>
                  <a:schemeClr val="tx1"/>
                </a:solidFill>
                <a:effectLst/>
                <a:latin typeface="+mn-ea"/>
              </a:rPr>
              <a:t>）任选</a:t>
            </a:r>
            <a:r>
              <a:rPr kumimoji="0" lang="en-US" altLang="zh-CN" b="1" i="0" u="none" strike="noStrike" cap="none" normalizeH="0" baseline="0" dirty="0">
                <a:ln>
                  <a:noFill/>
                </a:ln>
                <a:solidFill>
                  <a:schemeClr val="tx1"/>
                </a:solidFill>
                <a:effectLst/>
                <a:latin typeface="+mn-ea"/>
              </a:rPr>
              <a:t>A</a:t>
            </a:r>
            <a:r>
              <a:rPr kumimoji="0" lang="zh-CN" altLang="en-US" b="1" i="0" u="none" strike="noStrike" cap="none" normalizeH="0" baseline="0" dirty="0">
                <a:ln>
                  <a:noFill/>
                </a:ln>
                <a:solidFill>
                  <a:schemeClr val="tx1"/>
                </a:solidFill>
                <a:effectLst/>
                <a:latin typeface="+mn-ea"/>
              </a:rPr>
              <a:t>中一个元素</a:t>
            </a:r>
            <a:r>
              <a:rPr kumimoji="0" lang="en-US" altLang="zh-CN" b="1" i="0" u="none" strike="noStrike" cap="none" normalizeH="0" baseline="0" dirty="0">
                <a:ln>
                  <a:noFill/>
                </a:ln>
                <a:solidFill>
                  <a:schemeClr val="tx1"/>
                </a:solidFill>
                <a:effectLst/>
                <a:latin typeface="+mn-ea"/>
              </a:rPr>
              <a:t>a</a:t>
            </a:r>
            <a:r>
              <a:rPr kumimoji="0" lang="zh-CN" altLang="en-US" b="1" i="0" u="none" strike="noStrike" cap="none" normalizeH="0" baseline="0" dirty="0">
                <a:ln>
                  <a:noFill/>
                </a:ln>
                <a:solidFill>
                  <a:schemeClr val="tx1"/>
                </a:solidFill>
                <a:effectLst/>
                <a:latin typeface="+mn-ea"/>
              </a:rPr>
              <a:t>，计算</a:t>
            </a:r>
            <a:r>
              <a:rPr kumimoji="0" lang="en-US" altLang="zh-CN" b="1" i="0" u="none" strike="noStrike" cap="none" normalizeH="0" baseline="0" dirty="0">
                <a:ln>
                  <a:noFill/>
                </a:ln>
                <a:solidFill>
                  <a:schemeClr val="tx1"/>
                </a:solidFill>
                <a:effectLst/>
                <a:latin typeface="+mn-ea"/>
              </a:rPr>
              <a:t>[a]</a:t>
            </a:r>
            <a:r>
              <a:rPr kumimoji="0" lang="en-US" altLang="zh-CN" b="1" i="0" u="none" strike="noStrike" cap="none" normalizeH="0" baseline="-25000" dirty="0">
                <a:ln>
                  <a:noFill/>
                </a:ln>
                <a:solidFill>
                  <a:schemeClr val="tx1"/>
                </a:solidFill>
                <a:effectLst/>
                <a:latin typeface="+mn-ea"/>
              </a:rPr>
              <a:t>R</a:t>
            </a:r>
            <a:r>
              <a:rPr kumimoji="0" lang="zh-CN" altLang="en-US" b="1" i="0" u="none" strike="noStrike" cap="none" normalizeH="0" baseline="0" dirty="0">
                <a:ln>
                  <a:noFill/>
                </a:ln>
                <a:solidFill>
                  <a:schemeClr val="tx1"/>
                </a:solidFill>
                <a:effectLst/>
                <a:latin typeface="+mn-ea"/>
              </a:rPr>
              <a:t>；</a:t>
            </a:r>
          </a:p>
          <a:p>
            <a:pPr marL="0" marR="0" lvl="0" indent="0" algn="just" defTabSz="914400" rtl="0" eaLnBrk="0" fontAlgn="base" latinLnBrk="0" hangingPunct="0">
              <a:lnSpc>
                <a:spcPct val="200000"/>
              </a:lnSpc>
              <a:spcBef>
                <a:spcPct val="0"/>
              </a:spcBef>
              <a:spcAft>
                <a:spcPct val="0"/>
              </a:spcAft>
              <a:buClrTx/>
              <a:buSzTx/>
              <a:buFontTx/>
              <a:buNone/>
              <a:tabLst/>
            </a:pPr>
            <a:r>
              <a:rPr kumimoji="0" lang="zh-CN" altLang="en-US" b="1" i="0" u="none" strike="noStrike" cap="none" normalizeH="0" baseline="0" dirty="0">
                <a:ln>
                  <a:noFill/>
                </a:ln>
                <a:solidFill>
                  <a:schemeClr val="tx1"/>
                </a:solidFill>
                <a:effectLst/>
                <a:latin typeface="+mn-ea"/>
              </a:rPr>
              <a:t>（</a:t>
            </a:r>
            <a:r>
              <a:rPr kumimoji="0" lang="en-US" altLang="zh-CN" b="1" i="0" u="none" strike="noStrike" cap="none" normalizeH="0" baseline="0" dirty="0">
                <a:ln>
                  <a:noFill/>
                </a:ln>
                <a:solidFill>
                  <a:schemeClr val="tx1"/>
                </a:solidFill>
                <a:effectLst/>
                <a:latin typeface="+mn-ea"/>
              </a:rPr>
              <a:t>2</a:t>
            </a:r>
            <a:r>
              <a:rPr kumimoji="0" lang="zh-CN" altLang="en-US" b="1" i="0" u="none" strike="noStrike" cap="none" normalizeH="0" baseline="0" dirty="0">
                <a:ln>
                  <a:noFill/>
                </a:ln>
                <a:solidFill>
                  <a:schemeClr val="tx1"/>
                </a:solidFill>
                <a:effectLst/>
                <a:latin typeface="+mn-ea"/>
              </a:rPr>
              <a:t>）如果</a:t>
            </a:r>
            <a:r>
              <a:rPr kumimoji="0" lang="en-US" altLang="zh-CN" b="1" i="0" u="none" strike="noStrike" cap="none" normalizeH="0" baseline="0" dirty="0">
                <a:ln>
                  <a:noFill/>
                </a:ln>
                <a:solidFill>
                  <a:schemeClr val="tx1"/>
                </a:solidFill>
                <a:effectLst/>
                <a:latin typeface="+mn-ea"/>
              </a:rPr>
              <a:t>[a]</a:t>
            </a:r>
            <a:r>
              <a:rPr kumimoji="0" lang="en-US" altLang="zh-CN" b="1" i="0" u="none" strike="noStrike" cap="none" normalizeH="0" baseline="-25000" dirty="0">
                <a:ln>
                  <a:noFill/>
                </a:ln>
                <a:solidFill>
                  <a:schemeClr val="tx1"/>
                </a:solidFill>
                <a:effectLst/>
                <a:latin typeface="+mn-ea"/>
              </a:rPr>
              <a:t>R</a:t>
            </a:r>
            <a:r>
              <a:rPr kumimoji="0" lang="en-US" altLang="zh-CN" b="1" i="0" u="none" strike="noStrike" cap="none" normalizeH="0" baseline="0" dirty="0">
                <a:ln>
                  <a:noFill/>
                </a:ln>
                <a:solidFill>
                  <a:schemeClr val="tx1"/>
                </a:solidFill>
                <a:effectLst/>
                <a:latin typeface="+mn-ea"/>
              </a:rPr>
              <a:t>≠A</a:t>
            </a:r>
            <a:r>
              <a:rPr kumimoji="0" lang="zh-CN" altLang="en-US" b="1" i="0" u="none" strike="noStrike" cap="none" normalizeH="0" baseline="0" dirty="0">
                <a:ln>
                  <a:noFill/>
                </a:ln>
                <a:solidFill>
                  <a:schemeClr val="tx1"/>
                </a:solidFill>
                <a:effectLst/>
                <a:latin typeface="+mn-ea"/>
              </a:rPr>
              <a:t>，任选一个元素</a:t>
            </a:r>
            <a:r>
              <a:rPr kumimoji="0" lang="en-US" altLang="zh-CN" b="1" i="0" u="none" strike="noStrike" cap="none" normalizeH="0" baseline="0" dirty="0" err="1">
                <a:ln>
                  <a:noFill/>
                </a:ln>
                <a:solidFill>
                  <a:schemeClr val="tx1"/>
                </a:solidFill>
                <a:effectLst/>
                <a:latin typeface="+mn-ea"/>
              </a:rPr>
              <a:t>b∈A</a:t>
            </a:r>
            <a:r>
              <a:rPr kumimoji="0" lang="en-US" altLang="zh-CN" b="1" i="0" u="none" strike="noStrike" cap="none" normalizeH="0" baseline="0" dirty="0">
                <a:ln>
                  <a:noFill/>
                </a:ln>
                <a:solidFill>
                  <a:schemeClr val="tx1"/>
                </a:solidFill>
                <a:effectLst/>
                <a:latin typeface="+mn-ea"/>
              </a:rPr>
              <a:t>−[a]</a:t>
            </a:r>
            <a:r>
              <a:rPr kumimoji="0" lang="en-US" altLang="zh-CN" b="1" i="0" u="none" strike="noStrike" cap="none" normalizeH="0" baseline="-25000" dirty="0">
                <a:ln>
                  <a:noFill/>
                </a:ln>
                <a:solidFill>
                  <a:schemeClr val="tx1"/>
                </a:solidFill>
                <a:effectLst/>
                <a:latin typeface="+mn-ea"/>
              </a:rPr>
              <a:t>R</a:t>
            </a:r>
            <a:r>
              <a:rPr kumimoji="0" lang="zh-CN" altLang="en-US" b="1" i="0" u="none" strike="noStrike" cap="none" normalizeH="0" baseline="0" dirty="0">
                <a:ln>
                  <a:noFill/>
                </a:ln>
                <a:solidFill>
                  <a:schemeClr val="tx1"/>
                </a:solidFill>
                <a:effectLst/>
                <a:latin typeface="+mn-ea"/>
              </a:rPr>
              <a:t>，计算</a:t>
            </a:r>
            <a:r>
              <a:rPr kumimoji="0" lang="en-US" altLang="zh-CN" b="1" i="0" u="none" strike="noStrike" cap="none" normalizeH="0" baseline="0" dirty="0">
                <a:ln>
                  <a:noFill/>
                </a:ln>
                <a:solidFill>
                  <a:schemeClr val="tx1"/>
                </a:solidFill>
                <a:effectLst/>
                <a:latin typeface="+mn-ea"/>
              </a:rPr>
              <a:t>[b]</a:t>
            </a:r>
            <a:r>
              <a:rPr kumimoji="0" lang="en-US" altLang="zh-CN" b="1" i="0" u="none" strike="noStrike" cap="none" normalizeH="0" baseline="-25000" dirty="0">
                <a:ln>
                  <a:noFill/>
                </a:ln>
                <a:solidFill>
                  <a:schemeClr val="tx1"/>
                </a:solidFill>
                <a:effectLst/>
                <a:latin typeface="+mn-ea"/>
              </a:rPr>
              <a:t>R</a:t>
            </a:r>
            <a:r>
              <a:rPr kumimoji="0" lang="zh-CN" altLang="en-US" b="1" i="0" u="none" strike="noStrike" cap="none" normalizeH="0" baseline="0" dirty="0">
                <a:ln>
                  <a:noFill/>
                </a:ln>
                <a:solidFill>
                  <a:schemeClr val="tx1"/>
                </a:solidFill>
                <a:effectLst/>
                <a:latin typeface="+mn-ea"/>
              </a:rPr>
              <a:t>；</a:t>
            </a:r>
          </a:p>
          <a:p>
            <a:pPr marL="0" marR="0" lvl="0" indent="0" algn="just" defTabSz="914400" rtl="0" eaLnBrk="0" fontAlgn="base" latinLnBrk="0" hangingPunct="0">
              <a:lnSpc>
                <a:spcPct val="200000"/>
              </a:lnSpc>
              <a:spcBef>
                <a:spcPct val="0"/>
              </a:spcBef>
              <a:spcAft>
                <a:spcPct val="0"/>
              </a:spcAft>
              <a:buClrTx/>
              <a:buSzTx/>
              <a:buFontTx/>
              <a:buNone/>
              <a:tabLst/>
            </a:pPr>
            <a:r>
              <a:rPr kumimoji="0" lang="zh-CN" altLang="en-US" b="1" i="0" u="none" strike="noStrike" cap="none" normalizeH="0" baseline="0" dirty="0">
                <a:ln>
                  <a:noFill/>
                </a:ln>
                <a:solidFill>
                  <a:schemeClr val="tx1"/>
                </a:solidFill>
                <a:effectLst/>
                <a:latin typeface="+mn-ea"/>
              </a:rPr>
              <a:t>（</a:t>
            </a:r>
            <a:r>
              <a:rPr kumimoji="0" lang="en-US" altLang="zh-CN" b="1" i="0" u="none" strike="noStrike" cap="none" normalizeH="0" baseline="0" dirty="0">
                <a:ln>
                  <a:noFill/>
                </a:ln>
                <a:solidFill>
                  <a:schemeClr val="tx1"/>
                </a:solidFill>
                <a:effectLst/>
                <a:latin typeface="+mn-ea"/>
              </a:rPr>
              <a:t>3</a:t>
            </a:r>
            <a:r>
              <a:rPr kumimoji="0" lang="zh-CN" altLang="en-US" b="1" i="0" u="none" strike="noStrike" cap="none" normalizeH="0" baseline="0" dirty="0">
                <a:ln>
                  <a:noFill/>
                </a:ln>
                <a:solidFill>
                  <a:schemeClr val="tx1"/>
                </a:solidFill>
                <a:effectLst/>
                <a:latin typeface="+mn-ea"/>
              </a:rPr>
              <a:t>）如果</a:t>
            </a:r>
            <a:r>
              <a:rPr kumimoji="0" lang="en-US" altLang="zh-CN" b="1" i="0" u="none" strike="noStrike" cap="none" normalizeH="0" baseline="0" dirty="0">
                <a:ln>
                  <a:noFill/>
                </a:ln>
                <a:solidFill>
                  <a:schemeClr val="tx1"/>
                </a:solidFill>
                <a:effectLst/>
                <a:latin typeface="+mn-ea"/>
              </a:rPr>
              <a:t>[a]</a:t>
            </a:r>
            <a:r>
              <a:rPr kumimoji="0" lang="en-US" altLang="zh-CN" b="1" i="0" u="none" strike="noStrike" cap="none" normalizeH="0" baseline="-25000" dirty="0">
                <a:ln>
                  <a:noFill/>
                </a:ln>
                <a:solidFill>
                  <a:schemeClr val="tx1"/>
                </a:solidFill>
                <a:effectLst/>
                <a:latin typeface="+mn-ea"/>
              </a:rPr>
              <a:t>R</a:t>
            </a:r>
            <a:r>
              <a:rPr kumimoji="0" lang="en-US" altLang="zh-CN" b="1" i="0" u="none" strike="noStrike" cap="none" normalizeH="0" baseline="0" dirty="0">
                <a:ln>
                  <a:noFill/>
                </a:ln>
                <a:solidFill>
                  <a:schemeClr val="tx1"/>
                </a:solidFill>
                <a:effectLst/>
                <a:latin typeface="+mn-ea"/>
              </a:rPr>
              <a:t>∪[b]</a:t>
            </a:r>
            <a:r>
              <a:rPr kumimoji="0" lang="en-US" altLang="zh-CN" b="1" i="0" u="none" strike="noStrike" cap="none" normalizeH="0" baseline="-25000" dirty="0">
                <a:ln>
                  <a:noFill/>
                </a:ln>
                <a:solidFill>
                  <a:schemeClr val="tx1"/>
                </a:solidFill>
                <a:effectLst/>
                <a:latin typeface="+mn-ea"/>
              </a:rPr>
              <a:t>R</a:t>
            </a:r>
            <a:r>
              <a:rPr kumimoji="0" lang="en-US" altLang="zh-CN" b="1" i="0" u="none" strike="noStrike" cap="none" normalizeH="0" baseline="0" dirty="0">
                <a:ln>
                  <a:noFill/>
                </a:ln>
                <a:solidFill>
                  <a:schemeClr val="tx1"/>
                </a:solidFill>
                <a:effectLst/>
                <a:latin typeface="+mn-ea"/>
              </a:rPr>
              <a:t>≠A</a:t>
            </a:r>
            <a:r>
              <a:rPr kumimoji="0" lang="zh-CN" altLang="en-US" b="1" i="0" u="none" strike="noStrike" cap="none" normalizeH="0" baseline="0" dirty="0">
                <a:ln>
                  <a:noFill/>
                </a:ln>
                <a:solidFill>
                  <a:schemeClr val="tx1"/>
                </a:solidFill>
                <a:effectLst/>
                <a:latin typeface="+mn-ea"/>
              </a:rPr>
              <a:t>，任选一个元素</a:t>
            </a:r>
            <a:r>
              <a:rPr kumimoji="0" lang="en-US" altLang="zh-CN" b="1" i="0" u="none" strike="noStrike" cap="none" normalizeH="0" baseline="0" dirty="0" err="1">
                <a:ln>
                  <a:noFill/>
                </a:ln>
                <a:solidFill>
                  <a:schemeClr val="tx1"/>
                </a:solidFill>
                <a:effectLst/>
                <a:latin typeface="+mn-ea"/>
              </a:rPr>
              <a:t>c∈A</a:t>
            </a:r>
            <a:r>
              <a:rPr kumimoji="0" lang="en-US" altLang="zh-CN" b="1" i="0" u="none" strike="noStrike" cap="none" normalizeH="0" baseline="0" dirty="0">
                <a:ln>
                  <a:noFill/>
                </a:ln>
                <a:solidFill>
                  <a:schemeClr val="tx1"/>
                </a:solidFill>
                <a:effectLst/>
                <a:latin typeface="+mn-ea"/>
              </a:rPr>
              <a:t>−[a]</a:t>
            </a:r>
            <a:r>
              <a:rPr kumimoji="0" lang="en-US" altLang="zh-CN" b="1" i="0" u="none" strike="noStrike" cap="none" normalizeH="0" baseline="-25000" dirty="0">
                <a:ln>
                  <a:noFill/>
                </a:ln>
                <a:solidFill>
                  <a:schemeClr val="tx1"/>
                </a:solidFill>
                <a:effectLst/>
                <a:latin typeface="+mn-ea"/>
              </a:rPr>
              <a:t>R</a:t>
            </a:r>
            <a:r>
              <a:rPr kumimoji="0" lang="en-US" altLang="zh-CN" b="1" i="0" u="none" strike="noStrike" cap="none" normalizeH="0" baseline="0" dirty="0">
                <a:ln>
                  <a:noFill/>
                </a:ln>
                <a:solidFill>
                  <a:schemeClr val="tx1"/>
                </a:solidFill>
                <a:effectLst/>
                <a:latin typeface="+mn-ea"/>
              </a:rPr>
              <a:t>−[b]</a:t>
            </a:r>
            <a:r>
              <a:rPr kumimoji="0" lang="en-US" altLang="zh-CN" b="1" i="0" u="none" strike="noStrike" cap="none" normalizeH="0" baseline="-25000" dirty="0">
                <a:ln>
                  <a:noFill/>
                </a:ln>
                <a:solidFill>
                  <a:schemeClr val="tx1"/>
                </a:solidFill>
                <a:effectLst/>
                <a:latin typeface="+mn-ea"/>
              </a:rPr>
              <a:t>R</a:t>
            </a:r>
            <a:r>
              <a:rPr kumimoji="0" lang="zh-CN" altLang="en-US" b="1" i="0" u="none" strike="noStrike" cap="none" normalizeH="0" baseline="0" dirty="0">
                <a:ln>
                  <a:noFill/>
                </a:ln>
                <a:solidFill>
                  <a:schemeClr val="tx1"/>
                </a:solidFill>
                <a:effectLst/>
                <a:latin typeface="+mn-ea"/>
              </a:rPr>
              <a:t>，计算</a:t>
            </a:r>
            <a:r>
              <a:rPr kumimoji="0" lang="en-US" altLang="zh-CN" b="1" i="0" u="none" strike="noStrike" cap="none" normalizeH="0" baseline="0" dirty="0">
                <a:ln>
                  <a:noFill/>
                </a:ln>
                <a:solidFill>
                  <a:schemeClr val="tx1"/>
                </a:solidFill>
                <a:effectLst/>
                <a:latin typeface="+mn-ea"/>
              </a:rPr>
              <a:t>[c]</a:t>
            </a:r>
            <a:r>
              <a:rPr kumimoji="0" lang="en-US" altLang="zh-CN" b="1" i="0" u="none" strike="noStrike" cap="none" normalizeH="0" baseline="-25000" dirty="0">
                <a:ln>
                  <a:noFill/>
                </a:ln>
                <a:solidFill>
                  <a:schemeClr val="tx1"/>
                </a:solidFill>
                <a:effectLst/>
                <a:latin typeface="+mn-ea"/>
              </a:rPr>
              <a:t>R</a:t>
            </a:r>
            <a:r>
              <a:rPr kumimoji="0" lang="zh-CN" altLang="en-US" b="1" i="0" u="none" strike="noStrike" cap="none" normalizeH="0" baseline="0" dirty="0">
                <a:ln>
                  <a:noFill/>
                </a:ln>
                <a:solidFill>
                  <a:schemeClr val="tx1"/>
                </a:solidFill>
                <a:effectLst/>
                <a:latin typeface="+mn-ea"/>
              </a:rPr>
              <a:t>。</a:t>
            </a:r>
          </a:p>
          <a:p>
            <a:pPr marL="0" marR="0" lvl="0" indent="0" algn="just" defTabSz="914400" rtl="0" eaLnBrk="0" fontAlgn="base" latinLnBrk="0" hangingPunct="0">
              <a:lnSpc>
                <a:spcPct val="200000"/>
              </a:lnSpc>
              <a:spcBef>
                <a:spcPct val="0"/>
              </a:spcBef>
              <a:spcAft>
                <a:spcPct val="0"/>
              </a:spcAft>
              <a:buClrTx/>
              <a:buSzTx/>
              <a:buFontTx/>
              <a:buNone/>
              <a:tabLst/>
            </a:pPr>
            <a:r>
              <a:rPr kumimoji="0" lang="zh-CN" altLang="en-US" b="1" i="0" u="none" strike="noStrike" cap="none" normalizeH="0" baseline="0" dirty="0">
                <a:ln>
                  <a:noFill/>
                </a:ln>
                <a:solidFill>
                  <a:schemeClr val="tx1"/>
                </a:solidFill>
                <a:effectLst/>
                <a:latin typeface="+mn-ea"/>
              </a:rPr>
              <a:t>以此类推，直到</a:t>
            </a:r>
            <a:r>
              <a:rPr kumimoji="0" lang="en-US" altLang="zh-CN" b="1" i="0" u="none" strike="noStrike" cap="none" normalizeH="0" baseline="0" dirty="0">
                <a:ln>
                  <a:noFill/>
                </a:ln>
                <a:solidFill>
                  <a:schemeClr val="tx1"/>
                </a:solidFill>
                <a:effectLst/>
                <a:latin typeface="+mn-ea"/>
              </a:rPr>
              <a:t>A</a:t>
            </a:r>
            <a:r>
              <a:rPr kumimoji="0" lang="zh-CN" altLang="en-US" b="1" i="0" u="none" strike="noStrike" cap="none" normalizeH="0" baseline="0" dirty="0">
                <a:ln>
                  <a:noFill/>
                </a:ln>
                <a:solidFill>
                  <a:schemeClr val="tx1"/>
                </a:solidFill>
                <a:effectLst/>
                <a:latin typeface="+mn-ea"/>
              </a:rPr>
              <a:t>中所有元素都包含在计算出的等价类中。</a:t>
            </a:r>
          </a:p>
          <a:p>
            <a:pPr marL="0" marR="0" lvl="0" indent="0" algn="l" defTabSz="914400" rtl="0" eaLnBrk="0" fontAlgn="base" latinLnBrk="0" hangingPunct="0">
              <a:lnSpc>
                <a:spcPct val="200000"/>
              </a:lnSpc>
              <a:spcBef>
                <a:spcPct val="0"/>
              </a:spcBef>
              <a:spcAft>
                <a:spcPct val="0"/>
              </a:spcAft>
              <a:buClrTx/>
              <a:buSzTx/>
              <a:buFontTx/>
              <a:buNone/>
              <a:tabLst/>
            </a:pPr>
            <a:endParaRPr kumimoji="0" lang="zh-CN" altLang="zh-CN" b="1" i="0" u="none" strike="noStrike" cap="none" normalizeH="0" baseline="0" dirty="0">
              <a:ln>
                <a:noFill/>
              </a:ln>
              <a:solidFill>
                <a:schemeClr val="tx1"/>
              </a:solidFill>
              <a:effectLst/>
              <a:latin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Rectangle 2">
            <a:extLst>
              <a:ext uri="{FF2B5EF4-FFF2-40B4-BE49-F238E27FC236}">
                <a16:creationId xmlns:a16="http://schemas.microsoft.com/office/drawing/2014/main" id="{27D51B90-F2F8-4372-9257-196E05BA997E}"/>
              </a:ext>
            </a:extLst>
          </p:cNvPr>
          <p:cNvSpPr>
            <a:spLocks noGrp="1" noChangeArrowheads="1"/>
          </p:cNvSpPr>
          <p:nvPr>
            <p:ph type="title"/>
          </p:nvPr>
        </p:nvSpPr>
        <p:spPr>
          <a:xfrm>
            <a:off x="700598" y="276126"/>
            <a:ext cx="8050488" cy="585924"/>
          </a:xfrm>
        </p:spPr>
        <p:txBody>
          <a:bodyPr/>
          <a:lstStyle/>
          <a:p>
            <a:pPr eaLnBrk="1" hangingPunct="1"/>
            <a:r>
              <a:rPr lang="en-US" altLang="zh-CN" dirty="0"/>
              <a:t>5.2.4 </a:t>
            </a:r>
            <a:r>
              <a:rPr lang="zh-CN" altLang="en-US" dirty="0"/>
              <a:t>等价关系与划分</a:t>
            </a:r>
            <a:endParaRPr lang="en-US" altLang="zh-CN" dirty="0"/>
          </a:p>
        </p:txBody>
      </p:sp>
      <mc:AlternateContent xmlns:mc="http://schemas.openxmlformats.org/markup-compatibility/2006" xmlns:a14="http://schemas.microsoft.com/office/drawing/2010/main">
        <mc:Choice Requires="a14">
          <p:sp>
            <p:nvSpPr>
              <p:cNvPr id="1693699" name="Rectangle 3">
                <a:extLst>
                  <a:ext uri="{FF2B5EF4-FFF2-40B4-BE49-F238E27FC236}">
                    <a16:creationId xmlns:a16="http://schemas.microsoft.com/office/drawing/2014/main" id="{39112CE7-5C68-40B5-A5A7-AD8CFF9A1BED}"/>
                  </a:ext>
                </a:extLst>
              </p:cNvPr>
              <p:cNvSpPr>
                <a:spLocks noChangeArrowheads="1"/>
              </p:cNvSpPr>
              <p:nvPr/>
            </p:nvSpPr>
            <p:spPr bwMode="auto">
              <a:xfrm>
                <a:off x="384175" y="1032908"/>
                <a:ext cx="11430000" cy="3720377"/>
              </a:xfrm>
              <a:prstGeom prst="rect">
                <a:avLst/>
              </a:prstGeom>
              <a:noFill/>
              <a:ln w="12700" algn="ctr">
                <a:noFill/>
                <a:miter lim="800000"/>
                <a:headEnd/>
                <a:tailEnd/>
              </a:ln>
              <a:effectLst/>
            </p:spPr>
            <p:txBody>
              <a:bodyPr wrap="square">
                <a:spAutoFit/>
              </a:bodyPr>
              <a:lstStyle/>
              <a:p>
                <a:pPr algn="just" eaLnBrk="1" hangingPunct="1">
                  <a:lnSpc>
                    <a:spcPct val="150000"/>
                  </a:lnSpc>
                  <a:spcBef>
                    <a:spcPct val="20000"/>
                  </a:spcBef>
                  <a:defRPr/>
                </a:pPr>
                <a:r>
                  <a:rPr kumimoji="1" lang="zh-CN" altLang="en-US" b="1" dirty="0">
                    <a:solidFill>
                      <a:srgbClr val="C00000"/>
                    </a:solidFill>
                    <a:latin typeface="+mn-ea"/>
                  </a:rPr>
                  <a:t>定理</a:t>
                </a:r>
                <a:r>
                  <a:rPr kumimoji="1" lang="en-US" altLang="zh-CN" b="1" dirty="0">
                    <a:solidFill>
                      <a:srgbClr val="C00000"/>
                    </a:solidFill>
                    <a:latin typeface="+mn-ea"/>
                  </a:rPr>
                  <a:t>5.3 </a:t>
                </a:r>
                <a:r>
                  <a:rPr kumimoji="1" lang="zh-CN" altLang="en-US" b="1" dirty="0">
                    <a:solidFill>
                      <a:srgbClr val="000000"/>
                    </a:solidFill>
                    <a:latin typeface="+mn-ea"/>
                  </a:rPr>
                  <a:t>设</a:t>
                </a:r>
                <a:r>
                  <a:rPr kumimoji="1" lang="en-US" altLang="zh-CN" b="1" dirty="0">
                    <a:solidFill>
                      <a:srgbClr val="0000CC"/>
                    </a:solidFill>
                    <a:latin typeface="+mn-ea"/>
                  </a:rPr>
                  <a:t>R</a:t>
                </a:r>
                <a:r>
                  <a:rPr kumimoji="1" lang="zh-CN" altLang="en-US" b="1" dirty="0">
                    <a:solidFill>
                      <a:srgbClr val="0000CC"/>
                    </a:solidFill>
                    <a:latin typeface="+mn-ea"/>
                  </a:rPr>
                  <a:t>是非空集合</a:t>
                </a:r>
                <a:r>
                  <a:rPr kumimoji="1" lang="en-US" altLang="zh-CN" b="1" dirty="0">
                    <a:solidFill>
                      <a:srgbClr val="0000CC"/>
                    </a:solidFill>
                    <a:latin typeface="+mn-ea"/>
                  </a:rPr>
                  <a:t>A</a:t>
                </a:r>
                <a:r>
                  <a:rPr kumimoji="1" lang="zh-CN" altLang="en-US" b="1" dirty="0">
                    <a:solidFill>
                      <a:srgbClr val="0000CC"/>
                    </a:solidFill>
                    <a:latin typeface="+mn-ea"/>
                  </a:rPr>
                  <a:t>上的等价关系，</a:t>
                </a:r>
                <a:r>
                  <a:rPr kumimoji="1" lang="zh-CN" altLang="en-US" b="1" dirty="0">
                    <a:solidFill>
                      <a:srgbClr val="000000"/>
                    </a:solidFill>
                    <a:latin typeface="+mn-ea"/>
                  </a:rPr>
                  <a:t>则</a:t>
                </a:r>
                <a:r>
                  <a:rPr kumimoji="1" lang="en-US" altLang="zh-CN" b="1" dirty="0">
                    <a:latin typeface="+mn-ea"/>
                  </a:rPr>
                  <a:t>A</a:t>
                </a:r>
                <a:r>
                  <a:rPr kumimoji="1" lang="zh-CN" altLang="en-US" b="1" dirty="0">
                    <a:latin typeface="+mn-ea"/>
                  </a:rPr>
                  <a:t>对</a:t>
                </a:r>
                <a:r>
                  <a:rPr kumimoji="1" lang="en-US" altLang="zh-CN" b="1" dirty="0">
                    <a:latin typeface="+mn-ea"/>
                  </a:rPr>
                  <a:t>R</a:t>
                </a:r>
                <a:r>
                  <a:rPr kumimoji="1" lang="zh-CN" altLang="en-US" b="1" dirty="0">
                    <a:latin typeface="+mn-ea"/>
                  </a:rPr>
                  <a:t>的商集</a:t>
                </a:r>
                <a:r>
                  <a:rPr kumimoji="1" lang="en-US" altLang="zh-CN" b="1" dirty="0">
                    <a:latin typeface="+mn-ea"/>
                  </a:rPr>
                  <a:t>A/R</a:t>
                </a:r>
                <a:r>
                  <a:rPr kumimoji="1" lang="zh-CN" altLang="en-US" b="1" dirty="0">
                    <a:latin typeface="+mn-ea"/>
                  </a:rPr>
                  <a:t>是</a:t>
                </a:r>
                <a:r>
                  <a:rPr kumimoji="1" lang="en-US" altLang="zh-CN" b="1" dirty="0">
                    <a:latin typeface="+mn-ea"/>
                  </a:rPr>
                  <a:t>A</a:t>
                </a:r>
                <a:r>
                  <a:rPr kumimoji="1" lang="zh-CN" altLang="en-US" b="1" dirty="0">
                    <a:latin typeface="+mn-ea"/>
                  </a:rPr>
                  <a:t>的一个划分</a:t>
                </a:r>
                <a:r>
                  <a:rPr kumimoji="1" lang="zh-CN" altLang="en-US" b="1" dirty="0">
                    <a:solidFill>
                      <a:srgbClr val="000000"/>
                    </a:solidFill>
                    <a:latin typeface="+mn-ea"/>
                  </a:rPr>
                  <a:t>，称之为由</a:t>
                </a:r>
                <a:r>
                  <a:rPr kumimoji="1" lang="en-US" altLang="zh-CN" b="1" dirty="0">
                    <a:solidFill>
                      <a:srgbClr val="000000"/>
                    </a:solidFill>
                    <a:latin typeface="+mn-ea"/>
                  </a:rPr>
                  <a:t>R</a:t>
                </a:r>
                <a:r>
                  <a:rPr kumimoji="1" lang="zh-CN" altLang="en-US" b="1" dirty="0">
                    <a:solidFill>
                      <a:srgbClr val="000000"/>
                    </a:solidFill>
                    <a:latin typeface="+mn-ea"/>
                  </a:rPr>
                  <a:t>所导出的等价划分。</a:t>
                </a:r>
              </a:p>
              <a:p>
                <a:pPr algn="just">
                  <a:lnSpc>
                    <a:spcPct val="150000"/>
                  </a:lnSpc>
                  <a:spcBef>
                    <a:spcPct val="100000"/>
                  </a:spcBef>
                  <a:defRPr/>
                </a:pPr>
                <a:r>
                  <a:rPr kumimoji="1" lang="zh-CN" altLang="en-US" b="1" dirty="0">
                    <a:solidFill>
                      <a:srgbClr val="C00000"/>
                    </a:solidFill>
                    <a:latin typeface="+mn-ea"/>
                  </a:rPr>
                  <a:t>证明 </a:t>
                </a:r>
                <a:r>
                  <a:rPr kumimoji="1" lang="zh-CN" altLang="en-US" b="1" dirty="0">
                    <a:solidFill>
                      <a:schemeClr val="accent2"/>
                    </a:solidFill>
                    <a:latin typeface="+mn-ea"/>
                  </a:rPr>
                  <a:t> </a:t>
                </a:r>
                <a:r>
                  <a:rPr kumimoji="1" lang="zh-CN" altLang="en-US" b="1" dirty="0">
                    <a:latin typeface="+mn-ea"/>
                  </a:rPr>
                  <a:t>根据定理</a:t>
                </a:r>
                <a:r>
                  <a:rPr kumimoji="1" lang="en-US" altLang="zh-CN" b="1" dirty="0">
                    <a:latin typeface="+mn-ea"/>
                  </a:rPr>
                  <a:t>5.2</a:t>
                </a:r>
                <a:r>
                  <a:rPr kumimoji="1" lang="zh-CN" altLang="en-US" b="1" dirty="0">
                    <a:latin typeface="+mn-ea"/>
                  </a:rPr>
                  <a:t>（</a:t>
                </a:r>
                <a:r>
                  <a:rPr kumimoji="1" lang="en-US" altLang="zh-CN" b="1" dirty="0">
                    <a:latin typeface="+mn-ea"/>
                  </a:rPr>
                  <a:t>1</a:t>
                </a:r>
                <a:r>
                  <a:rPr kumimoji="1" lang="zh-CN" altLang="en-US" b="1" dirty="0">
                    <a:latin typeface="+mn-ea"/>
                  </a:rPr>
                  <a:t>）知，对</a:t>
                </a:r>
                <a14:m>
                  <m:oMath xmlns:m="http://schemas.openxmlformats.org/officeDocument/2006/math">
                    <m:r>
                      <a:rPr lang="es-ES" altLang="zh-CN" b="1" i="1">
                        <a:latin typeface="Cambria Math" panose="02040503050406030204" pitchFamily="18" charset="0"/>
                      </a:rPr>
                      <m:t>∀</m:t>
                    </m:r>
                  </m:oMath>
                </a14:m>
                <a:r>
                  <a:rPr kumimoji="1" lang="en-US" altLang="zh-CN" b="1" dirty="0" err="1">
                    <a:latin typeface="+mn-ea"/>
                  </a:rPr>
                  <a:t>x∈A</a:t>
                </a:r>
                <a:r>
                  <a:rPr kumimoji="1" lang="zh-CN" altLang="en-US" b="1" dirty="0">
                    <a:latin typeface="+mn-ea"/>
                  </a:rPr>
                  <a:t>，</a:t>
                </a:r>
                <a:r>
                  <a:rPr kumimoji="1" lang="en-US" altLang="zh-CN" b="1" dirty="0">
                    <a:latin typeface="+mn-ea"/>
                  </a:rPr>
                  <a:t>[x]</a:t>
                </a:r>
                <a:r>
                  <a:rPr kumimoji="1" lang="en-US" altLang="zh-CN" b="1" baseline="-25000" dirty="0">
                    <a:latin typeface="+mn-ea"/>
                  </a:rPr>
                  <a:t>R</a:t>
                </a:r>
                <a:r>
                  <a:rPr kumimoji="1" lang="en-US" altLang="zh-CN" b="1" dirty="0">
                    <a:latin typeface="+mn-ea"/>
                    <a:sym typeface="Symbol" panose="05050102010706020507" pitchFamily="18" charset="2"/>
                  </a:rPr>
                  <a:t>A</a:t>
                </a:r>
                <a:r>
                  <a:rPr kumimoji="1" lang="en-US" altLang="zh-CN" b="1" dirty="0">
                    <a:latin typeface="+mn-ea"/>
                  </a:rPr>
                  <a:t> </a:t>
                </a:r>
                <a:r>
                  <a:rPr kumimoji="1" lang="zh-CN" altLang="en-US" b="1" dirty="0">
                    <a:latin typeface="+mn-ea"/>
                  </a:rPr>
                  <a:t>且</a:t>
                </a:r>
                <a:r>
                  <a:rPr kumimoji="1" lang="en-US" altLang="zh-CN" b="1" dirty="0">
                    <a:latin typeface="+mn-ea"/>
                  </a:rPr>
                  <a:t>[x]</a:t>
                </a:r>
                <a:r>
                  <a:rPr kumimoji="1" lang="en-US" altLang="zh-CN" b="1" baseline="-25000" dirty="0">
                    <a:latin typeface="+mn-ea"/>
                  </a:rPr>
                  <a:t>R</a:t>
                </a:r>
                <a:r>
                  <a:rPr kumimoji="1" lang="en-US" altLang="zh-CN" b="1" dirty="0">
                    <a:latin typeface="+mn-ea"/>
                  </a:rPr>
                  <a:t>≠Φ </a:t>
                </a:r>
                <a:r>
                  <a:rPr kumimoji="1" lang="zh-CN" altLang="en-US" b="1" dirty="0">
                    <a:latin typeface="+mn-ea"/>
                  </a:rPr>
                  <a:t>；</a:t>
                </a:r>
                <a:endParaRPr kumimoji="1" lang="en-US" altLang="zh-CN" b="1" dirty="0">
                  <a:latin typeface="+mn-ea"/>
                </a:endParaRPr>
              </a:p>
              <a:p>
                <a:pPr lvl="1" algn="just">
                  <a:lnSpc>
                    <a:spcPct val="150000"/>
                  </a:lnSpc>
                  <a:defRPr/>
                </a:pPr>
                <a:r>
                  <a:rPr kumimoji="1" lang="zh-CN" altLang="en-US" b="1" dirty="0">
                    <a:latin typeface="+mn-ea"/>
                  </a:rPr>
                  <a:t>由定理</a:t>
                </a:r>
                <a:r>
                  <a:rPr kumimoji="1" lang="en-US" altLang="zh-CN" b="1" dirty="0">
                    <a:latin typeface="+mn-ea"/>
                  </a:rPr>
                  <a:t>5.2</a:t>
                </a:r>
                <a:r>
                  <a:rPr kumimoji="1" lang="zh-CN" altLang="en-US" b="1" dirty="0">
                    <a:latin typeface="+mn-ea"/>
                  </a:rPr>
                  <a:t>（</a:t>
                </a:r>
                <a:r>
                  <a:rPr kumimoji="1" lang="en-US" altLang="zh-CN" b="1" dirty="0">
                    <a:latin typeface="+mn-ea"/>
                  </a:rPr>
                  <a:t>2</a:t>
                </a:r>
                <a:r>
                  <a:rPr kumimoji="1" lang="zh-CN" altLang="en-US" b="1" dirty="0">
                    <a:latin typeface="+mn-ea"/>
                  </a:rPr>
                  <a:t>）知，不相等的两个等价类交集非空；</a:t>
                </a:r>
                <a:endParaRPr kumimoji="1" lang="en-US" altLang="zh-CN" b="1" dirty="0">
                  <a:latin typeface="+mn-ea"/>
                </a:endParaRPr>
              </a:p>
              <a:p>
                <a:pPr lvl="1" algn="just">
                  <a:lnSpc>
                    <a:spcPct val="150000"/>
                  </a:lnSpc>
                  <a:defRPr/>
                </a:pPr>
                <a:r>
                  <a:rPr kumimoji="1" lang="zh-CN" altLang="en-US" b="1" dirty="0">
                    <a:latin typeface="+mn-ea"/>
                  </a:rPr>
                  <a:t>由定理</a:t>
                </a:r>
                <a:r>
                  <a:rPr kumimoji="1" lang="en-US" altLang="zh-CN" b="1" dirty="0">
                    <a:latin typeface="+mn-ea"/>
                  </a:rPr>
                  <a:t>5.2</a:t>
                </a:r>
                <a:r>
                  <a:rPr kumimoji="1" lang="zh-CN" altLang="en-US" b="1" dirty="0">
                    <a:latin typeface="+mn-ea"/>
                  </a:rPr>
                  <a:t>（</a:t>
                </a:r>
                <a:r>
                  <a:rPr kumimoji="1" lang="en-US" altLang="zh-CN" b="1" dirty="0">
                    <a:latin typeface="+mn-ea"/>
                  </a:rPr>
                  <a:t>3</a:t>
                </a:r>
                <a:r>
                  <a:rPr kumimoji="1" lang="zh-CN" altLang="en-US" b="1" dirty="0">
                    <a:latin typeface="+mn-ea"/>
                  </a:rPr>
                  <a:t>）知，所有等价类的并集为</a:t>
                </a:r>
                <a:r>
                  <a:rPr kumimoji="1" lang="en-US" altLang="zh-CN" b="1" dirty="0">
                    <a:latin typeface="+mn-ea"/>
                  </a:rPr>
                  <a:t>A</a:t>
                </a:r>
                <a:r>
                  <a:rPr kumimoji="1" lang="zh-CN" altLang="en-US" b="1" dirty="0">
                    <a:latin typeface="+mn-ea"/>
                  </a:rPr>
                  <a:t>。</a:t>
                </a:r>
                <a:endParaRPr kumimoji="1" lang="en-US" altLang="zh-CN" b="1" dirty="0">
                  <a:latin typeface="+mn-ea"/>
                </a:endParaRPr>
              </a:p>
              <a:p>
                <a:pPr lvl="1" algn="just">
                  <a:lnSpc>
                    <a:spcPct val="150000"/>
                  </a:lnSpc>
                  <a:defRPr/>
                </a:pPr>
                <a:r>
                  <a:rPr kumimoji="1" lang="zh-CN" altLang="en-US" b="1" dirty="0">
                    <a:latin typeface="+mn-ea"/>
                  </a:rPr>
                  <a:t>于是根据定义</a:t>
                </a:r>
                <a:r>
                  <a:rPr kumimoji="1" lang="en-US" altLang="zh-CN" b="1" dirty="0">
                    <a:latin typeface="+mn-ea"/>
                  </a:rPr>
                  <a:t>5.4</a:t>
                </a:r>
                <a:r>
                  <a:rPr kumimoji="1" lang="zh-CN" altLang="en-US" b="1" dirty="0">
                    <a:latin typeface="+mn-ea"/>
                  </a:rPr>
                  <a:t>知， </a:t>
                </a:r>
                <a:r>
                  <a:rPr kumimoji="1" lang="en-US" altLang="zh-CN" b="1" dirty="0">
                    <a:latin typeface="+mn-ea"/>
                  </a:rPr>
                  <a:t>A/R</a:t>
                </a:r>
                <a:r>
                  <a:rPr kumimoji="1" lang="zh-CN" altLang="en-US" b="1" dirty="0">
                    <a:latin typeface="+mn-ea"/>
                  </a:rPr>
                  <a:t>就是</a:t>
                </a:r>
                <a:r>
                  <a:rPr kumimoji="1" lang="en-US" altLang="zh-CN" b="1" dirty="0">
                    <a:latin typeface="+mn-ea"/>
                  </a:rPr>
                  <a:t>A</a:t>
                </a:r>
                <a:r>
                  <a:rPr kumimoji="1" lang="zh-CN" altLang="en-US" b="1" dirty="0">
                    <a:latin typeface="+mn-ea"/>
                  </a:rPr>
                  <a:t>的一个划分。</a:t>
                </a:r>
              </a:p>
            </p:txBody>
          </p:sp>
        </mc:Choice>
        <mc:Fallback xmlns="">
          <p:sp>
            <p:nvSpPr>
              <p:cNvPr id="1693699" name="Rectangle 3">
                <a:extLst>
                  <a:ext uri="{FF2B5EF4-FFF2-40B4-BE49-F238E27FC236}">
                    <a16:creationId xmlns:a16="http://schemas.microsoft.com/office/drawing/2014/main" id="{39112CE7-5C68-40B5-A5A7-AD8CFF9A1BED}"/>
                  </a:ext>
                </a:extLst>
              </p:cNvPr>
              <p:cNvSpPr>
                <a:spLocks noRot="1" noChangeAspect="1" noMove="1" noResize="1" noEditPoints="1" noAdjustHandles="1" noChangeArrowheads="1" noChangeShapeType="1" noTextEdit="1"/>
              </p:cNvSpPr>
              <p:nvPr/>
            </p:nvSpPr>
            <p:spPr bwMode="auto">
              <a:xfrm>
                <a:off x="384175" y="1032908"/>
                <a:ext cx="11430000" cy="3720377"/>
              </a:xfrm>
              <a:prstGeom prst="rect">
                <a:avLst/>
              </a:prstGeom>
              <a:blipFill>
                <a:blip r:embed="rId2"/>
                <a:stretch>
                  <a:fillRect l="-800" r="-853" b="-2782"/>
                </a:stretch>
              </a:blipFill>
              <a:ln w="12700" algn="ctr">
                <a:noFill/>
                <a:miter lim="800000"/>
                <a:headEnd/>
                <a:tailEnd/>
              </a:ln>
              <a:effec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93699">
                                            <p:txEl>
                                              <p:pRg st="1" end="1"/>
                                            </p:txEl>
                                          </p:spTgt>
                                        </p:tgtEl>
                                        <p:attrNameLst>
                                          <p:attrName>style.visibility</p:attrName>
                                        </p:attrNameLst>
                                      </p:cBhvr>
                                      <p:to>
                                        <p:strVal val="visible"/>
                                      </p:to>
                                    </p:set>
                                    <p:animEffect transition="in" filter="barn(inVertical)">
                                      <p:cBhvr>
                                        <p:cTn id="7" dur="500"/>
                                        <p:tgtEl>
                                          <p:spTgt spid="16936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693699">
                                            <p:txEl>
                                              <p:pRg st="2" end="2"/>
                                            </p:txEl>
                                          </p:spTgt>
                                        </p:tgtEl>
                                        <p:attrNameLst>
                                          <p:attrName>style.visibility</p:attrName>
                                        </p:attrNameLst>
                                      </p:cBhvr>
                                      <p:to>
                                        <p:strVal val="visible"/>
                                      </p:to>
                                    </p:set>
                                    <p:animEffect transition="in" filter="fade">
                                      <p:cBhvr>
                                        <p:cTn id="12" dur="1000"/>
                                        <p:tgtEl>
                                          <p:spTgt spid="1693699">
                                            <p:txEl>
                                              <p:pRg st="2" end="2"/>
                                            </p:txEl>
                                          </p:spTgt>
                                        </p:tgtEl>
                                      </p:cBhvr>
                                    </p:animEffect>
                                    <p:anim calcmode="lin" valueType="num">
                                      <p:cBhvr>
                                        <p:cTn id="13" dur="1000" fill="hold"/>
                                        <p:tgtEl>
                                          <p:spTgt spid="1693699">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69369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693699">
                                            <p:txEl>
                                              <p:pRg st="3" end="3"/>
                                            </p:txEl>
                                          </p:spTgt>
                                        </p:tgtEl>
                                        <p:attrNameLst>
                                          <p:attrName>style.visibility</p:attrName>
                                        </p:attrNameLst>
                                      </p:cBhvr>
                                      <p:to>
                                        <p:strVal val="visible"/>
                                      </p:to>
                                    </p:set>
                                    <p:animEffect transition="in" filter="wipe(down)">
                                      <p:cBhvr>
                                        <p:cTn id="19" dur="500"/>
                                        <p:tgtEl>
                                          <p:spTgt spid="1693699">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693699">
                                            <p:txEl>
                                              <p:pRg st="4" end="4"/>
                                            </p:txEl>
                                          </p:spTgt>
                                        </p:tgtEl>
                                        <p:attrNameLst>
                                          <p:attrName>style.visibility</p:attrName>
                                        </p:attrNameLst>
                                      </p:cBhvr>
                                      <p:to>
                                        <p:strVal val="visible"/>
                                      </p:to>
                                    </p:set>
                                    <p:animEffect transition="in" filter="wipe(down)">
                                      <p:cBhvr>
                                        <p:cTn id="24" dur="500"/>
                                        <p:tgtEl>
                                          <p:spTgt spid="16936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Rectangle 2">
            <a:extLst>
              <a:ext uri="{FF2B5EF4-FFF2-40B4-BE49-F238E27FC236}">
                <a16:creationId xmlns:a16="http://schemas.microsoft.com/office/drawing/2014/main" id="{27D51B90-F2F8-4372-9257-196E05BA997E}"/>
              </a:ext>
            </a:extLst>
          </p:cNvPr>
          <p:cNvSpPr>
            <a:spLocks noGrp="1" noChangeArrowheads="1"/>
          </p:cNvSpPr>
          <p:nvPr>
            <p:ph type="title"/>
          </p:nvPr>
        </p:nvSpPr>
        <p:spPr>
          <a:xfrm>
            <a:off x="700598" y="276126"/>
            <a:ext cx="8050488" cy="585924"/>
          </a:xfrm>
        </p:spPr>
        <p:txBody>
          <a:bodyPr/>
          <a:lstStyle/>
          <a:p>
            <a:r>
              <a:rPr kumimoji="1" lang="zh-CN" altLang="en-US" sz="2400" dirty="0">
                <a:effectLst>
                  <a:outerShdw blurRad="38100" dist="38100" dir="2700000" algn="tl">
                    <a:srgbClr val="000000"/>
                  </a:outerShdw>
                </a:effectLst>
              </a:rPr>
              <a:t>定理</a:t>
            </a:r>
            <a:r>
              <a:rPr kumimoji="1" lang="en-US" altLang="zh-CN" sz="2400" dirty="0">
                <a:effectLst>
                  <a:outerShdw blurRad="38100" dist="38100" dir="2700000" algn="tl">
                    <a:srgbClr val="000000"/>
                  </a:outerShdw>
                </a:effectLst>
              </a:rPr>
              <a:t>5.4</a:t>
            </a:r>
            <a:endParaRPr lang="en-US" altLang="zh-CN" sz="2400" dirty="0"/>
          </a:p>
        </p:txBody>
      </p:sp>
      <p:sp>
        <p:nvSpPr>
          <p:cNvPr id="1693699" name="Rectangle 3">
            <a:extLst>
              <a:ext uri="{FF2B5EF4-FFF2-40B4-BE49-F238E27FC236}">
                <a16:creationId xmlns:a16="http://schemas.microsoft.com/office/drawing/2014/main" id="{39112CE7-5C68-40B5-A5A7-AD8CFF9A1BED}"/>
              </a:ext>
            </a:extLst>
          </p:cNvPr>
          <p:cNvSpPr>
            <a:spLocks noChangeArrowheads="1"/>
          </p:cNvSpPr>
          <p:nvPr/>
        </p:nvSpPr>
        <p:spPr bwMode="auto">
          <a:xfrm>
            <a:off x="384175" y="1032908"/>
            <a:ext cx="11430000" cy="1836785"/>
          </a:xfrm>
          <a:prstGeom prst="rect">
            <a:avLst/>
          </a:prstGeom>
          <a:noFill/>
          <a:ln w="12700" algn="ctr">
            <a:noFill/>
            <a:miter lim="800000"/>
            <a:headEnd/>
            <a:tailEnd/>
          </a:ln>
          <a:effectLst/>
        </p:spPr>
        <p:txBody>
          <a:bodyPr wrap="square">
            <a:spAutoFit/>
          </a:bodyPr>
          <a:lstStyle/>
          <a:p>
            <a:pPr algn="just" eaLnBrk="1" hangingPunct="1">
              <a:lnSpc>
                <a:spcPct val="150000"/>
              </a:lnSpc>
              <a:spcBef>
                <a:spcPct val="100000"/>
              </a:spcBef>
              <a:defRPr/>
            </a:pPr>
            <a:r>
              <a:rPr kumimoji="1" lang="zh-CN" altLang="en-US" b="1" dirty="0">
                <a:solidFill>
                  <a:srgbClr val="C00000"/>
                </a:solidFill>
                <a:latin typeface="+mn-ea"/>
              </a:rPr>
              <a:t>定理</a:t>
            </a:r>
            <a:r>
              <a:rPr kumimoji="1" lang="en-US" altLang="zh-CN" b="1" dirty="0">
                <a:solidFill>
                  <a:srgbClr val="C00000"/>
                </a:solidFill>
                <a:latin typeface="+mn-ea"/>
              </a:rPr>
              <a:t>5.4 </a:t>
            </a:r>
            <a:r>
              <a:rPr kumimoji="1" lang="zh-CN" altLang="en-US" b="1" dirty="0">
                <a:solidFill>
                  <a:srgbClr val="000000"/>
                </a:solidFill>
                <a:latin typeface="+mn-ea"/>
              </a:rPr>
              <a:t>给定集合</a:t>
            </a:r>
            <a:r>
              <a:rPr kumimoji="1" lang="en-US" altLang="zh-CN" b="1" dirty="0">
                <a:solidFill>
                  <a:srgbClr val="000000"/>
                </a:solidFill>
                <a:latin typeface="+mn-ea"/>
              </a:rPr>
              <a:t>A</a:t>
            </a:r>
            <a:r>
              <a:rPr kumimoji="1" lang="zh-CN" altLang="en-US" b="1" dirty="0">
                <a:solidFill>
                  <a:srgbClr val="000000"/>
                </a:solidFill>
                <a:latin typeface="+mn-ea"/>
              </a:rPr>
              <a:t>的</a:t>
            </a:r>
            <a:r>
              <a:rPr kumimoji="1" lang="zh-CN" altLang="en-US" b="1" dirty="0">
                <a:solidFill>
                  <a:srgbClr val="0000CC"/>
                </a:solidFill>
                <a:latin typeface="+mn-ea"/>
              </a:rPr>
              <a:t>一个划分</a:t>
            </a:r>
            <a:r>
              <a:rPr lang="en-US" altLang="zh-CN" b="1" dirty="0">
                <a:latin typeface="+mn-ea"/>
              </a:rPr>
              <a:t>П</a:t>
            </a:r>
            <a:r>
              <a:rPr kumimoji="1" lang="en-US" altLang="zh-CN" b="1" dirty="0">
                <a:solidFill>
                  <a:srgbClr val="000000"/>
                </a:solidFill>
                <a:latin typeface="+mn-ea"/>
              </a:rPr>
              <a:t>={A</a:t>
            </a:r>
            <a:r>
              <a:rPr kumimoji="1" lang="en-US" altLang="zh-CN" b="1" baseline="-25000" dirty="0">
                <a:solidFill>
                  <a:srgbClr val="000000"/>
                </a:solidFill>
                <a:latin typeface="+mn-ea"/>
              </a:rPr>
              <a:t>1</a:t>
            </a:r>
            <a:r>
              <a:rPr kumimoji="1" lang="en-US" altLang="zh-CN" b="1" dirty="0">
                <a:solidFill>
                  <a:srgbClr val="000000"/>
                </a:solidFill>
                <a:latin typeface="+mn-ea"/>
              </a:rPr>
              <a:t>,A</a:t>
            </a:r>
            <a:r>
              <a:rPr kumimoji="1" lang="en-US" altLang="zh-CN" b="1" baseline="-25000" dirty="0">
                <a:solidFill>
                  <a:srgbClr val="000000"/>
                </a:solidFill>
                <a:latin typeface="+mn-ea"/>
              </a:rPr>
              <a:t>2</a:t>
            </a:r>
            <a:r>
              <a:rPr kumimoji="1" lang="en-US" altLang="zh-CN" b="1" dirty="0">
                <a:solidFill>
                  <a:srgbClr val="000000"/>
                </a:solidFill>
                <a:latin typeface="+mn-ea"/>
              </a:rPr>
              <a:t>,…,A</a:t>
            </a:r>
            <a:r>
              <a:rPr kumimoji="1" lang="en-US" altLang="zh-CN" b="1" baseline="-25000" dirty="0">
                <a:solidFill>
                  <a:srgbClr val="000000"/>
                </a:solidFill>
                <a:latin typeface="+mn-ea"/>
              </a:rPr>
              <a:t>n</a:t>
            </a:r>
            <a:r>
              <a:rPr kumimoji="1" lang="en-US" altLang="zh-CN" b="1" dirty="0">
                <a:solidFill>
                  <a:srgbClr val="000000"/>
                </a:solidFill>
                <a:latin typeface="+mn-ea"/>
              </a:rPr>
              <a:t>}</a:t>
            </a:r>
            <a:r>
              <a:rPr kumimoji="1" lang="zh-CN" altLang="en-US" b="1" dirty="0">
                <a:solidFill>
                  <a:srgbClr val="000000"/>
                </a:solidFill>
                <a:latin typeface="+mn-ea"/>
              </a:rPr>
              <a:t>， 则由该划分确定的关系</a:t>
            </a:r>
          </a:p>
          <a:p>
            <a:pPr algn="r" eaLnBrk="1" hangingPunct="1">
              <a:lnSpc>
                <a:spcPct val="150000"/>
              </a:lnSpc>
              <a:spcBef>
                <a:spcPct val="20000"/>
              </a:spcBef>
              <a:defRPr/>
            </a:pPr>
            <a:r>
              <a:rPr kumimoji="1" lang="en-US" altLang="zh-CN" b="1" dirty="0">
                <a:solidFill>
                  <a:srgbClr val="000000"/>
                </a:solidFill>
                <a:latin typeface="+mn-ea"/>
              </a:rPr>
              <a:t>R=(A</a:t>
            </a:r>
            <a:r>
              <a:rPr kumimoji="1" lang="en-US" altLang="zh-CN" b="1" baseline="-25000" dirty="0">
                <a:solidFill>
                  <a:srgbClr val="000000"/>
                </a:solidFill>
                <a:latin typeface="+mn-ea"/>
              </a:rPr>
              <a:t>1</a:t>
            </a:r>
            <a:r>
              <a:rPr kumimoji="1" lang="en-US" altLang="zh-CN" b="1" dirty="0">
                <a:solidFill>
                  <a:srgbClr val="000000"/>
                </a:solidFill>
                <a:latin typeface="+mn-ea"/>
              </a:rPr>
              <a:t>×A</a:t>
            </a:r>
            <a:r>
              <a:rPr kumimoji="1" lang="en-US" altLang="zh-CN" b="1" baseline="-25000" dirty="0">
                <a:solidFill>
                  <a:srgbClr val="000000"/>
                </a:solidFill>
                <a:latin typeface="+mn-ea"/>
              </a:rPr>
              <a:t>1</a:t>
            </a:r>
            <a:r>
              <a:rPr kumimoji="1" lang="en-US" altLang="zh-CN" b="1" dirty="0">
                <a:solidFill>
                  <a:srgbClr val="000000"/>
                </a:solidFill>
                <a:latin typeface="+mn-ea"/>
              </a:rPr>
              <a:t>)∪(A</a:t>
            </a:r>
            <a:r>
              <a:rPr kumimoji="1" lang="en-US" altLang="zh-CN" b="1" baseline="-25000" dirty="0">
                <a:solidFill>
                  <a:srgbClr val="000000"/>
                </a:solidFill>
                <a:latin typeface="+mn-ea"/>
              </a:rPr>
              <a:t>2</a:t>
            </a:r>
            <a:r>
              <a:rPr kumimoji="1" lang="en-US" altLang="zh-CN" b="1" dirty="0">
                <a:solidFill>
                  <a:srgbClr val="000000"/>
                </a:solidFill>
                <a:latin typeface="+mn-ea"/>
              </a:rPr>
              <a:t>×A</a:t>
            </a:r>
            <a:r>
              <a:rPr kumimoji="1" lang="en-US" altLang="zh-CN" b="1" baseline="-25000" dirty="0">
                <a:solidFill>
                  <a:srgbClr val="000000"/>
                </a:solidFill>
                <a:latin typeface="+mn-ea"/>
              </a:rPr>
              <a:t>2</a:t>
            </a:r>
            <a:r>
              <a:rPr kumimoji="1" lang="en-US" altLang="zh-CN" b="1" dirty="0">
                <a:solidFill>
                  <a:srgbClr val="000000"/>
                </a:solidFill>
                <a:latin typeface="+mn-ea"/>
              </a:rPr>
              <a:t>)∪…∪(</a:t>
            </a:r>
            <a:r>
              <a:rPr kumimoji="1" lang="en-US" altLang="zh-CN" b="1" dirty="0" err="1">
                <a:solidFill>
                  <a:srgbClr val="000000"/>
                </a:solidFill>
                <a:latin typeface="+mn-ea"/>
              </a:rPr>
              <a:t>A</a:t>
            </a:r>
            <a:r>
              <a:rPr kumimoji="1" lang="en-US" altLang="zh-CN" b="1" baseline="-25000" dirty="0" err="1">
                <a:solidFill>
                  <a:srgbClr val="000000"/>
                </a:solidFill>
                <a:latin typeface="+mn-ea"/>
              </a:rPr>
              <a:t>n</a:t>
            </a:r>
            <a:r>
              <a:rPr kumimoji="1" lang="en-US" altLang="zh-CN" b="1" dirty="0" err="1">
                <a:solidFill>
                  <a:srgbClr val="000000"/>
                </a:solidFill>
                <a:latin typeface="+mn-ea"/>
              </a:rPr>
              <a:t>×A</a:t>
            </a:r>
            <a:r>
              <a:rPr kumimoji="1" lang="en-US" altLang="zh-CN" b="1" baseline="-25000" dirty="0" err="1">
                <a:solidFill>
                  <a:srgbClr val="000000"/>
                </a:solidFill>
                <a:latin typeface="+mn-ea"/>
              </a:rPr>
              <a:t>n</a:t>
            </a:r>
            <a:r>
              <a:rPr kumimoji="1" lang="en-US" altLang="zh-CN" b="1" dirty="0">
                <a:solidFill>
                  <a:srgbClr val="000000"/>
                </a:solidFill>
                <a:latin typeface="+mn-ea"/>
              </a:rPr>
              <a:t>)                </a:t>
            </a:r>
            <a:r>
              <a:rPr kumimoji="1" lang="zh-CN" altLang="en-US" b="1" dirty="0">
                <a:solidFill>
                  <a:srgbClr val="000000"/>
                </a:solidFill>
                <a:latin typeface="+mn-ea"/>
              </a:rPr>
              <a:t>（</a:t>
            </a:r>
            <a:r>
              <a:rPr kumimoji="1" lang="en-US" altLang="zh-CN" b="1" dirty="0">
                <a:solidFill>
                  <a:srgbClr val="000000"/>
                </a:solidFill>
                <a:latin typeface="+mn-ea"/>
              </a:rPr>
              <a:t>5-5</a:t>
            </a:r>
            <a:r>
              <a:rPr kumimoji="1" lang="zh-CN" altLang="en-US" b="1" dirty="0">
                <a:solidFill>
                  <a:srgbClr val="000000"/>
                </a:solidFill>
                <a:latin typeface="+mn-ea"/>
              </a:rPr>
              <a:t>）</a:t>
            </a:r>
            <a:endParaRPr kumimoji="1" lang="en-US" altLang="zh-CN" b="1" dirty="0">
              <a:solidFill>
                <a:srgbClr val="000000"/>
              </a:solidFill>
              <a:latin typeface="+mn-ea"/>
            </a:endParaRPr>
          </a:p>
          <a:p>
            <a:pPr algn="just" eaLnBrk="1" hangingPunct="1">
              <a:lnSpc>
                <a:spcPct val="150000"/>
              </a:lnSpc>
              <a:spcBef>
                <a:spcPct val="20000"/>
              </a:spcBef>
              <a:defRPr/>
            </a:pPr>
            <a:r>
              <a:rPr kumimoji="1" lang="zh-CN" altLang="en-US" b="1" dirty="0">
                <a:solidFill>
                  <a:srgbClr val="000000"/>
                </a:solidFill>
                <a:latin typeface="+mn-ea"/>
              </a:rPr>
              <a:t>是</a:t>
            </a:r>
            <a:r>
              <a:rPr kumimoji="1" lang="en-US" altLang="zh-CN" b="1" dirty="0">
                <a:solidFill>
                  <a:srgbClr val="0000CC"/>
                </a:solidFill>
                <a:latin typeface="+mn-ea"/>
              </a:rPr>
              <a:t>A</a:t>
            </a:r>
            <a:r>
              <a:rPr kumimoji="1" lang="zh-CN" altLang="en-US" b="1" dirty="0">
                <a:solidFill>
                  <a:srgbClr val="0000CC"/>
                </a:solidFill>
                <a:latin typeface="+mn-ea"/>
              </a:rPr>
              <a:t>上的等价关系</a:t>
            </a:r>
            <a:r>
              <a:rPr kumimoji="1" lang="en-US" altLang="zh-CN" b="1" dirty="0">
                <a:solidFill>
                  <a:srgbClr val="000000"/>
                </a:solidFill>
                <a:latin typeface="+mn-ea"/>
              </a:rPr>
              <a:t>,</a:t>
            </a:r>
            <a:r>
              <a:rPr kumimoji="1" lang="zh-CN" altLang="en-US" b="1" dirty="0">
                <a:solidFill>
                  <a:srgbClr val="000000"/>
                </a:solidFill>
                <a:latin typeface="+mn-ea"/>
              </a:rPr>
              <a:t>称此关系</a:t>
            </a:r>
            <a:r>
              <a:rPr kumimoji="1" lang="en-US" altLang="zh-CN" b="1" dirty="0">
                <a:solidFill>
                  <a:srgbClr val="000000"/>
                </a:solidFill>
                <a:latin typeface="+mn-ea"/>
              </a:rPr>
              <a:t>R</a:t>
            </a:r>
            <a:r>
              <a:rPr kumimoji="1" lang="zh-CN" altLang="en-US" b="1" dirty="0">
                <a:solidFill>
                  <a:srgbClr val="000000"/>
                </a:solidFill>
                <a:latin typeface="+mn-ea"/>
              </a:rPr>
              <a:t>为由划分</a:t>
            </a:r>
            <a:r>
              <a:rPr lang="en-US" altLang="zh-CN" b="1" dirty="0">
                <a:latin typeface="+mn-ea"/>
              </a:rPr>
              <a:t>П</a:t>
            </a:r>
            <a:r>
              <a:rPr kumimoji="1" lang="zh-CN" altLang="en-US" b="1" dirty="0">
                <a:latin typeface="+mn-ea"/>
              </a:rPr>
              <a:t>所导出的等价关系。</a:t>
            </a:r>
          </a:p>
        </p:txBody>
      </p:sp>
    </p:spTree>
    <p:extLst>
      <p:ext uri="{BB962C8B-B14F-4D97-AF65-F5344CB8AC3E}">
        <p14:creationId xmlns:p14="http://schemas.microsoft.com/office/powerpoint/2010/main" val="20936456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93699">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93699">
                                            <p:txEl>
                                              <p:pRg st="1" end="1"/>
                                            </p:txEl>
                                          </p:spTgt>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6936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3699"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Rectangle 2">
            <a:extLst>
              <a:ext uri="{FF2B5EF4-FFF2-40B4-BE49-F238E27FC236}">
                <a16:creationId xmlns:a16="http://schemas.microsoft.com/office/drawing/2014/main" id="{27D51B90-F2F8-4372-9257-196E05BA997E}"/>
              </a:ext>
            </a:extLst>
          </p:cNvPr>
          <p:cNvSpPr>
            <a:spLocks noGrp="1" noChangeArrowheads="1"/>
          </p:cNvSpPr>
          <p:nvPr>
            <p:ph type="title"/>
          </p:nvPr>
        </p:nvSpPr>
        <p:spPr>
          <a:xfrm>
            <a:off x="700598" y="276126"/>
            <a:ext cx="8050488" cy="585924"/>
          </a:xfrm>
        </p:spPr>
        <p:txBody>
          <a:bodyPr/>
          <a:lstStyle/>
          <a:p>
            <a:r>
              <a:rPr lang="zh-CN" altLang="en-US" dirty="0"/>
              <a:t>定理</a:t>
            </a:r>
            <a:r>
              <a:rPr lang="en-US" altLang="zh-CN" dirty="0"/>
              <a:t>5.4 </a:t>
            </a:r>
            <a:r>
              <a:rPr lang="zh-CN" altLang="en-US" dirty="0"/>
              <a:t>证明</a:t>
            </a:r>
            <a:endParaRPr lang="en-US" altLang="zh-CN" dirty="0"/>
          </a:p>
        </p:txBody>
      </p:sp>
      <mc:AlternateContent xmlns:mc="http://schemas.openxmlformats.org/markup-compatibility/2006" xmlns:a14="http://schemas.microsoft.com/office/drawing/2010/main">
        <mc:Choice Requires="a14">
          <p:sp>
            <p:nvSpPr>
              <p:cNvPr id="1693699" name="Rectangle 3">
                <a:extLst>
                  <a:ext uri="{FF2B5EF4-FFF2-40B4-BE49-F238E27FC236}">
                    <a16:creationId xmlns:a16="http://schemas.microsoft.com/office/drawing/2014/main" id="{39112CE7-5C68-40B5-A5A7-AD8CFF9A1BED}"/>
                  </a:ext>
                </a:extLst>
              </p:cNvPr>
              <p:cNvSpPr>
                <a:spLocks noChangeArrowheads="1"/>
              </p:cNvSpPr>
              <p:nvPr/>
            </p:nvSpPr>
            <p:spPr bwMode="auto">
              <a:xfrm>
                <a:off x="384176" y="1032908"/>
                <a:ext cx="5562600" cy="5013039"/>
              </a:xfrm>
              <a:prstGeom prst="rect">
                <a:avLst/>
              </a:prstGeom>
              <a:noFill/>
              <a:ln w="12700" algn="ctr">
                <a:noFill/>
                <a:miter lim="800000"/>
                <a:headEnd/>
                <a:tailEnd/>
              </a:ln>
              <a:effectLst/>
            </p:spPr>
            <p:txBody>
              <a:bodyPr wrap="square">
                <a:spAutoFit/>
              </a:bodyPr>
              <a:lstStyle/>
              <a:p>
                <a:pPr algn="just">
                  <a:lnSpc>
                    <a:spcPct val="150000"/>
                  </a:lnSpc>
                  <a:defRPr/>
                </a:pPr>
                <a:r>
                  <a:rPr kumimoji="1" lang="zh-CN" altLang="en-US" b="1" dirty="0">
                    <a:solidFill>
                      <a:srgbClr val="C00000"/>
                    </a:solidFill>
                    <a:effectLst/>
                    <a:latin typeface="+mn-ea"/>
                  </a:rPr>
                  <a:t>证明</a:t>
                </a:r>
                <a:r>
                  <a:rPr kumimoji="1" lang="zh-CN" altLang="en-US" b="1" dirty="0">
                    <a:effectLst/>
                    <a:latin typeface="+mn-ea"/>
                  </a:rPr>
                  <a:t>  根据划分的定义，</a:t>
                </a:r>
                <a:r>
                  <a:rPr kumimoji="1" lang="en-US" altLang="zh-CN" b="1" dirty="0">
                    <a:effectLst/>
                    <a:latin typeface="+mn-ea"/>
                  </a:rPr>
                  <a:t>A=              </a:t>
                </a:r>
                <a:r>
                  <a:rPr kumimoji="1" lang="zh-CN" altLang="en-US" b="1" dirty="0">
                    <a:effectLst/>
                    <a:latin typeface="+mn-ea"/>
                  </a:rPr>
                  <a:t>。</a:t>
                </a:r>
              </a:p>
              <a:p>
                <a:pPr algn="just">
                  <a:lnSpc>
                    <a:spcPct val="150000"/>
                  </a:lnSpc>
                  <a:defRPr/>
                </a:pPr>
                <a:endParaRPr kumimoji="1" lang="en-US" altLang="zh-CN" b="1" dirty="0">
                  <a:solidFill>
                    <a:srgbClr val="3333FF"/>
                  </a:solidFill>
                  <a:effectLst/>
                  <a:latin typeface="+mn-ea"/>
                </a:endParaRPr>
              </a:p>
              <a:p>
                <a:pPr algn="just">
                  <a:lnSpc>
                    <a:spcPct val="150000"/>
                  </a:lnSpc>
                  <a:defRPr/>
                </a:pPr>
                <a:r>
                  <a:rPr kumimoji="1" lang="zh-CN" altLang="en-US" b="1" dirty="0">
                    <a:solidFill>
                      <a:srgbClr val="3333FF"/>
                    </a:solidFill>
                    <a:effectLst/>
                    <a:latin typeface="+mn-ea"/>
                  </a:rPr>
                  <a:t>（</a:t>
                </a:r>
                <a:r>
                  <a:rPr kumimoji="1" lang="en-US" altLang="zh-CN" b="1" dirty="0">
                    <a:solidFill>
                      <a:srgbClr val="3333FF"/>
                    </a:solidFill>
                    <a:effectLst/>
                    <a:latin typeface="+mn-ea"/>
                  </a:rPr>
                  <a:t>1</a:t>
                </a:r>
                <a:r>
                  <a:rPr kumimoji="1" lang="zh-CN" altLang="en-US" b="1" dirty="0">
                    <a:solidFill>
                      <a:srgbClr val="3333FF"/>
                    </a:solidFill>
                    <a:effectLst/>
                    <a:latin typeface="+mn-ea"/>
                  </a:rPr>
                  <a:t>）自反性 </a:t>
                </a:r>
                <a14:m>
                  <m:oMath xmlns:m="http://schemas.openxmlformats.org/officeDocument/2006/math">
                    <m:r>
                      <a:rPr lang="es-ES" altLang="zh-CN" b="1" i="1">
                        <a:effectLst/>
                        <a:latin typeface="Cambria Math" panose="02040503050406030204" pitchFamily="18" charset="0"/>
                      </a:rPr>
                      <m:t>∀</m:t>
                    </m:r>
                  </m:oMath>
                </a14:m>
                <a:r>
                  <a:rPr kumimoji="1" lang="en-US" altLang="zh-CN" b="1" dirty="0">
                    <a:effectLst/>
                    <a:latin typeface="+mn-ea"/>
                  </a:rPr>
                  <a:t>x</a:t>
                </a:r>
                <a:r>
                  <a:rPr kumimoji="1" lang="zh-CN" altLang="en-US" b="1" dirty="0">
                    <a:effectLst/>
                    <a:latin typeface="+mn-ea"/>
                  </a:rPr>
                  <a:t>，</a:t>
                </a:r>
              </a:p>
              <a:p>
                <a:pPr algn="just">
                  <a:lnSpc>
                    <a:spcPct val="150000"/>
                  </a:lnSpc>
                  <a:defRPr/>
                </a:pPr>
                <a:r>
                  <a:rPr kumimoji="1" lang="en-US" altLang="zh-CN" b="1" dirty="0">
                    <a:effectLst/>
                    <a:latin typeface="+mn-ea"/>
                  </a:rPr>
                  <a:t>     </a:t>
                </a:r>
                <a:r>
                  <a:rPr kumimoji="1" lang="en-US" altLang="zh-CN" b="1" dirty="0" err="1">
                    <a:effectLst/>
                    <a:latin typeface="+mn-ea"/>
                  </a:rPr>
                  <a:t>x∈A</a:t>
                </a:r>
                <a:endParaRPr kumimoji="1" lang="en-US" altLang="zh-CN" b="1" dirty="0">
                  <a:effectLst/>
                  <a:latin typeface="+mn-ea"/>
                </a:endParaRPr>
              </a:p>
              <a:p>
                <a:pPr algn="just">
                  <a:lnSpc>
                    <a:spcPct val="150000"/>
                  </a:lnSpc>
                  <a:defRPr/>
                </a:pPr>
                <a:r>
                  <a:rPr kumimoji="1" lang="en-US" altLang="en-US" b="1" noProof="1">
                    <a:latin typeface="+mn-ea"/>
                    <a:sym typeface="Symbol" panose="05050102010706020507" pitchFamily="18" charset="2"/>
                  </a:rPr>
                  <a:t>     </a:t>
                </a:r>
                <a:r>
                  <a:rPr lang="en-US" altLang="en-US" b="1" noProof="1">
                    <a:effectLst/>
                    <a:latin typeface="+mn-ea"/>
                    <a:sym typeface="Symbol" panose="05050102010706020507" pitchFamily="18" charset="2"/>
                  </a:rPr>
                  <a:t>  </a:t>
                </a:r>
                <a:r>
                  <a:rPr lang="en-US" altLang="zh-CN" b="1" dirty="0">
                    <a:effectLst/>
                    <a:latin typeface="+mn-ea"/>
                    <a:sym typeface="Symbol" panose="05050102010706020507" pitchFamily="18" charset="2"/>
                  </a:rPr>
                  <a:t></a:t>
                </a:r>
                <a:r>
                  <a:rPr kumimoji="1" lang="en-US" altLang="zh-CN" b="1" dirty="0" err="1">
                    <a:effectLst/>
                    <a:latin typeface="+mn-ea"/>
                  </a:rPr>
                  <a:t>i</a:t>
                </a:r>
                <a:r>
                  <a:rPr kumimoji="1" lang="en-US" altLang="zh-CN" b="1" dirty="0">
                    <a:effectLst/>
                    <a:latin typeface="+mn-ea"/>
                  </a:rPr>
                  <a:t>(</a:t>
                </a:r>
                <a:r>
                  <a:rPr kumimoji="1" lang="en-US" altLang="zh-CN" b="1" dirty="0" err="1">
                    <a:effectLst/>
                    <a:latin typeface="+mn-ea"/>
                  </a:rPr>
                  <a:t>i∈N</a:t>
                </a:r>
                <a:r>
                  <a:rPr kumimoji="1" lang="en-US" altLang="zh-CN" b="1" baseline="30000" dirty="0">
                    <a:effectLst/>
                    <a:latin typeface="+mn-ea"/>
                  </a:rPr>
                  <a:t>+</a:t>
                </a:r>
                <a:r>
                  <a:rPr kumimoji="1" lang="en-US" altLang="zh-CN" b="1" dirty="0">
                    <a:effectLst/>
                    <a:latin typeface="+mn-ea"/>
                  </a:rPr>
                  <a:t>∧</a:t>
                </a:r>
                <a:r>
                  <a:rPr kumimoji="1" lang="en-US" altLang="zh-CN" b="1" dirty="0" err="1">
                    <a:effectLst/>
                    <a:latin typeface="+mn-ea"/>
                  </a:rPr>
                  <a:t>x∈</a:t>
                </a:r>
                <a:r>
                  <a:rPr lang="en-US" altLang="zh-CN" b="1" dirty="0" err="1">
                    <a:effectLst/>
                    <a:latin typeface="+mn-ea"/>
                  </a:rPr>
                  <a:t>A</a:t>
                </a:r>
                <a:r>
                  <a:rPr lang="en-US" altLang="zh-CN" b="1" baseline="-25000" dirty="0" err="1">
                    <a:effectLst/>
                    <a:latin typeface="+mn-ea"/>
                  </a:rPr>
                  <a:t>i</a:t>
                </a:r>
                <a:r>
                  <a:rPr kumimoji="1" lang="en-US" altLang="zh-CN" b="1" dirty="0">
                    <a:effectLst/>
                    <a:latin typeface="+mn-ea"/>
                  </a:rPr>
                  <a:t>)</a:t>
                </a:r>
                <a:r>
                  <a:rPr lang="en-US" altLang="en-US" b="1" noProof="1">
                    <a:effectLst/>
                    <a:latin typeface="+mn-ea"/>
                    <a:sym typeface="Symbol" panose="05050102010706020507" pitchFamily="18" charset="2"/>
                  </a:rPr>
                  <a:t> </a:t>
                </a:r>
              </a:p>
              <a:p>
                <a:pPr algn="just">
                  <a:lnSpc>
                    <a:spcPct val="150000"/>
                  </a:lnSpc>
                  <a:defRPr/>
                </a:pPr>
                <a:r>
                  <a:rPr lang="en-US" altLang="en-US" b="1" noProof="1">
                    <a:latin typeface="+mn-ea"/>
                    <a:sym typeface="Symbol" panose="05050102010706020507" pitchFamily="18" charset="2"/>
                  </a:rPr>
                  <a:t>     </a:t>
                </a:r>
                <a:r>
                  <a:rPr lang="en-US" altLang="zh-CN" b="1" dirty="0">
                    <a:latin typeface="+mn-ea"/>
                  </a:rPr>
                  <a:t>A</a:t>
                </a:r>
                <a:r>
                  <a:rPr lang="en-US" altLang="zh-CN" b="1" baseline="-25000" dirty="0">
                    <a:latin typeface="+mn-ea"/>
                  </a:rPr>
                  <a:t>i</a:t>
                </a:r>
                <a:r>
                  <a:rPr kumimoji="1" lang="en-US" altLang="zh-CN" b="1" dirty="0">
                    <a:latin typeface="+mn-ea"/>
                  </a:rPr>
                  <a:t>×</a:t>
                </a:r>
                <a:r>
                  <a:rPr lang="en-US" altLang="zh-CN" b="1" dirty="0">
                    <a:latin typeface="+mn-ea"/>
                  </a:rPr>
                  <a:t> A</a:t>
                </a:r>
                <a:r>
                  <a:rPr lang="en-US" altLang="zh-CN" b="1" baseline="-25000" dirty="0">
                    <a:latin typeface="+mn-ea"/>
                  </a:rPr>
                  <a:t>i</a:t>
                </a:r>
                <a:r>
                  <a:rPr kumimoji="1" lang="zh-CN" altLang="en-US" b="1" dirty="0">
                    <a:latin typeface="+mn-ea"/>
                  </a:rPr>
                  <a:t>是自反的</a:t>
                </a:r>
                <a:endParaRPr kumimoji="1" lang="en-US" altLang="zh-CN" b="1" dirty="0">
                  <a:latin typeface="+mn-ea"/>
                </a:endParaRPr>
              </a:p>
              <a:p>
                <a:pPr algn="just">
                  <a:lnSpc>
                    <a:spcPct val="150000"/>
                  </a:lnSpc>
                  <a:defRPr/>
                </a:pPr>
                <a:r>
                  <a:rPr kumimoji="1" lang="en-US" altLang="zh-CN" b="1" dirty="0">
                    <a:latin typeface="+mn-ea"/>
                  </a:rPr>
                  <a:t>     </a:t>
                </a:r>
                <a:r>
                  <a:rPr kumimoji="1" lang="zh-CN" altLang="en-US" b="1" dirty="0">
                    <a:latin typeface="+mn-ea"/>
                  </a:rPr>
                  <a:t> </a:t>
                </a:r>
                <a:r>
                  <a:rPr lang="en-US" altLang="en-US" b="1" noProof="1">
                    <a:effectLst/>
                    <a:latin typeface="+mn-ea"/>
                    <a:sym typeface="Symbol" panose="05050102010706020507" pitchFamily="18" charset="2"/>
                  </a:rPr>
                  <a:t> </a:t>
                </a:r>
                <a:r>
                  <a:rPr kumimoji="1" lang="en-US" altLang="zh-CN" b="1" dirty="0">
                    <a:effectLst/>
                    <a:latin typeface="+mn-ea"/>
                  </a:rPr>
                  <a:t>&lt;x</a:t>
                </a:r>
                <a:r>
                  <a:rPr kumimoji="1" lang="en-US" altLang="zh-CN" b="1" dirty="0">
                    <a:latin typeface="+mn-ea"/>
                  </a:rPr>
                  <a:t>, </a:t>
                </a:r>
                <a:r>
                  <a:rPr kumimoji="1" lang="en-US" altLang="zh-CN" b="1" dirty="0">
                    <a:effectLst/>
                    <a:latin typeface="+mn-ea"/>
                  </a:rPr>
                  <a:t>x&gt;∈</a:t>
                </a:r>
                <a:r>
                  <a:rPr lang="en-US" altLang="zh-CN" b="1" dirty="0">
                    <a:effectLst/>
                    <a:latin typeface="+mn-ea"/>
                  </a:rPr>
                  <a:t> </a:t>
                </a:r>
                <a:r>
                  <a:rPr lang="en-US" altLang="zh-CN" b="1" dirty="0" err="1">
                    <a:effectLst/>
                    <a:latin typeface="+mn-ea"/>
                  </a:rPr>
                  <a:t>A</a:t>
                </a:r>
                <a:r>
                  <a:rPr lang="en-US" altLang="zh-CN" b="1" baseline="-25000" dirty="0" err="1">
                    <a:effectLst/>
                    <a:latin typeface="+mn-ea"/>
                  </a:rPr>
                  <a:t>i</a:t>
                </a:r>
                <a:r>
                  <a:rPr kumimoji="1" lang="en-US" altLang="zh-CN" b="1" dirty="0" err="1">
                    <a:effectLst/>
                    <a:latin typeface="+mn-ea"/>
                  </a:rPr>
                  <a:t>×</a:t>
                </a:r>
                <a:r>
                  <a:rPr lang="en-US" altLang="zh-CN" b="1" dirty="0" err="1">
                    <a:effectLst/>
                    <a:latin typeface="+mn-ea"/>
                  </a:rPr>
                  <a:t>A</a:t>
                </a:r>
                <a:r>
                  <a:rPr lang="en-US" altLang="zh-CN" b="1" baseline="-25000" dirty="0" err="1">
                    <a:effectLst/>
                    <a:latin typeface="+mn-ea"/>
                  </a:rPr>
                  <a:t>i</a:t>
                </a:r>
                <a:r>
                  <a:rPr lang="en-US" altLang="en-US" b="1" noProof="1">
                    <a:effectLst/>
                    <a:latin typeface="+mn-ea"/>
                    <a:sym typeface="Symbol" panose="05050102010706020507" pitchFamily="18" charset="2"/>
                  </a:rPr>
                  <a:t> </a:t>
                </a:r>
              </a:p>
              <a:p>
                <a:pPr algn="just">
                  <a:lnSpc>
                    <a:spcPct val="150000"/>
                  </a:lnSpc>
                  <a:defRPr/>
                </a:pPr>
                <a:r>
                  <a:rPr lang="en-US" altLang="en-US" b="1" noProof="1">
                    <a:latin typeface="+mn-ea"/>
                    <a:sym typeface="Symbol" panose="05050102010706020507" pitchFamily="18" charset="2"/>
                  </a:rPr>
                  <a:t>     </a:t>
                </a:r>
                <a:r>
                  <a:rPr lang="en-US" altLang="en-US" b="1" noProof="1">
                    <a:effectLst/>
                    <a:latin typeface="+mn-ea"/>
                    <a:sym typeface="Symbol" panose="05050102010706020507" pitchFamily="18" charset="2"/>
                  </a:rPr>
                  <a:t></a:t>
                </a:r>
                <a:r>
                  <a:rPr kumimoji="1" lang="en-US" altLang="zh-CN" b="1" dirty="0">
                    <a:effectLst/>
                    <a:latin typeface="+mn-ea"/>
                  </a:rPr>
                  <a:t>&lt;</a:t>
                </a:r>
                <a:r>
                  <a:rPr kumimoji="1" lang="en-US" altLang="zh-CN" b="1" dirty="0" err="1">
                    <a:effectLst/>
                    <a:latin typeface="+mn-ea"/>
                  </a:rPr>
                  <a:t>x,x</a:t>
                </a:r>
                <a:r>
                  <a:rPr kumimoji="1" lang="en-US" altLang="zh-CN" b="1" dirty="0">
                    <a:effectLst/>
                    <a:latin typeface="+mn-ea"/>
                  </a:rPr>
                  <a:t>&gt;∈R</a:t>
                </a:r>
              </a:p>
              <a:p>
                <a:pPr algn="just">
                  <a:lnSpc>
                    <a:spcPct val="150000"/>
                  </a:lnSpc>
                  <a:defRPr/>
                </a:pPr>
                <a:r>
                  <a:rPr kumimoji="1" lang="en-US" altLang="zh-CN" b="1" dirty="0">
                    <a:latin typeface="+mn-ea"/>
                  </a:rPr>
                  <a:t>    </a:t>
                </a:r>
                <a:r>
                  <a:rPr kumimoji="1" lang="en-US" altLang="zh-CN" b="1" dirty="0">
                    <a:effectLst/>
                    <a:latin typeface="+mn-ea"/>
                  </a:rPr>
                  <a:t> </a:t>
                </a:r>
                <a:r>
                  <a:rPr kumimoji="1" lang="zh-CN" altLang="en-US" b="1" dirty="0">
                    <a:effectLst/>
                    <a:latin typeface="+mn-ea"/>
                  </a:rPr>
                  <a:t>即</a:t>
                </a:r>
                <a:r>
                  <a:rPr kumimoji="1" lang="en-US" altLang="zh-CN" b="1" dirty="0">
                    <a:effectLst/>
                    <a:latin typeface="+mn-ea"/>
                  </a:rPr>
                  <a:t>R</a:t>
                </a:r>
                <a:r>
                  <a:rPr kumimoji="1" lang="zh-CN" altLang="en-US" b="1" dirty="0">
                    <a:effectLst/>
                    <a:latin typeface="+mn-ea"/>
                  </a:rPr>
                  <a:t>是自反的。</a:t>
                </a:r>
              </a:p>
            </p:txBody>
          </p:sp>
        </mc:Choice>
        <mc:Fallback xmlns="">
          <p:sp>
            <p:nvSpPr>
              <p:cNvPr id="1693699" name="Rectangle 3">
                <a:extLst>
                  <a:ext uri="{FF2B5EF4-FFF2-40B4-BE49-F238E27FC236}">
                    <a16:creationId xmlns:a16="http://schemas.microsoft.com/office/drawing/2014/main" id="{39112CE7-5C68-40B5-A5A7-AD8CFF9A1BED}"/>
                  </a:ext>
                </a:extLst>
              </p:cNvPr>
              <p:cNvSpPr>
                <a:spLocks noRot="1" noChangeAspect="1" noMove="1" noResize="1" noEditPoints="1" noAdjustHandles="1" noChangeArrowheads="1" noChangeShapeType="1" noTextEdit="1"/>
              </p:cNvSpPr>
              <p:nvPr/>
            </p:nvSpPr>
            <p:spPr bwMode="auto">
              <a:xfrm>
                <a:off x="384176" y="1032908"/>
                <a:ext cx="5562600" cy="5013039"/>
              </a:xfrm>
              <a:prstGeom prst="rect">
                <a:avLst/>
              </a:prstGeom>
              <a:blipFill>
                <a:blip r:embed="rId2"/>
                <a:stretch>
                  <a:fillRect l="-1643" b="-1823"/>
                </a:stretch>
              </a:blipFill>
              <a:ln w="12700" algn="ctr">
                <a:no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C5EEEBD-9156-4186-8E98-AEBC453C996D}"/>
                  </a:ext>
                </a:extLst>
              </p:cNvPr>
              <p:cNvSpPr txBox="1"/>
              <p:nvPr/>
            </p:nvSpPr>
            <p:spPr>
              <a:xfrm>
                <a:off x="4117975" y="1045628"/>
                <a:ext cx="1176283" cy="73148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zh-CN" altLang="en-US" i="1" smtClean="0">
                              <a:solidFill>
                                <a:schemeClr val="tx1"/>
                              </a:solidFill>
                              <a:latin typeface="Cambria Math" panose="02040503050406030204" pitchFamily="18" charset="0"/>
                            </a:rPr>
                          </m:ctrlPr>
                        </m:naryPr>
                        <m:sub>
                          <m:r>
                            <m:rPr>
                              <m:brk m:alnAt="25"/>
                            </m:rP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𝑛</m:t>
                          </m:r>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e>
                            <m:sub>
                              <m:r>
                                <m:rPr>
                                  <m:sty m:val="p"/>
                                </m:rPr>
                                <a:rPr lang="en-US" altLang="zh-CN" i="1">
                                  <a:latin typeface="Cambria Math" panose="02040503050406030204" pitchFamily="18" charset="0"/>
                                </a:rPr>
                                <m:t>i</m:t>
                              </m:r>
                            </m:sub>
                          </m:sSub>
                        </m:e>
                      </m:nary>
                    </m:oMath>
                  </m:oMathPara>
                </a14:m>
                <a:endParaRPr lang="zh-CN" altLang="en-US" dirty="0">
                  <a:solidFill>
                    <a:schemeClr val="tx1"/>
                  </a:solidFill>
                </a:endParaRPr>
              </a:p>
            </p:txBody>
          </p:sp>
        </mc:Choice>
        <mc:Fallback xmlns="">
          <p:sp>
            <p:nvSpPr>
              <p:cNvPr id="6" name="文本框 5">
                <a:extLst>
                  <a:ext uri="{FF2B5EF4-FFF2-40B4-BE49-F238E27FC236}">
                    <a16:creationId xmlns:a16="http://schemas.microsoft.com/office/drawing/2014/main" id="{6C5EEEBD-9156-4186-8E98-AEBC453C996D}"/>
                  </a:ext>
                </a:extLst>
              </p:cNvPr>
              <p:cNvSpPr txBox="1">
                <a:spLocks noRot="1" noChangeAspect="1" noMove="1" noResize="1" noEditPoints="1" noAdjustHandles="1" noChangeArrowheads="1" noChangeShapeType="1" noTextEdit="1"/>
              </p:cNvSpPr>
              <p:nvPr/>
            </p:nvSpPr>
            <p:spPr>
              <a:xfrm>
                <a:off x="4117975" y="1045628"/>
                <a:ext cx="1176283" cy="731482"/>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6DCFCA67-ABB7-4436-B751-AA2400009B95}"/>
                  </a:ext>
                </a:extLst>
              </p:cNvPr>
              <p:cNvSpPr>
                <a:spLocks noChangeArrowheads="1"/>
              </p:cNvSpPr>
              <p:nvPr/>
            </p:nvSpPr>
            <p:spPr bwMode="auto">
              <a:xfrm>
                <a:off x="6556375" y="2134394"/>
                <a:ext cx="5794375" cy="3905043"/>
              </a:xfrm>
              <a:prstGeom prst="rect">
                <a:avLst/>
              </a:prstGeom>
              <a:noFill/>
              <a:ln w="12700" algn="ctr">
                <a:noFill/>
                <a:miter lim="800000"/>
                <a:headEnd/>
                <a:tailEnd/>
              </a:ln>
              <a:effectLst/>
            </p:spPr>
            <p:txBody>
              <a:bodyPr wrap="square">
                <a:spAutoFit/>
              </a:bodyPr>
              <a:lstStyle/>
              <a:p>
                <a:pPr algn="just">
                  <a:lnSpc>
                    <a:spcPct val="150000"/>
                  </a:lnSpc>
                  <a:defRPr/>
                </a:pPr>
                <a:r>
                  <a:rPr kumimoji="1" lang="zh-CN" altLang="en-US" b="1" dirty="0">
                    <a:solidFill>
                      <a:srgbClr val="3333FF"/>
                    </a:solidFill>
                    <a:effectLst/>
                    <a:latin typeface="+mn-ea"/>
                  </a:rPr>
                  <a:t>（</a:t>
                </a:r>
                <a:r>
                  <a:rPr kumimoji="1" lang="en-US" altLang="zh-CN" b="1" dirty="0">
                    <a:solidFill>
                      <a:srgbClr val="3333FF"/>
                    </a:solidFill>
                    <a:effectLst/>
                    <a:latin typeface="+mn-ea"/>
                  </a:rPr>
                  <a:t>2</a:t>
                </a:r>
                <a:r>
                  <a:rPr kumimoji="1" lang="zh-CN" altLang="en-US" b="1" dirty="0">
                    <a:solidFill>
                      <a:srgbClr val="3333FF"/>
                    </a:solidFill>
                    <a:effectLst/>
                    <a:latin typeface="+mn-ea"/>
                  </a:rPr>
                  <a:t>）对称性 </a:t>
                </a:r>
                <a14:m>
                  <m:oMath xmlns:m="http://schemas.openxmlformats.org/officeDocument/2006/math">
                    <m:r>
                      <a:rPr lang="es-ES" altLang="zh-CN" b="1" i="1">
                        <a:effectLst/>
                        <a:latin typeface="Cambria Math" panose="02040503050406030204" pitchFamily="18" charset="0"/>
                      </a:rPr>
                      <m:t>∀</m:t>
                    </m:r>
                  </m:oMath>
                </a14:m>
                <a:r>
                  <a:rPr kumimoji="1" lang="en-US" altLang="zh-CN" b="1" dirty="0">
                    <a:effectLst/>
                    <a:latin typeface="+mn-ea"/>
                  </a:rPr>
                  <a:t>x∈A </a:t>
                </a:r>
                <a:r>
                  <a:rPr kumimoji="1" lang="zh-CN" altLang="en-US" b="1" dirty="0">
                    <a:effectLst/>
                    <a:latin typeface="+mn-ea"/>
                  </a:rPr>
                  <a:t>，</a:t>
                </a:r>
                <a14:m>
                  <m:oMath xmlns:m="http://schemas.openxmlformats.org/officeDocument/2006/math">
                    <m:r>
                      <a:rPr lang="es-ES" altLang="zh-CN" b="1" i="1">
                        <a:effectLst/>
                        <a:latin typeface="Cambria Math" panose="02040503050406030204" pitchFamily="18" charset="0"/>
                      </a:rPr>
                      <m:t>∀</m:t>
                    </m:r>
                  </m:oMath>
                </a14:m>
                <a:r>
                  <a:rPr kumimoji="1" lang="en-US" altLang="zh-CN" b="1" dirty="0" err="1">
                    <a:effectLst/>
                    <a:latin typeface="+mn-ea"/>
                  </a:rPr>
                  <a:t>y∈A</a:t>
                </a:r>
                <a:endParaRPr kumimoji="1" lang="en-US" altLang="zh-CN" b="1" dirty="0">
                  <a:effectLst/>
                  <a:latin typeface="+mn-ea"/>
                </a:endParaRPr>
              </a:p>
              <a:p>
                <a:pPr>
                  <a:lnSpc>
                    <a:spcPct val="150000"/>
                  </a:lnSpc>
                  <a:defRPr/>
                </a:pPr>
                <a:r>
                  <a:rPr kumimoji="1" lang="en-US" altLang="zh-CN" b="1" dirty="0">
                    <a:effectLst/>
                    <a:latin typeface="+mn-ea"/>
                  </a:rPr>
                  <a:t>     &lt;</a:t>
                </a:r>
                <a:r>
                  <a:rPr kumimoji="1" lang="en-US" altLang="zh-CN" b="1" dirty="0" err="1">
                    <a:effectLst/>
                    <a:latin typeface="+mn-ea"/>
                  </a:rPr>
                  <a:t>x,y</a:t>
                </a:r>
                <a:r>
                  <a:rPr kumimoji="1" lang="en-US" altLang="zh-CN" b="1" dirty="0">
                    <a:effectLst/>
                    <a:latin typeface="+mn-ea"/>
                  </a:rPr>
                  <a:t>&gt;∈R </a:t>
                </a:r>
                <a:r>
                  <a:rPr lang="en-US" altLang="en-US" b="1" noProof="1">
                    <a:effectLst/>
                    <a:latin typeface="+mn-ea"/>
                    <a:sym typeface="Symbol" panose="05050102010706020507" pitchFamily="18" charset="2"/>
                  </a:rPr>
                  <a:t>       </a:t>
                </a:r>
              </a:p>
              <a:p>
                <a:pPr>
                  <a:lnSpc>
                    <a:spcPct val="150000"/>
                  </a:lnSpc>
                  <a:defRPr/>
                </a:pPr>
                <a:r>
                  <a:rPr lang="en-US" altLang="en-US" b="1" noProof="1">
                    <a:latin typeface="+mn-ea"/>
                    <a:sym typeface="Symbol" panose="05050102010706020507" pitchFamily="18" charset="2"/>
                  </a:rPr>
                  <a:t>      </a:t>
                </a:r>
                <a:r>
                  <a:rPr lang="en-US" altLang="en-US" b="1" noProof="1">
                    <a:effectLst/>
                    <a:latin typeface="+mn-ea"/>
                    <a:sym typeface="Symbol" panose="05050102010706020507" pitchFamily="18" charset="2"/>
                  </a:rPr>
                  <a:t></a:t>
                </a:r>
                <a:r>
                  <a:rPr lang="en-US" altLang="zh-CN" b="1" dirty="0">
                    <a:effectLst/>
                    <a:latin typeface="+mn-ea"/>
                    <a:sym typeface="Symbol" panose="05050102010706020507" pitchFamily="18" charset="2"/>
                  </a:rPr>
                  <a:t></a:t>
                </a:r>
                <a:r>
                  <a:rPr kumimoji="1" lang="en-US" altLang="zh-CN" b="1" dirty="0">
                    <a:effectLst/>
                    <a:latin typeface="+mn-ea"/>
                  </a:rPr>
                  <a:t>j(</a:t>
                </a:r>
                <a:r>
                  <a:rPr kumimoji="1" lang="en-US" altLang="zh-CN" b="1" dirty="0" err="1">
                    <a:effectLst/>
                    <a:latin typeface="+mn-ea"/>
                  </a:rPr>
                  <a:t>j∈N</a:t>
                </a:r>
                <a:r>
                  <a:rPr kumimoji="1" lang="en-US" altLang="zh-CN" b="1" baseline="30000" dirty="0">
                    <a:effectLst/>
                    <a:latin typeface="+mn-ea"/>
                  </a:rPr>
                  <a:t>+</a:t>
                </a:r>
                <a:r>
                  <a:rPr kumimoji="1" lang="en-US" altLang="zh-CN" b="1" dirty="0">
                    <a:effectLst/>
                    <a:latin typeface="+mn-ea"/>
                  </a:rPr>
                  <a:t>∧&lt;</a:t>
                </a:r>
                <a:r>
                  <a:rPr kumimoji="1" lang="en-US" altLang="zh-CN" b="1" dirty="0" err="1">
                    <a:effectLst/>
                    <a:latin typeface="+mn-ea"/>
                  </a:rPr>
                  <a:t>x,y</a:t>
                </a:r>
                <a:r>
                  <a:rPr kumimoji="1" lang="en-US" altLang="zh-CN" b="1" dirty="0">
                    <a:effectLst/>
                    <a:latin typeface="+mn-ea"/>
                  </a:rPr>
                  <a:t>&gt;∈</a:t>
                </a:r>
                <a:r>
                  <a:rPr lang="en-US" altLang="zh-CN" b="1" dirty="0" err="1">
                    <a:effectLst/>
                    <a:latin typeface="+mn-ea"/>
                  </a:rPr>
                  <a:t>A</a:t>
                </a:r>
                <a:r>
                  <a:rPr lang="en-US" altLang="zh-CN" b="1" baseline="-25000" dirty="0" err="1">
                    <a:effectLst/>
                    <a:latin typeface="+mn-ea"/>
                  </a:rPr>
                  <a:t>j</a:t>
                </a:r>
                <a:r>
                  <a:rPr lang="en-US" altLang="zh-CN" b="1" dirty="0" err="1">
                    <a:effectLst/>
                    <a:latin typeface="+mn-ea"/>
                  </a:rPr>
                  <a:t>×A</a:t>
                </a:r>
                <a:r>
                  <a:rPr lang="en-US" altLang="zh-CN" b="1" baseline="-25000" dirty="0" err="1">
                    <a:effectLst/>
                    <a:latin typeface="+mn-ea"/>
                  </a:rPr>
                  <a:t>j</a:t>
                </a:r>
                <a:r>
                  <a:rPr kumimoji="1" lang="en-US" altLang="zh-CN" b="1" dirty="0">
                    <a:effectLst/>
                    <a:latin typeface="+mn-ea"/>
                  </a:rPr>
                  <a:t>)</a:t>
                </a:r>
                <a:r>
                  <a:rPr lang="en-US" altLang="en-US" b="1" noProof="1">
                    <a:effectLst/>
                    <a:latin typeface="+mn-ea"/>
                    <a:sym typeface="Symbol" panose="05050102010706020507" pitchFamily="18" charset="2"/>
                  </a:rPr>
                  <a:t> </a:t>
                </a:r>
              </a:p>
              <a:p>
                <a:pPr>
                  <a:lnSpc>
                    <a:spcPct val="150000"/>
                  </a:lnSpc>
                  <a:defRPr/>
                </a:pPr>
                <a:r>
                  <a:rPr lang="en-US" altLang="en-US" b="1" noProof="1">
                    <a:effectLst/>
                    <a:latin typeface="+mn-ea"/>
                    <a:sym typeface="Symbol" panose="05050102010706020507" pitchFamily="18" charset="2"/>
                  </a:rPr>
                  <a:t>     </a:t>
                </a:r>
                <a:r>
                  <a:rPr lang="en-US" altLang="zh-CN" b="1" dirty="0" err="1">
                    <a:latin typeface="+mn-ea"/>
                  </a:rPr>
                  <a:t>A</a:t>
                </a:r>
                <a:r>
                  <a:rPr lang="en-US" altLang="zh-CN" b="1" baseline="-25000" dirty="0" err="1">
                    <a:latin typeface="+mn-ea"/>
                  </a:rPr>
                  <a:t>j</a:t>
                </a:r>
                <a:r>
                  <a:rPr lang="en-US" altLang="zh-CN" b="1" dirty="0" err="1">
                    <a:latin typeface="+mn-ea"/>
                  </a:rPr>
                  <a:t>×A</a:t>
                </a:r>
                <a:r>
                  <a:rPr lang="en-US" altLang="zh-CN" b="1" baseline="-25000" dirty="0" err="1">
                    <a:latin typeface="+mn-ea"/>
                  </a:rPr>
                  <a:t>j</a:t>
                </a:r>
                <a:r>
                  <a:rPr kumimoji="1" lang="zh-CN" altLang="en-US" b="1" dirty="0">
                    <a:latin typeface="+mn-ea"/>
                  </a:rPr>
                  <a:t>是对称的</a:t>
                </a:r>
                <a:endParaRPr kumimoji="1" lang="en-US" altLang="zh-CN" b="1" dirty="0">
                  <a:latin typeface="+mn-ea"/>
                </a:endParaRPr>
              </a:p>
              <a:p>
                <a:pPr>
                  <a:lnSpc>
                    <a:spcPct val="150000"/>
                  </a:lnSpc>
                  <a:defRPr/>
                </a:pPr>
                <a:r>
                  <a:rPr kumimoji="1" lang="en-US" altLang="en-US" b="1" noProof="1">
                    <a:effectLst/>
                    <a:latin typeface="+mn-ea"/>
                    <a:sym typeface="Symbol" panose="05050102010706020507" pitchFamily="18" charset="2"/>
                  </a:rPr>
                  <a:t>      </a:t>
                </a:r>
                <a:r>
                  <a:rPr lang="en-US" altLang="en-US" b="1" noProof="1">
                    <a:effectLst/>
                    <a:latin typeface="+mn-ea"/>
                    <a:sym typeface="Symbol" panose="05050102010706020507" pitchFamily="18" charset="2"/>
                  </a:rPr>
                  <a:t></a:t>
                </a:r>
                <a:r>
                  <a:rPr kumimoji="1" lang="en-US" altLang="zh-CN" b="1" dirty="0">
                    <a:effectLst/>
                    <a:latin typeface="+mn-ea"/>
                  </a:rPr>
                  <a:t>&lt;</a:t>
                </a:r>
                <a:r>
                  <a:rPr kumimoji="1" lang="en-US" altLang="zh-CN" b="1" dirty="0" err="1">
                    <a:effectLst/>
                    <a:latin typeface="+mn-ea"/>
                  </a:rPr>
                  <a:t>y,x</a:t>
                </a:r>
                <a:r>
                  <a:rPr kumimoji="1" lang="en-US" altLang="zh-CN" b="1" dirty="0">
                    <a:effectLst/>
                    <a:latin typeface="+mn-ea"/>
                  </a:rPr>
                  <a:t>&gt;∈</a:t>
                </a:r>
                <a:r>
                  <a:rPr lang="en-US" altLang="zh-CN" b="1" dirty="0" err="1">
                    <a:effectLst/>
                    <a:latin typeface="+mn-ea"/>
                  </a:rPr>
                  <a:t>A</a:t>
                </a:r>
                <a:r>
                  <a:rPr lang="en-US" altLang="zh-CN" b="1" baseline="-25000" dirty="0" err="1">
                    <a:effectLst/>
                    <a:latin typeface="+mn-ea"/>
                  </a:rPr>
                  <a:t>j</a:t>
                </a:r>
                <a:r>
                  <a:rPr lang="en-US" altLang="zh-CN" b="1" dirty="0" err="1">
                    <a:effectLst/>
                    <a:latin typeface="+mn-ea"/>
                  </a:rPr>
                  <a:t>×A</a:t>
                </a:r>
                <a:r>
                  <a:rPr lang="en-US" altLang="zh-CN" b="1" baseline="-25000" dirty="0" err="1">
                    <a:effectLst/>
                    <a:latin typeface="+mn-ea"/>
                  </a:rPr>
                  <a:t>j</a:t>
                </a:r>
                <a:r>
                  <a:rPr lang="en-US" altLang="zh-CN" b="1" baseline="-25000" dirty="0">
                    <a:effectLst/>
                    <a:latin typeface="+mn-ea"/>
                  </a:rPr>
                  <a:t> </a:t>
                </a:r>
              </a:p>
              <a:p>
                <a:pPr>
                  <a:lnSpc>
                    <a:spcPct val="150000"/>
                  </a:lnSpc>
                  <a:defRPr/>
                </a:pPr>
                <a:r>
                  <a:rPr lang="en-US" altLang="en-US" b="1" baseline="-25000" noProof="1">
                    <a:latin typeface="+mn-ea"/>
                    <a:sym typeface="Symbol" panose="05050102010706020507" pitchFamily="18" charset="2"/>
                  </a:rPr>
                  <a:t>        </a:t>
                </a:r>
                <a:r>
                  <a:rPr lang="en-US" altLang="en-US" b="1" noProof="1">
                    <a:effectLst/>
                    <a:latin typeface="+mn-ea"/>
                    <a:sym typeface="Symbol" panose="05050102010706020507" pitchFamily="18" charset="2"/>
                  </a:rPr>
                  <a:t></a:t>
                </a:r>
                <a:r>
                  <a:rPr kumimoji="1" lang="en-US" altLang="zh-CN" b="1" dirty="0">
                    <a:effectLst/>
                    <a:latin typeface="+mn-ea"/>
                  </a:rPr>
                  <a:t>&lt;</a:t>
                </a:r>
                <a:r>
                  <a:rPr kumimoji="1" lang="en-US" altLang="zh-CN" b="1" dirty="0" err="1">
                    <a:effectLst/>
                    <a:latin typeface="+mn-ea"/>
                  </a:rPr>
                  <a:t>y,x</a:t>
                </a:r>
                <a:r>
                  <a:rPr kumimoji="1" lang="en-US" altLang="zh-CN" b="1" dirty="0">
                    <a:effectLst/>
                    <a:latin typeface="+mn-ea"/>
                  </a:rPr>
                  <a:t>&gt;∈R</a:t>
                </a:r>
              </a:p>
              <a:p>
                <a:pPr>
                  <a:lnSpc>
                    <a:spcPct val="150000"/>
                  </a:lnSpc>
                  <a:defRPr/>
                </a:pPr>
                <a:r>
                  <a:rPr kumimoji="1" lang="zh-CN" altLang="en-US" b="1" dirty="0">
                    <a:effectLst/>
                    <a:latin typeface="+mn-ea"/>
                  </a:rPr>
                  <a:t>    即</a:t>
                </a:r>
                <a:r>
                  <a:rPr kumimoji="1" lang="en-US" altLang="zh-CN" b="1" dirty="0">
                    <a:effectLst/>
                    <a:latin typeface="+mn-ea"/>
                  </a:rPr>
                  <a:t>R</a:t>
                </a:r>
                <a:r>
                  <a:rPr kumimoji="1" lang="zh-CN" altLang="en-US" b="1" dirty="0">
                    <a:effectLst/>
                    <a:latin typeface="+mn-ea"/>
                  </a:rPr>
                  <a:t>是对称的。</a:t>
                </a:r>
              </a:p>
            </p:txBody>
          </p:sp>
        </mc:Choice>
        <mc:Fallback xmlns="">
          <p:sp>
            <p:nvSpPr>
              <p:cNvPr id="7" name="Rectangle 3">
                <a:extLst>
                  <a:ext uri="{FF2B5EF4-FFF2-40B4-BE49-F238E27FC236}">
                    <a16:creationId xmlns:a16="http://schemas.microsoft.com/office/drawing/2014/main" id="{6DCFCA67-ABB7-4436-B751-AA2400009B95}"/>
                  </a:ext>
                </a:extLst>
              </p:cNvPr>
              <p:cNvSpPr>
                <a:spLocks noRot="1" noChangeAspect="1" noMove="1" noResize="1" noEditPoints="1" noAdjustHandles="1" noChangeArrowheads="1" noChangeShapeType="1" noTextEdit="1"/>
              </p:cNvSpPr>
              <p:nvPr/>
            </p:nvSpPr>
            <p:spPr bwMode="auto">
              <a:xfrm>
                <a:off x="6556375" y="2134394"/>
                <a:ext cx="5794375" cy="3905043"/>
              </a:xfrm>
              <a:prstGeom prst="rect">
                <a:avLst/>
              </a:prstGeom>
              <a:blipFill>
                <a:blip r:embed="rId4"/>
                <a:stretch>
                  <a:fillRect l="-1684" b="-2652"/>
                </a:stretch>
              </a:blipFill>
              <a:ln w="12700" algn="ctr">
                <a:noFill/>
                <a:miter lim="800000"/>
                <a:headEnd/>
                <a:tailEnd/>
              </a:ln>
              <a:effectLst/>
            </p:spPr>
            <p:txBody>
              <a:bodyPr/>
              <a:lstStyle/>
              <a:p>
                <a:r>
                  <a:rPr lang="zh-CN" altLang="en-US">
                    <a:noFill/>
                  </a:rPr>
                  <a:t> </a:t>
                </a:r>
              </a:p>
            </p:txBody>
          </p:sp>
        </mc:Fallback>
      </mc:AlternateContent>
    </p:spTree>
    <p:extLst>
      <p:ext uri="{BB962C8B-B14F-4D97-AF65-F5344CB8AC3E}">
        <p14:creationId xmlns:p14="http://schemas.microsoft.com/office/powerpoint/2010/main" val="114993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93699">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693699">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693699">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693699">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693699">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93699">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93699">
                                            <p:txEl>
                                              <p:pRg st="7" end="7"/>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693699">
                                            <p:txEl>
                                              <p:pRg st="8" end="8"/>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3699" grpId="0" uiExpand="1" build="p"/>
      <p:bldP spid="6" grpId="0"/>
      <p:bldP spid="7"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Rectangle 2">
            <a:extLst>
              <a:ext uri="{FF2B5EF4-FFF2-40B4-BE49-F238E27FC236}">
                <a16:creationId xmlns:a16="http://schemas.microsoft.com/office/drawing/2014/main" id="{27D51B90-F2F8-4372-9257-196E05BA997E}"/>
              </a:ext>
            </a:extLst>
          </p:cNvPr>
          <p:cNvSpPr>
            <a:spLocks noGrp="1" noChangeArrowheads="1"/>
          </p:cNvSpPr>
          <p:nvPr>
            <p:ph type="title"/>
          </p:nvPr>
        </p:nvSpPr>
        <p:spPr>
          <a:xfrm>
            <a:off x="700598" y="276126"/>
            <a:ext cx="8050488" cy="585924"/>
          </a:xfrm>
        </p:spPr>
        <p:txBody>
          <a:bodyPr/>
          <a:lstStyle/>
          <a:p>
            <a:r>
              <a:rPr lang="zh-CN" altLang="en-US" dirty="0"/>
              <a:t>定理</a:t>
            </a:r>
            <a:r>
              <a:rPr lang="en-US" altLang="zh-CN" dirty="0"/>
              <a:t>5.4 </a:t>
            </a:r>
            <a:r>
              <a:rPr lang="zh-CN" altLang="en-US" dirty="0"/>
              <a:t>证明（续）</a:t>
            </a:r>
            <a:endParaRPr lang="en-US" altLang="zh-CN" dirty="0"/>
          </a:p>
        </p:txBody>
      </p:sp>
      <mc:AlternateContent xmlns:mc="http://schemas.openxmlformats.org/markup-compatibility/2006" xmlns:a14="http://schemas.microsoft.com/office/drawing/2010/main">
        <mc:Choice Requires="a14">
          <p:sp>
            <p:nvSpPr>
              <p:cNvPr id="1693699" name="Rectangle 3">
                <a:extLst>
                  <a:ext uri="{FF2B5EF4-FFF2-40B4-BE49-F238E27FC236}">
                    <a16:creationId xmlns:a16="http://schemas.microsoft.com/office/drawing/2014/main" id="{39112CE7-5C68-40B5-A5A7-AD8CFF9A1BED}"/>
                  </a:ext>
                </a:extLst>
              </p:cNvPr>
              <p:cNvSpPr>
                <a:spLocks noChangeArrowheads="1"/>
              </p:cNvSpPr>
              <p:nvPr/>
            </p:nvSpPr>
            <p:spPr bwMode="auto">
              <a:xfrm>
                <a:off x="384175" y="1032908"/>
                <a:ext cx="11430000" cy="3883755"/>
              </a:xfrm>
              <a:prstGeom prst="rect">
                <a:avLst/>
              </a:prstGeom>
              <a:noFill/>
              <a:ln w="12700" algn="ctr">
                <a:noFill/>
                <a:miter lim="800000"/>
                <a:headEnd/>
                <a:tailEnd/>
              </a:ln>
              <a:effectLst/>
            </p:spPr>
            <p:txBody>
              <a:bodyPr wrap="square">
                <a:spAutoFit/>
              </a:bodyPr>
              <a:lstStyle/>
              <a:p>
                <a:pPr algn="just">
                  <a:lnSpc>
                    <a:spcPct val="150000"/>
                  </a:lnSpc>
                  <a:defRPr/>
                </a:pPr>
                <a:r>
                  <a:rPr kumimoji="1" lang="zh-CN" altLang="en-US" b="1" dirty="0">
                    <a:solidFill>
                      <a:srgbClr val="3333FF"/>
                    </a:solidFill>
                    <a:effectLst/>
                    <a:latin typeface="+mn-ea"/>
                  </a:rPr>
                  <a:t>（</a:t>
                </a:r>
                <a:r>
                  <a:rPr kumimoji="1" lang="en-US" altLang="zh-CN" b="1" dirty="0">
                    <a:solidFill>
                      <a:srgbClr val="3333FF"/>
                    </a:solidFill>
                    <a:effectLst/>
                    <a:latin typeface="+mn-ea"/>
                  </a:rPr>
                  <a:t>3</a:t>
                </a:r>
                <a:r>
                  <a:rPr kumimoji="1" lang="zh-CN" altLang="en-US" b="1" dirty="0">
                    <a:solidFill>
                      <a:srgbClr val="3333FF"/>
                    </a:solidFill>
                    <a:effectLst/>
                    <a:latin typeface="+mn-ea"/>
                  </a:rPr>
                  <a:t>）传递性    </a:t>
                </a:r>
                <a:r>
                  <a:rPr lang="zh-CN" altLang="en-US" b="1" dirty="0">
                    <a:effectLst/>
                    <a:latin typeface="+mn-ea"/>
                  </a:rPr>
                  <a:t>对</a:t>
                </a:r>
                <a14:m>
                  <m:oMath xmlns:m="http://schemas.openxmlformats.org/officeDocument/2006/math">
                    <m:r>
                      <a:rPr lang="es-ES" altLang="zh-CN" b="1" i="1">
                        <a:effectLst/>
                        <a:latin typeface="Cambria Math" panose="02040503050406030204" pitchFamily="18" charset="0"/>
                      </a:rPr>
                      <m:t>∀</m:t>
                    </m:r>
                  </m:oMath>
                </a14:m>
                <a:r>
                  <a:rPr lang="en-US" altLang="zh-CN" b="1" dirty="0">
                    <a:effectLst/>
                    <a:latin typeface="+mn-ea"/>
                  </a:rPr>
                  <a:t>x∈A,</a:t>
                </a:r>
                <a:r>
                  <a:rPr lang="es-ES" altLang="zh-CN" b="1" dirty="0">
                    <a:effectLst/>
                    <a:latin typeface="+mn-ea"/>
                  </a:rPr>
                  <a:t> </a:t>
                </a:r>
                <a14:m>
                  <m:oMath xmlns:m="http://schemas.openxmlformats.org/officeDocument/2006/math">
                    <m:r>
                      <a:rPr lang="es-ES" altLang="zh-CN" b="1" i="1">
                        <a:effectLst/>
                        <a:latin typeface="Cambria Math" panose="02040503050406030204" pitchFamily="18" charset="0"/>
                      </a:rPr>
                      <m:t>∀</m:t>
                    </m:r>
                  </m:oMath>
                </a14:m>
                <a:r>
                  <a:rPr lang="en-US" altLang="zh-CN" b="1" dirty="0" err="1">
                    <a:effectLst/>
                    <a:latin typeface="+mn-ea"/>
                  </a:rPr>
                  <a:t>y∈A</a:t>
                </a:r>
                <a:r>
                  <a:rPr lang="en-US" altLang="zh-CN" b="1" dirty="0">
                    <a:effectLst/>
                    <a:latin typeface="+mn-ea"/>
                  </a:rPr>
                  <a:t>, </a:t>
                </a:r>
                <a14:m>
                  <m:oMath xmlns:m="http://schemas.openxmlformats.org/officeDocument/2006/math">
                    <m:r>
                      <a:rPr lang="es-ES" altLang="zh-CN" b="1" i="1">
                        <a:effectLst/>
                        <a:latin typeface="Cambria Math" panose="02040503050406030204" pitchFamily="18" charset="0"/>
                      </a:rPr>
                      <m:t>∀</m:t>
                    </m:r>
                  </m:oMath>
                </a14:m>
                <a:r>
                  <a:rPr lang="en-US" altLang="zh-CN" b="1" dirty="0" err="1">
                    <a:effectLst/>
                    <a:latin typeface="+mn-ea"/>
                  </a:rPr>
                  <a:t>z∈A</a:t>
                </a:r>
                <a:r>
                  <a:rPr lang="en-US" altLang="zh-CN" b="1" dirty="0">
                    <a:effectLst/>
                    <a:latin typeface="+mn-ea"/>
                  </a:rPr>
                  <a:t>,</a:t>
                </a:r>
                <a:endParaRPr kumimoji="1" lang="zh-CN" altLang="en-US" b="1" dirty="0">
                  <a:effectLst/>
                  <a:latin typeface="+mn-ea"/>
                </a:endParaRPr>
              </a:p>
              <a:p>
                <a:pPr algn="just">
                  <a:lnSpc>
                    <a:spcPct val="150000"/>
                  </a:lnSpc>
                  <a:defRPr/>
                </a:pPr>
                <a:r>
                  <a:rPr kumimoji="1" lang="en-US" altLang="zh-CN" b="1" dirty="0">
                    <a:effectLst/>
                    <a:latin typeface="+mn-ea"/>
                  </a:rPr>
                  <a:t>&lt;</a:t>
                </a:r>
                <a:r>
                  <a:rPr kumimoji="1" lang="en-US" altLang="zh-CN" b="1" dirty="0" err="1">
                    <a:effectLst/>
                    <a:latin typeface="+mn-ea"/>
                  </a:rPr>
                  <a:t>x,y</a:t>
                </a:r>
                <a:r>
                  <a:rPr kumimoji="1" lang="en-US" altLang="zh-CN" b="1" dirty="0">
                    <a:effectLst/>
                    <a:latin typeface="+mn-ea"/>
                  </a:rPr>
                  <a:t>&gt;∈R∧&lt;</a:t>
                </a:r>
                <a:r>
                  <a:rPr kumimoji="1" lang="en-US" altLang="zh-CN" b="1" dirty="0" err="1">
                    <a:effectLst/>
                    <a:latin typeface="+mn-ea"/>
                  </a:rPr>
                  <a:t>y,z</a:t>
                </a:r>
                <a:r>
                  <a:rPr kumimoji="1" lang="en-US" altLang="zh-CN" b="1" dirty="0">
                    <a:effectLst/>
                    <a:latin typeface="+mn-ea"/>
                  </a:rPr>
                  <a:t>&gt;∈R</a:t>
                </a:r>
                <a:r>
                  <a:rPr lang="en-US" altLang="en-US" b="1" noProof="1">
                    <a:effectLst/>
                    <a:latin typeface="+mn-ea"/>
                    <a:sym typeface="Symbol" panose="05050102010706020507" pitchFamily="18" charset="2"/>
                  </a:rPr>
                  <a:t>  </a:t>
                </a:r>
                <a:r>
                  <a:rPr lang="en-US" altLang="zh-CN" b="1" dirty="0">
                    <a:effectLst/>
                    <a:latin typeface="+mn-ea"/>
                    <a:sym typeface="Symbol" panose="05050102010706020507" pitchFamily="18" charset="2"/>
                  </a:rPr>
                  <a:t></a:t>
                </a:r>
                <a:r>
                  <a:rPr kumimoji="1" lang="en-US" altLang="zh-CN" b="1" dirty="0" err="1">
                    <a:effectLst/>
                    <a:latin typeface="+mn-ea"/>
                  </a:rPr>
                  <a:t>i</a:t>
                </a:r>
                <a:r>
                  <a:rPr lang="en-US" altLang="zh-CN" b="1" dirty="0" err="1">
                    <a:effectLst/>
                    <a:latin typeface="+mn-ea"/>
                    <a:sym typeface="Symbol" panose="05050102010706020507" pitchFamily="18" charset="2"/>
                  </a:rPr>
                  <a:t>j</a:t>
                </a:r>
                <a:r>
                  <a:rPr kumimoji="1" lang="en-US" altLang="zh-CN" b="1" dirty="0">
                    <a:effectLst/>
                    <a:latin typeface="+mn-ea"/>
                  </a:rPr>
                  <a:t>(</a:t>
                </a:r>
                <a:r>
                  <a:rPr kumimoji="1" lang="en-US" altLang="zh-CN" b="1" dirty="0" err="1">
                    <a:effectLst/>
                    <a:latin typeface="+mn-ea"/>
                  </a:rPr>
                  <a:t>i∈N</a:t>
                </a:r>
                <a:r>
                  <a:rPr kumimoji="1" lang="en-US" altLang="zh-CN" b="1" baseline="30000" dirty="0">
                    <a:effectLst/>
                    <a:latin typeface="+mn-ea"/>
                  </a:rPr>
                  <a:t>+</a:t>
                </a:r>
                <a:r>
                  <a:rPr kumimoji="1" lang="en-US" altLang="zh-CN" b="1" dirty="0">
                    <a:effectLst/>
                    <a:latin typeface="+mn-ea"/>
                  </a:rPr>
                  <a:t>∧</a:t>
                </a:r>
                <a:r>
                  <a:rPr kumimoji="1" lang="en-US" altLang="zh-CN" b="1" dirty="0" err="1">
                    <a:effectLst/>
                    <a:latin typeface="+mn-ea"/>
                  </a:rPr>
                  <a:t>j∈N</a:t>
                </a:r>
                <a:r>
                  <a:rPr kumimoji="1" lang="en-US" altLang="zh-CN" b="1" baseline="30000" dirty="0">
                    <a:effectLst/>
                    <a:latin typeface="+mn-ea"/>
                  </a:rPr>
                  <a:t>+</a:t>
                </a:r>
                <a:r>
                  <a:rPr kumimoji="1" lang="en-US" altLang="zh-CN" b="1" dirty="0">
                    <a:effectLst/>
                    <a:latin typeface="+mn-ea"/>
                  </a:rPr>
                  <a:t>∧&lt;</a:t>
                </a:r>
                <a:r>
                  <a:rPr kumimoji="1" lang="en-US" altLang="zh-CN" b="1" dirty="0" err="1">
                    <a:effectLst/>
                    <a:latin typeface="+mn-ea"/>
                  </a:rPr>
                  <a:t>x,y</a:t>
                </a:r>
                <a:r>
                  <a:rPr kumimoji="1" lang="en-US" altLang="zh-CN" b="1" dirty="0">
                    <a:effectLst/>
                    <a:latin typeface="+mn-ea"/>
                  </a:rPr>
                  <a:t>&gt;∈</a:t>
                </a:r>
                <a:r>
                  <a:rPr lang="en-US" altLang="zh-CN" b="1" dirty="0">
                    <a:effectLst/>
                    <a:latin typeface="+mn-ea"/>
                  </a:rPr>
                  <a:t>A</a:t>
                </a:r>
                <a:r>
                  <a:rPr lang="en-US" altLang="zh-CN" b="1" baseline="-25000" dirty="0">
                    <a:effectLst/>
                    <a:latin typeface="+mn-ea"/>
                  </a:rPr>
                  <a:t>i </a:t>
                </a:r>
                <a:r>
                  <a:rPr lang="en-US" altLang="zh-CN" b="1" dirty="0">
                    <a:effectLst/>
                    <a:latin typeface="+mn-ea"/>
                  </a:rPr>
                  <a:t>×A</a:t>
                </a:r>
                <a:r>
                  <a:rPr lang="en-US" altLang="zh-CN" b="1" baseline="-25000" dirty="0">
                    <a:effectLst/>
                    <a:latin typeface="+mn-ea"/>
                  </a:rPr>
                  <a:t>i </a:t>
                </a:r>
                <a:r>
                  <a:rPr kumimoji="1" lang="en-US" altLang="zh-CN" b="1" dirty="0">
                    <a:effectLst/>
                    <a:latin typeface="+mn-ea"/>
                  </a:rPr>
                  <a:t>∧&lt;</a:t>
                </a:r>
                <a:r>
                  <a:rPr kumimoji="1" lang="en-US" altLang="zh-CN" b="1" dirty="0" err="1">
                    <a:effectLst/>
                    <a:latin typeface="+mn-ea"/>
                  </a:rPr>
                  <a:t>y,z</a:t>
                </a:r>
                <a:r>
                  <a:rPr kumimoji="1" lang="en-US" altLang="zh-CN" b="1" dirty="0">
                    <a:effectLst/>
                    <a:latin typeface="+mn-ea"/>
                  </a:rPr>
                  <a:t>&gt;∈</a:t>
                </a:r>
                <a:r>
                  <a:rPr lang="en-US" altLang="zh-CN" b="1" dirty="0" err="1">
                    <a:effectLst/>
                    <a:latin typeface="+mn-ea"/>
                  </a:rPr>
                  <a:t>A</a:t>
                </a:r>
                <a:r>
                  <a:rPr lang="en-US" altLang="zh-CN" b="1" baseline="-25000" dirty="0" err="1">
                    <a:effectLst/>
                    <a:latin typeface="+mn-ea"/>
                  </a:rPr>
                  <a:t>j</a:t>
                </a:r>
                <a:r>
                  <a:rPr lang="en-US" altLang="zh-CN" b="1" dirty="0" err="1">
                    <a:effectLst/>
                    <a:latin typeface="+mn-ea"/>
                  </a:rPr>
                  <a:t>×A</a:t>
                </a:r>
                <a:r>
                  <a:rPr lang="en-US" altLang="zh-CN" b="1" baseline="-25000" dirty="0" err="1">
                    <a:effectLst/>
                    <a:latin typeface="+mn-ea"/>
                  </a:rPr>
                  <a:t>j</a:t>
                </a:r>
                <a:r>
                  <a:rPr kumimoji="1" lang="en-US" altLang="zh-CN" b="1" dirty="0">
                    <a:effectLst/>
                    <a:latin typeface="+mn-ea"/>
                  </a:rPr>
                  <a:t>)</a:t>
                </a:r>
              </a:p>
              <a:p>
                <a:pPr algn="just">
                  <a:lnSpc>
                    <a:spcPct val="150000"/>
                  </a:lnSpc>
                  <a:defRPr/>
                </a:pPr>
                <a:r>
                  <a:rPr kumimoji="1" lang="en-US" altLang="zh-CN" b="1" dirty="0">
                    <a:effectLst/>
                    <a:latin typeface="+mn-ea"/>
                  </a:rPr>
                  <a:t> </a:t>
                </a:r>
                <a:r>
                  <a:rPr lang="en-US" altLang="en-US" b="1" noProof="1">
                    <a:effectLst/>
                    <a:latin typeface="+mn-ea"/>
                    <a:sym typeface="Symbol" panose="05050102010706020507" pitchFamily="18" charset="2"/>
                  </a:rPr>
                  <a:t> </a:t>
                </a:r>
                <a:r>
                  <a:rPr kumimoji="1" lang="en-US" altLang="zh-CN" b="1" dirty="0" err="1">
                    <a:effectLst/>
                    <a:latin typeface="+mn-ea"/>
                  </a:rPr>
                  <a:t>x∈</a:t>
                </a:r>
                <a:r>
                  <a:rPr lang="en-US" altLang="zh-CN" b="1" dirty="0" err="1">
                    <a:effectLst/>
                    <a:latin typeface="+mn-ea"/>
                  </a:rPr>
                  <a:t>A</a:t>
                </a:r>
                <a:r>
                  <a:rPr lang="en-US" altLang="zh-CN" b="1" baseline="-25000" dirty="0" err="1">
                    <a:effectLst/>
                    <a:latin typeface="+mn-ea"/>
                  </a:rPr>
                  <a:t>i</a:t>
                </a:r>
                <a:r>
                  <a:rPr lang="en-US" altLang="zh-CN" b="1" baseline="-25000" dirty="0">
                    <a:effectLst/>
                    <a:latin typeface="+mn-ea"/>
                  </a:rPr>
                  <a:t> </a:t>
                </a:r>
                <a:r>
                  <a:rPr kumimoji="1" lang="en-US" altLang="zh-CN" b="1" dirty="0">
                    <a:effectLst/>
                    <a:latin typeface="+mn-ea"/>
                  </a:rPr>
                  <a:t>∧y∈</a:t>
                </a:r>
                <a:r>
                  <a:rPr lang="en-US" altLang="zh-CN" b="1" dirty="0">
                    <a:effectLst/>
                    <a:latin typeface="+mn-ea"/>
                  </a:rPr>
                  <a:t> A</a:t>
                </a:r>
                <a:r>
                  <a:rPr lang="en-US" altLang="zh-CN" b="1" baseline="-25000" dirty="0">
                    <a:effectLst/>
                    <a:latin typeface="+mn-ea"/>
                  </a:rPr>
                  <a:t>i </a:t>
                </a:r>
                <a:r>
                  <a:rPr kumimoji="1" lang="en-US" altLang="zh-CN" b="1" dirty="0">
                    <a:effectLst/>
                    <a:latin typeface="+mn-ea"/>
                  </a:rPr>
                  <a:t>∧y∈</a:t>
                </a:r>
                <a:r>
                  <a:rPr lang="en-US" altLang="zh-CN" b="1" dirty="0">
                    <a:effectLst/>
                    <a:latin typeface="+mn-ea"/>
                  </a:rPr>
                  <a:t> </a:t>
                </a:r>
                <a:r>
                  <a:rPr lang="en-US" altLang="zh-CN" b="1" dirty="0" err="1">
                    <a:effectLst/>
                    <a:latin typeface="+mn-ea"/>
                  </a:rPr>
                  <a:t>A</a:t>
                </a:r>
                <a:r>
                  <a:rPr lang="en-US" altLang="zh-CN" b="1" baseline="-25000" dirty="0" err="1">
                    <a:latin typeface="+mn-ea"/>
                  </a:rPr>
                  <a:t>j</a:t>
                </a:r>
                <a:r>
                  <a:rPr lang="en-US" altLang="zh-CN" b="1" baseline="-25000" dirty="0">
                    <a:effectLst/>
                    <a:latin typeface="+mn-ea"/>
                  </a:rPr>
                  <a:t> </a:t>
                </a:r>
                <a:r>
                  <a:rPr kumimoji="1" lang="en-US" altLang="zh-CN" b="1" dirty="0">
                    <a:effectLst/>
                    <a:latin typeface="+mn-ea"/>
                  </a:rPr>
                  <a:t>∧z∈</a:t>
                </a:r>
                <a:r>
                  <a:rPr lang="en-US" altLang="zh-CN" b="1" dirty="0">
                    <a:effectLst/>
                    <a:latin typeface="+mn-ea"/>
                  </a:rPr>
                  <a:t> </a:t>
                </a:r>
                <a:r>
                  <a:rPr lang="en-US" altLang="zh-CN" b="1" dirty="0" err="1">
                    <a:effectLst/>
                    <a:latin typeface="+mn-ea"/>
                  </a:rPr>
                  <a:t>A</a:t>
                </a:r>
                <a:r>
                  <a:rPr lang="en-US" altLang="zh-CN" b="1" baseline="-25000" dirty="0" err="1">
                    <a:latin typeface="+mn-ea"/>
                  </a:rPr>
                  <a:t>j</a:t>
                </a:r>
                <a:endParaRPr kumimoji="1" lang="en-US" altLang="zh-CN" b="1" dirty="0">
                  <a:effectLst/>
                  <a:latin typeface="+mn-ea"/>
                </a:endParaRPr>
              </a:p>
              <a:p>
                <a:pPr algn="just">
                  <a:lnSpc>
                    <a:spcPct val="150000"/>
                  </a:lnSpc>
                  <a:defRPr/>
                </a:pPr>
                <a:r>
                  <a:rPr kumimoji="1" lang="en-US" altLang="zh-CN" b="1" dirty="0">
                    <a:effectLst/>
                    <a:latin typeface="+mn-ea"/>
                  </a:rPr>
                  <a:t> </a:t>
                </a:r>
                <a:r>
                  <a:rPr lang="en-US" altLang="en-US" b="1" noProof="1">
                    <a:effectLst/>
                    <a:latin typeface="+mn-ea"/>
                    <a:sym typeface="Symbol" panose="05050102010706020507" pitchFamily="18" charset="2"/>
                  </a:rPr>
                  <a:t> </a:t>
                </a:r>
                <a:r>
                  <a:rPr kumimoji="1" lang="en-US" altLang="zh-CN" b="1" dirty="0">
                    <a:effectLst/>
                    <a:latin typeface="+mn-ea"/>
                  </a:rPr>
                  <a:t>y∈</a:t>
                </a:r>
                <a:r>
                  <a:rPr lang="en-US" altLang="zh-CN" b="1" dirty="0">
                    <a:effectLst/>
                    <a:latin typeface="+mn-ea"/>
                  </a:rPr>
                  <a:t> A</a:t>
                </a:r>
                <a:r>
                  <a:rPr lang="en-US" altLang="zh-CN" b="1" baseline="-25000" dirty="0">
                    <a:effectLst/>
                    <a:latin typeface="+mn-ea"/>
                  </a:rPr>
                  <a:t>i </a:t>
                </a:r>
                <a:r>
                  <a:rPr kumimoji="1" lang="en-US" altLang="zh-CN" b="1" dirty="0">
                    <a:effectLst/>
                    <a:latin typeface="+mn-ea"/>
                  </a:rPr>
                  <a:t>∩</a:t>
                </a:r>
                <a:r>
                  <a:rPr lang="en-US" altLang="zh-CN" b="1" dirty="0">
                    <a:effectLst/>
                    <a:latin typeface="+mn-ea"/>
                  </a:rPr>
                  <a:t> </a:t>
                </a:r>
                <a:r>
                  <a:rPr lang="en-US" altLang="zh-CN" b="1" dirty="0" err="1">
                    <a:effectLst/>
                    <a:latin typeface="+mn-ea"/>
                  </a:rPr>
                  <a:t>A</a:t>
                </a:r>
                <a:r>
                  <a:rPr lang="en-US" altLang="zh-CN" b="1" baseline="-25000" dirty="0" err="1">
                    <a:latin typeface="+mn-ea"/>
                  </a:rPr>
                  <a:t>j</a:t>
                </a:r>
                <a:r>
                  <a:rPr lang="en-US" altLang="en-US" b="1" noProof="1">
                    <a:effectLst/>
                    <a:latin typeface="+mn-ea"/>
                    <a:sym typeface="Symbol" panose="05050102010706020507" pitchFamily="18" charset="2"/>
                  </a:rPr>
                  <a:t> </a:t>
                </a:r>
                <a:r>
                  <a:rPr lang="en-US" altLang="zh-CN" b="1" dirty="0">
                    <a:effectLst/>
                    <a:latin typeface="+mn-ea"/>
                  </a:rPr>
                  <a:t>A</a:t>
                </a:r>
                <a:r>
                  <a:rPr lang="en-US" altLang="zh-CN" b="1" baseline="-25000" dirty="0">
                    <a:effectLst/>
                    <a:latin typeface="+mn-ea"/>
                  </a:rPr>
                  <a:t>i </a:t>
                </a:r>
                <a:r>
                  <a:rPr kumimoji="1" lang="en-US" altLang="zh-CN" b="1" dirty="0">
                    <a:effectLst/>
                    <a:latin typeface="+mn-ea"/>
                  </a:rPr>
                  <a:t>=</a:t>
                </a:r>
                <a:r>
                  <a:rPr lang="en-US" altLang="zh-CN" b="1" dirty="0">
                    <a:effectLst/>
                    <a:latin typeface="+mn-ea"/>
                  </a:rPr>
                  <a:t> </a:t>
                </a:r>
                <a:r>
                  <a:rPr lang="en-US" altLang="zh-CN" b="1" dirty="0" err="1">
                    <a:effectLst/>
                    <a:latin typeface="+mn-ea"/>
                  </a:rPr>
                  <a:t>A</a:t>
                </a:r>
                <a:r>
                  <a:rPr lang="en-US" altLang="zh-CN" b="1" baseline="-25000" dirty="0" err="1">
                    <a:latin typeface="+mn-ea"/>
                  </a:rPr>
                  <a:t>j</a:t>
                </a:r>
                <a:r>
                  <a:rPr kumimoji="1" lang="en-US" altLang="zh-CN" b="1" dirty="0">
                    <a:effectLst/>
                    <a:latin typeface="+mn-ea"/>
                  </a:rPr>
                  <a:t>                             </a:t>
                </a:r>
                <a:r>
                  <a:rPr kumimoji="1" lang="zh-CN" altLang="en-US" b="1" dirty="0">
                    <a:effectLst/>
                    <a:latin typeface="+mn-ea"/>
                  </a:rPr>
                  <a:t>（不同的划分块交集为空）</a:t>
                </a:r>
              </a:p>
              <a:p>
                <a:pPr algn="just">
                  <a:lnSpc>
                    <a:spcPct val="150000"/>
                  </a:lnSpc>
                  <a:defRPr/>
                </a:pPr>
                <a:r>
                  <a:rPr kumimoji="1" lang="zh-CN" altLang="en-US" b="1" dirty="0">
                    <a:effectLst/>
                    <a:latin typeface="+mn-ea"/>
                  </a:rPr>
                  <a:t>不妨设</a:t>
                </a:r>
                <a:r>
                  <a:rPr kumimoji="1" lang="en-US" altLang="zh-CN" b="1" dirty="0">
                    <a:effectLst/>
                    <a:latin typeface="+mn-ea"/>
                  </a:rPr>
                  <a:t>x</a:t>
                </a:r>
                <a:r>
                  <a:rPr kumimoji="1" lang="zh-CN" altLang="en-US" b="1" dirty="0">
                    <a:effectLst/>
                    <a:latin typeface="+mn-ea"/>
                  </a:rPr>
                  <a:t>，</a:t>
                </a:r>
                <a:r>
                  <a:rPr kumimoji="1" lang="en-US" altLang="zh-CN" b="1" dirty="0">
                    <a:effectLst/>
                    <a:latin typeface="+mn-ea"/>
                  </a:rPr>
                  <a:t>y</a:t>
                </a:r>
                <a:r>
                  <a:rPr kumimoji="1" lang="zh-CN" altLang="en-US" b="1" dirty="0">
                    <a:effectLst/>
                    <a:latin typeface="+mn-ea"/>
                  </a:rPr>
                  <a:t>和</a:t>
                </a:r>
                <a:r>
                  <a:rPr kumimoji="1" lang="en-US" altLang="zh-CN" b="1" dirty="0">
                    <a:effectLst/>
                    <a:latin typeface="+mn-ea"/>
                  </a:rPr>
                  <a:t>z</a:t>
                </a:r>
                <a:r>
                  <a:rPr kumimoji="1" lang="zh-CN" altLang="en-US" b="1" dirty="0">
                    <a:effectLst/>
                    <a:latin typeface="+mn-ea"/>
                  </a:rPr>
                  <a:t>都属于</a:t>
                </a:r>
                <a:r>
                  <a:rPr lang="en-US" altLang="zh-CN" b="1" dirty="0">
                    <a:effectLst/>
                    <a:latin typeface="+mn-ea"/>
                  </a:rPr>
                  <a:t>A</a:t>
                </a:r>
                <a:r>
                  <a:rPr lang="en-US" altLang="zh-CN" b="1" baseline="-25000" dirty="0">
                    <a:effectLst/>
                    <a:latin typeface="+mn-ea"/>
                  </a:rPr>
                  <a:t>i </a:t>
                </a:r>
                <a:r>
                  <a:rPr kumimoji="1" lang="zh-CN" altLang="en-US" b="1" dirty="0">
                    <a:effectLst/>
                    <a:latin typeface="+mn-ea"/>
                  </a:rPr>
                  <a:t>，于是由</a:t>
                </a:r>
                <a:r>
                  <a:rPr lang="en-US" altLang="zh-CN" b="1" dirty="0">
                    <a:effectLst/>
                    <a:latin typeface="+mn-ea"/>
                  </a:rPr>
                  <a:t>A</a:t>
                </a:r>
                <a:r>
                  <a:rPr lang="en-US" altLang="zh-CN" b="1" baseline="-25000" dirty="0">
                    <a:effectLst/>
                    <a:latin typeface="+mn-ea"/>
                  </a:rPr>
                  <a:t>i </a:t>
                </a:r>
                <a:r>
                  <a:rPr kumimoji="1" lang="en-US" altLang="zh-CN" b="1" dirty="0">
                    <a:effectLst/>
                    <a:latin typeface="+mn-ea"/>
                  </a:rPr>
                  <a:t>×</a:t>
                </a:r>
                <a:r>
                  <a:rPr lang="en-US" altLang="zh-CN" b="1" dirty="0">
                    <a:effectLst/>
                    <a:latin typeface="+mn-ea"/>
                  </a:rPr>
                  <a:t> A</a:t>
                </a:r>
                <a:r>
                  <a:rPr lang="en-US" altLang="zh-CN" b="1" baseline="-25000" dirty="0">
                    <a:effectLst/>
                    <a:latin typeface="+mn-ea"/>
                  </a:rPr>
                  <a:t>i</a:t>
                </a:r>
                <a:r>
                  <a:rPr kumimoji="1" lang="zh-CN" altLang="en-US" b="1" dirty="0">
                    <a:effectLst/>
                    <a:latin typeface="+mn-ea"/>
                  </a:rPr>
                  <a:t>是传递的可得，</a:t>
                </a:r>
                <a:endParaRPr kumimoji="1" lang="en-US" altLang="zh-CN" b="1" dirty="0">
                  <a:effectLst/>
                  <a:latin typeface="+mn-ea"/>
                </a:endParaRPr>
              </a:p>
              <a:p>
                <a:pPr algn="just">
                  <a:lnSpc>
                    <a:spcPct val="150000"/>
                  </a:lnSpc>
                  <a:defRPr/>
                </a:pPr>
                <a:r>
                  <a:rPr kumimoji="1" lang="en-US" altLang="zh-CN" b="1" dirty="0">
                    <a:effectLst/>
                    <a:latin typeface="+mn-ea"/>
                  </a:rPr>
                  <a:t>&lt;</a:t>
                </a:r>
                <a:r>
                  <a:rPr kumimoji="1" lang="en-US" altLang="zh-CN" b="1" dirty="0" err="1">
                    <a:effectLst/>
                    <a:latin typeface="+mn-ea"/>
                  </a:rPr>
                  <a:t>x,z</a:t>
                </a:r>
                <a:r>
                  <a:rPr kumimoji="1" lang="en-US" altLang="zh-CN" b="1" dirty="0">
                    <a:effectLst/>
                    <a:latin typeface="+mn-ea"/>
                  </a:rPr>
                  <a:t>&gt;∈</a:t>
                </a:r>
                <a:r>
                  <a:rPr lang="en-US" altLang="zh-CN" b="1" dirty="0">
                    <a:effectLst/>
                    <a:latin typeface="+mn-ea"/>
                  </a:rPr>
                  <a:t> A</a:t>
                </a:r>
                <a:r>
                  <a:rPr lang="en-US" altLang="zh-CN" b="1" baseline="-25000" dirty="0">
                    <a:effectLst/>
                    <a:latin typeface="+mn-ea"/>
                  </a:rPr>
                  <a:t>i </a:t>
                </a:r>
                <a:r>
                  <a:rPr lang="en-US" altLang="zh-CN" b="1" dirty="0">
                    <a:effectLst/>
                    <a:latin typeface="+mn-ea"/>
                  </a:rPr>
                  <a:t>×A</a:t>
                </a:r>
                <a:r>
                  <a:rPr lang="en-US" altLang="zh-CN" b="1" baseline="-25000" dirty="0">
                    <a:effectLst/>
                    <a:latin typeface="+mn-ea"/>
                  </a:rPr>
                  <a:t>i </a:t>
                </a:r>
                <a:r>
                  <a:rPr kumimoji="1" lang="zh-CN" altLang="en-US" b="1" dirty="0">
                    <a:effectLst/>
                    <a:latin typeface="+mn-ea"/>
                  </a:rPr>
                  <a:t>，从而</a:t>
                </a:r>
                <a:r>
                  <a:rPr kumimoji="1" lang="en-US" altLang="zh-CN" b="1" dirty="0">
                    <a:effectLst/>
                    <a:latin typeface="+mn-ea"/>
                  </a:rPr>
                  <a:t>&lt;</a:t>
                </a:r>
                <a:r>
                  <a:rPr kumimoji="1" lang="en-US" altLang="zh-CN" b="1" dirty="0" err="1">
                    <a:effectLst/>
                    <a:latin typeface="+mn-ea"/>
                  </a:rPr>
                  <a:t>x,z</a:t>
                </a:r>
                <a:r>
                  <a:rPr kumimoji="1" lang="en-US" altLang="zh-CN" b="1" dirty="0">
                    <a:effectLst/>
                    <a:latin typeface="+mn-ea"/>
                  </a:rPr>
                  <a:t>&gt;∈R</a:t>
                </a:r>
                <a:r>
                  <a:rPr kumimoji="1" lang="zh-CN" altLang="en-US" b="1" dirty="0">
                    <a:effectLst/>
                    <a:latin typeface="+mn-ea"/>
                  </a:rPr>
                  <a:t>。即</a:t>
                </a:r>
                <a:r>
                  <a:rPr kumimoji="1" lang="en-US" altLang="zh-CN" b="1" dirty="0">
                    <a:effectLst/>
                    <a:latin typeface="+mn-ea"/>
                  </a:rPr>
                  <a:t>R</a:t>
                </a:r>
                <a:r>
                  <a:rPr kumimoji="1" lang="zh-CN" altLang="en-US" b="1" dirty="0">
                    <a:effectLst/>
                    <a:latin typeface="+mn-ea"/>
                  </a:rPr>
                  <a:t>是传递的。</a:t>
                </a:r>
              </a:p>
              <a:p>
                <a:pPr algn="just">
                  <a:lnSpc>
                    <a:spcPct val="150000"/>
                  </a:lnSpc>
                  <a:defRPr/>
                </a:pPr>
                <a:r>
                  <a:rPr kumimoji="1" lang="zh-CN" altLang="en-US" b="1" dirty="0">
                    <a:solidFill>
                      <a:srgbClr val="C00000"/>
                    </a:solidFill>
                    <a:effectLst/>
                    <a:latin typeface="+mn-ea"/>
                  </a:rPr>
                  <a:t>由（</a:t>
                </a:r>
                <a:r>
                  <a:rPr kumimoji="1" lang="en-US" altLang="zh-CN" b="1" dirty="0">
                    <a:solidFill>
                      <a:srgbClr val="C00000"/>
                    </a:solidFill>
                    <a:effectLst/>
                    <a:latin typeface="+mn-ea"/>
                  </a:rPr>
                  <a:t>1</a:t>
                </a:r>
                <a:r>
                  <a:rPr kumimoji="1" lang="zh-CN" altLang="en-US" b="1" dirty="0">
                    <a:solidFill>
                      <a:srgbClr val="C00000"/>
                    </a:solidFill>
                    <a:effectLst/>
                    <a:latin typeface="+mn-ea"/>
                  </a:rPr>
                  <a:t>），（</a:t>
                </a:r>
                <a:r>
                  <a:rPr kumimoji="1" lang="en-US" altLang="zh-CN" b="1" dirty="0">
                    <a:solidFill>
                      <a:srgbClr val="C00000"/>
                    </a:solidFill>
                    <a:effectLst/>
                    <a:latin typeface="+mn-ea"/>
                  </a:rPr>
                  <a:t>2</a:t>
                </a:r>
                <a:r>
                  <a:rPr kumimoji="1" lang="zh-CN" altLang="en-US" b="1" dirty="0">
                    <a:solidFill>
                      <a:srgbClr val="C00000"/>
                    </a:solidFill>
                    <a:effectLst/>
                    <a:latin typeface="+mn-ea"/>
                  </a:rPr>
                  <a:t>）和（</a:t>
                </a:r>
                <a:r>
                  <a:rPr kumimoji="1" lang="en-US" altLang="zh-CN" b="1" dirty="0">
                    <a:solidFill>
                      <a:srgbClr val="C00000"/>
                    </a:solidFill>
                    <a:effectLst/>
                    <a:latin typeface="+mn-ea"/>
                  </a:rPr>
                  <a:t>3</a:t>
                </a:r>
                <a:r>
                  <a:rPr kumimoji="1" lang="zh-CN" altLang="en-US" b="1" dirty="0">
                    <a:solidFill>
                      <a:srgbClr val="C00000"/>
                    </a:solidFill>
                    <a:effectLst/>
                    <a:latin typeface="+mn-ea"/>
                  </a:rPr>
                  <a:t>）知，</a:t>
                </a:r>
                <a:r>
                  <a:rPr kumimoji="1" lang="en-US" altLang="zh-CN" b="1" dirty="0">
                    <a:solidFill>
                      <a:srgbClr val="C00000"/>
                    </a:solidFill>
                    <a:effectLst/>
                    <a:latin typeface="+mn-ea"/>
                  </a:rPr>
                  <a:t>R</a:t>
                </a:r>
                <a:r>
                  <a:rPr kumimoji="1" lang="zh-CN" altLang="en-US" b="1" dirty="0">
                    <a:solidFill>
                      <a:srgbClr val="C00000"/>
                    </a:solidFill>
                    <a:effectLst/>
                    <a:latin typeface="+mn-ea"/>
                  </a:rPr>
                  <a:t>是</a:t>
                </a:r>
                <a:r>
                  <a:rPr kumimoji="1" lang="en-US" altLang="zh-CN" b="1" dirty="0">
                    <a:solidFill>
                      <a:srgbClr val="C00000"/>
                    </a:solidFill>
                    <a:effectLst/>
                    <a:latin typeface="+mn-ea"/>
                  </a:rPr>
                  <a:t>A</a:t>
                </a:r>
                <a:r>
                  <a:rPr kumimoji="1" lang="zh-CN" altLang="en-US" b="1" dirty="0">
                    <a:solidFill>
                      <a:srgbClr val="C00000"/>
                    </a:solidFill>
                    <a:effectLst/>
                    <a:latin typeface="+mn-ea"/>
                  </a:rPr>
                  <a:t>上的等价关系。</a:t>
                </a:r>
              </a:p>
            </p:txBody>
          </p:sp>
        </mc:Choice>
        <mc:Fallback xmlns="">
          <p:sp>
            <p:nvSpPr>
              <p:cNvPr id="1693699" name="Rectangle 3">
                <a:extLst>
                  <a:ext uri="{FF2B5EF4-FFF2-40B4-BE49-F238E27FC236}">
                    <a16:creationId xmlns:a16="http://schemas.microsoft.com/office/drawing/2014/main" id="{39112CE7-5C68-40B5-A5A7-AD8CFF9A1BED}"/>
                  </a:ext>
                </a:extLst>
              </p:cNvPr>
              <p:cNvSpPr>
                <a:spLocks noRot="1" noChangeAspect="1" noMove="1" noResize="1" noEditPoints="1" noAdjustHandles="1" noChangeArrowheads="1" noChangeShapeType="1" noTextEdit="1"/>
              </p:cNvSpPr>
              <p:nvPr/>
            </p:nvSpPr>
            <p:spPr bwMode="auto">
              <a:xfrm>
                <a:off x="384175" y="1032908"/>
                <a:ext cx="11430000" cy="3883755"/>
              </a:xfrm>
              <a:prstGeom prst="rect">
                <a:avLst/>
              </a:prstGeom>
              <a:blipFill>
                <a:blip r:embed="rId2"/>
                <a:stretch>
                  <a:fillRect l="-800" b="-3135"/>
                </a:stretch>
              </a:blipFill>
              <a:ln w="12700" algn="ctr">
                <a:noFill/>
                <a:miter lim="800000"/>
                <a:headEnd/>
                <a:tailEnd/>
              </a:ln>
              <a:effectLst/>
            </p:spPr>
            <p:txBody>
              <a:bodyPr/>
              <a:lstStyle/>
              <a:p>
                <a:r>
                  <a:rPr lang="zh-CN" altLang="en-US">
                    <a:noFill/>
                  </a:rPr>
                  <a:t> </a:t>
                </a:r>
              </a:p>
            </p:txBody>
          </p:sp>
        </mc:Fallback>
      </mc:AlternateContent>
      <p:sp>
        <p:nvSpPr>
          <p:cNvPr id="7" name="卷形: 垂直 6">
            <a:extLst>
              <a:ext uri="{FF2B5EF4-FFF2-40B4-BE49-F238E27FC236}">
                <a16:creationId xmlns:a16="http://schemas.microsoft.com/office/drawing/2014/main" id="{64E014F5-2366-4071-A5C7-079894047440}"/>
              </a:ext>
            </a:extLst>
          </p:cNvPr>
          <p:cNvSpPr/>
          <p:nvPr/>
        </p:nvSpPr>
        <p:spPr>
          <a:xfrm>
            <a:off x="231775" y="5369480"/>
            <a:ext cx="11193759" cy="9144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b="1" dirty="0"/>
              <a:t>注意：集合</a:t>
            </a:r>
            <a:r>
              <a:rPr lang="en-US" altLang="zh-CN" b="1" dirty="0"/>
              <a:t>A</a:t>
            </a:r>
            <a:r>
              <a:rPr lang="zh-CN" altLang="zh-CN" b="1" dirty="0"/>
              <a:t>上的等价关系与集合</a:t>
            </a:r>
            <a:r>
              <a:rPr lang="en-US" altLang="zh-CN" b="1" dirty="0"/>
              <a:t>A</a:t>
            </a:r>
            <a:r>
              <a:rPr lang="zh-CN" altLang="zh-CN" b="1" dirty="0"/>
              <a:t>的划分是一一对应的。</a:t>
            </a:r>
            <a:endParaRPr lang="zh-CN" altLang="en-US" b="1" dirty="0"/>
          </a:p>
        </p:txBody>
      </p:sp>
    </p:spTree>
    <p:extLst>
      <p:ext uri="{BB962C8B-B14F-4D97-AF65-F5344CB8AC3E}">
        <p14:creationId xmlns:p14="http://schemas.microsoft.com/office/powerpoint/2010/main" val="35529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93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93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936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936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936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936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9369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arn(inVertical)">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3699" grpId="0" uiExpand="1" build="p"/>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Rectangle 2">
            <a:extLst>
              <a:ext uri="{FF2B5EF4-FFF2-40B4-BE49-F238E27FC236}">
                <a16:creationId xmlns:a16="http://schemas.microsoft.com/office/drawing/2014/main" id="{27D51B90-F2F8-4372-9257-196E05BA997E}"/>
              </a:ext>
            </a:extLst>
          </p:cNvPr>
          <p:cNvSpPr>
            <a:spLocks noGrp="1" noChangeArrowheads="1"/>
          </p:cNvSpPr>
          <p:nvPr>
            <p:ph type="title"/>
          </p:nvPr>
        </p:nvSpPr>
        <p:spPr>
          <a:xfrm>
            <a:off x="700598" y="276126"/>
            <a:ext cx="8050488" cy="585924"/>
          </a:xfrm>
        </p:spPr>
        <p:txBody>
          <a:bodyPr/>
          <a:lstStyle/>
          <a:p>
            <a:r>
              <a:rPr kumimoji="1" lang="zh-CN" altLang="en-US" dirty="0"/>
              <a:t>例</a:t>
            </a:r>
            <a:r>
              <a:rPr kumimoji="1" lang="en-US" altLang="zh-CN" dirty="0"/>
              <a:t>5.10</a:t>
            </a:r>
            <a:endParaRPr lang="en-US" altLang="zh-CN" dirty="0"/>
          </a:p>
        </p:txBody>
      </p:sp>
      <p:sp>
        <p:nvSpPr>
          <p:cNvPr id="1693699" name="Rectangle 3">
            <a:extLst>
              <a:ext uri="{FF2B5EF4-FFF2-40B4-BE49-F238E27FC236}">
                <a16:creationId xmlns:a16="http://schemas.microsoft.com/office/drawing/2014/main" id="{39112CE7-5C68-40B5-A5A7-AD8CFF9A1BED}"/>
              </a:ext>
            </a:extLst>
          </p:cNvPr>
          <p:cNvSpPr>
            <a:spLocks noChangeArrowheads="1"/>
          </p:cNvSpPr>
          <p:nvPr/>
        </p:nvSpPr>
        <p:spPr bwMode="auto">
          <a:xfrm>
            <a:off x="384175" y="1032908"/>
            <a:ext cx="11430000" cy="4459041"/>
          </a:xfrm>
          <a:prstGeom prst="rect">
            <a:avLst/>
          </a:prstGeom>
          <a:noFill/>
          <a:ln w="12700" algn="ctr">
            <a:noFill/>
            <a:miter lim="800000"/>
            <a:headEnd/>
            <a:tailEnd/>
          </a:ln>
          <a:effectLst/>
        </p:spPr>
        <p:txBody>
          <a:bodyPr wrap="square">
            <a:spAutoFit/>
          </a:bodyPr>
          <a:lstStyle/>
          <a:p>
            <a:pPr algn="just">
              <a:lnSpc>
                <a:spcPct val="150000"/>
              </a:lnSpc>
              <a:defRPr/>
            </a:pPr>
            <a:r>
              <a:rPr kumimoji="1" lang="zh-CN" altLang="en-US" b="1" dirty="0">
                <a:solidFill>
                  <a:srgbClr val="C00000"/>
                </a:solidFill>
                <a:latin typeface="+mn-ea"/>
              </a:rPr>
              <a:t>例</a:t>
            </a:r>
            <a:r>
              <a:rPr kumimoji="1" lang="en-US" altLang="zh-CN" b="1" dirty="0">
                <a:solidFill>
                  <a:srgbClr val="C00000"/>
                </a:solidFill>
                <a:latin typeface="+mn-ea"/>
              </a:rPr>
              <a:t>5.10  </a:t>
            </a:r>
            <a:r>
              <a:rPr kumimoji="1" lang="zh-CN" altLang="en-US" b="1" dirty="0">
                <a:latin typeface="+mn-ea"/>
              </a:rPr>
              <a:t>设</a:t>
            </a:r>
            <a:r>
              <a:rPr kumimoji="1" lang="en-US" altLang="zh-CN" b="1" dirty="0">
                <a:latin typeface="+mn-ea"/>
              </a:rPr>
              <a:t>A</a:t>
            </a:r>
            <a:r>
              <a:rPr kumimoji="1" lang="zh-CN" altLang="en-US" b="1" dirty="0">
                <a:latin typeface="+mn-ea"/>
              </a:rPr>
              <a:t>＝</a:t>
            </a:r>
            <a:r>
              <a:rPr kumimoji="1" lang="en-US" altLang="zh-CN" b="1" dirty="0">
                <a:latin typeface="+mn-ea"/>
              </a:rPr>
              <a:t>{1,2,3,4,5,6}</a:t>
            </a:r>
            <a:r>
              <a:rPr kumimoji="1" lang="zh-CN" altLang="en-US" b="1" dirty="0">
                <a:latin typeface="+mn-ea"/>
              </a:rPr>
              <a:t>，求出与下列划分对应的等价关系。</a:t>
            </a:r>
          </a:p>
          <a:p>
            <a:pPr algn="just">
              <a:lnSpc>
                <a:spcPct val="150000"/>
              </a:lnSpc>
              <a:defRPr/>
            </a:pPr>
            <a:r>
              <a:rPr kumimoji="1" lang="zh-CN" altLang="en-US" b="1" dirty="0">
                <a:latin typeface="+mn-ea"/>
              </a:rPr>
              <a:t>（</a:t>
            </a:r>
            <a:r>
              <a:rPr kumimoji="1" lang="en-US" altLang="zh-CN" b="1" dirty="0">
                <a:latin typeface="+mn-ea"/>
              </a:rPr>
              <a:t>1</a:t>
            </a:r>
            <a:r>
              <a:rPr kumimoji="1" lang="zh-CN" altLang="en-US" b="1" dirty="0">
                <a:latin typeface="+mn-ea"/>
              </a:rPr>
              <a:t>）</a:t>
            </a:r>
            <a:r>
              <a:rPr lang="en-US" altLang="zh-CN" b="1" dirty="0">
                <a:latin typeface="+mn-ea"/>
              </a:rPr>
              <a:t>S</a:t>
            </a:r>
            <a:r>
              <a:rPr lang="en-US" altLang="zh-CN" b="1" baseline="-25000" dirty="0">
                <a:latin typeface="+mn-ea"/>
              </a:rPr>
              <a:t>1</a:t>
            </a:r>
            <a:r>
              <a:rPr kumimoji="1" lang="zh-CN" altLang="en-US" b="1" dirty="0">
                <a:latin typeface="+mn-ea"/>
              </a:rPr>
              <a:t>＝</a:t>
            </a:r>
            <a:r>
              <a:rPr kumimoji="1" lang="en-US" altLang="zh-CN" b="1" dirty="0">
                <a:latin typeface="+mn-ea"/>
              </a:rPr>
              <a:t>{{1,2},{3,5},{4}}</a:t>
            </a:r>
            <a:r>
              <a:rPr kumimoji="1" lang="zh-CN" altLang="en-US" b="1" dirty="0">
                <a:latin typeface="+mn-ea"/>
              </a:rPr>
              <a:t>；</a:t>
            </a:r>
          </a:p>
          <a:p>
            <a:pPr algn="just">
              <a:lnSpc>
                <a:spcPct val="150000"/>
              </a:lnSpc>
              <a:defRPr/>
            </a:pPr>
            <a:r>
              <a:rPr kumimoji="1" lang="zh-CN" altLang="en-US" b="1" dirty="0">
                <a:latin typeface="+mn-ea"/>
              </a:rPr>
              <a:t>（</a:t>
            </a:r>
            <a:r>
              <a:rPr kumimoji="1" lang="en-US" altLang="zh-CN" b="1" dirty="0">
                <a:latin typeface="+mn-ea"/>
              </a:rPr>
              <a:t>2</a:t>
            </a:r>
            <a:r>
              <a:rPr kumimoji="1" lang="zh-CN" altLang="en-US" b="1" dirty="0">
                <a:latin typeface="+mn-ea"/>
              </a:rPr>
              <a:t>）</a:t>
            </a:r>
            <a:r>
              <a:rPr lang="en-US" altLang="zh-CN" b="1" dirty="0">
                <a:latin typeface="+mn-ea"/>
              </a:rPr>
              <a:t>S</a:t>
            </a:r>
            <a:r>
              <a:rPr lang="en-US" altLang="zh-CN" b="1" baseline="-25000" dirty="0">
                <a:latin typeface="+mn-ea"/>
              </a:rPr>
              <a:t>2</a:t>
            </a:r>
            <a:r>
              <a:rPr kumimoji="1" lang="zh-CN" altLang="en-US" b="1" dirty="0">
                <a:latin typeface="+mn-ea"/>
              </a:rPr>
              <a:t>＝</a:t>
            </a:r>
            <a:r>
              <a:rPr kumimoji="1" lang="en-US" altLang="zh-CN" b="1" dirty="0">
                <a:latin typeface="+mn-ea"/>
              </a:rPr>
              <a:t>{{1,3},{2,4,5}}</a:t>
            </a:r>
            <a:r>
              <a:rPr kumimoji="1" lang="zh-CN" altLang="en-US" b="1" dirty="0">
                <a:latin typeface="+mn-ea"/>
              </a:rPr>
              <a:t>。</a:t>
            </a:r>
          </a:p>
          <a:p>
            <a:pPr algn="just">
              <a:lnSpc>
                <a:spcPct val="150000"/>
              </a:lnSpc>
              <a:defRPr/>
            </a:pPr>
            <a:r>
              <a:rPr kumimoji="1" lang="zh-CN" altLang="en-US" b="1" dirty="0">
                <a:solidFill>
                  <a:srgbClr val="C00000"/>
                </a:solidFill>
                <a:latin typeface="+mn-ea"/>
              </a:rPr>
              <a:t>解</a:t>
            </a:r>
            <a:r>
              <a:rPr kumimoji="1" lang="zh-CN" altLang="en-US" b="1" dirty="0">
                <a:latin typeface="+mn-ea"/>
              </a:rPr>
              <a:t>  （</a:t>
            </a:r>
            <a:r>
              <a:rPr kumimoji="1" lang="en-US" altLang="zh-CN" b="1" dirty="0">
                <a:latin typeface="+mn-ea"/>
              </a:rPr>
              <a:t>1</a:t>
            </a:r>
            <a:r>
              <a:rPr kumimoji="1" lang="zh-CN" altLang="en-US" b="1" dirty="0">
                <a:latin typeface="+mn-ea"/>
              </a:rPr>
              <a:t>）设与划分</a:t>
            </a:r>
            <a:r>
              <a:rPr lang="en-US" altLang="zh-CN" b="1" dirty="0">
                <a:latin typeface="+mn-ea"/>
              </a:rPr>
              <a:t>S</a:t>
            </a:r>
            <a:r>
              <a:rPr lang="en-US" altLang="zh-CN" b="1" baseline="-25000" dirty="0">
                <a:latin typeface="+mn-ea"/>
              </a:rPr>
              <a:t>1</a:t>
            </a:r>
            <a:r>
              <a:rPr kumimoji="1" lang="zh-CN" altLang="en-US" b="1" dirty="0">
                <a:latin typeface="+mn-ea"/>
              </a:rPr>
              <a:t>对应的等价关系为</a:t>
            </a:r>
            <a:r>
              <a:rPr lang="en-US" altLang="zh-CN" b="1" dirty="0">
                <a:latin typeface="+mn-ea"/>
              </a:rPr>
              <a:t>R</a:t>
            </a:r>
            <a:r>
              <a:rPr lang="en-US" altLang="zh-CN" b="1" baseline="-25000" dirty="0">
                <a:latin typeface="+mn-ea"/>
              </a:rPr>
              <a:t>1 </a:t>
            </a:r>
            <a:r>
              <a:rPr kumimoji="1" lang="zh-CN" altLang="en-US" b="1" dirty="0">
                <a:latin typeface="+mn-ea"/>
              </a:rPr>
              <a:t>，则</a:t>
            </a:r>
          </a:p>
          <a:p>
            <a:pPr algn="just">
              <a:lnSpc>
                <a:spcPct val="150000"/>
              </a:lnSpc>
              <a:defRPr/>
            </a:pPr>
            <a:r>
              <a:rPr lang="en-US" altLang="zh-CN" b="1" dirty="0">
                <a:latin typeface="+mn-ea"/>
              </a:rPr>
              <a:t>R</a:t>
            </a:r>
            <a:r>
              <a:rPr lang="en-US" altLang="zh-CN" b="1" baseline="-25000" dirty="0">
                <a:latin typeface="+mn-ea"/>
              </a:rPr>
              <a:t>1</a:t>
            </a:r>
            <a:r>
              <a:rPr kumimoji="1" lang="zh-CN" altLang="en-US" b="1" dirty="0">
                <a:latin typeface="+mn-ea"/>
              </a:rPr>
              <a:t>＝</a:t>
            </a:r>
            <a:r>
              <a:rPr kumimoji="1" lang="en-US" altLang="zh-CN" b="1" dirty="0">
                <a:latin typeface="+mn-ea"/>
              </a:rPr>
              <a:t>({1,2}×{1,2})∪({3,5}×{3,5})∪({4}×{4})</a:t>
            </a:r>
          </a:p>
          <a:p>
            <a:pPr algn="just">
              <a:lnSpc>
                <a:spcPct val="150000"/>
              </a:lnSpc>
              <a:defRPr/>
            </a:pPr>
            <a:r>
              <a:rPr kumimoji="1" lang="en-US" altLang="zh-CN" b="1" dirty="0">
                <a:latin typeface="+mn-ea"/>
              </a:rPr>
              <a:t>   </a:t>
            </a:r>
            <a:r>
              <a:rPr kumimoji="1" lang="zh-CN" altLang="en-US" b="1" dirty="0">
                <a:latin typeface="+mn-ea"/>
              </a:rPr>
              <a:t>＝</a:t>
            </a:r>
            <a:r>
              <a:rPr kumimoji="1" lang="en-US" altLang="zh-CN" b="1" dirty="0">
                <a:latin typeface="+mn-ea"/>
              </a:rPr>
              <a:t>{&lt;1,1&gt;,&lt;1,2&gt;,&lt;2,1&gt;,&lt;2,2&gt;}∪{&lt;3,3&gt;,&lt;3,5&gt;,&lt;5,3&gt;,&lt;5,5&gt;}∪{&lt;4,4&gt;}</a:t>
            </a:r>
          </a:p>
          <a:p>
            <a:pPr algn="just">
              <a:lnSpc>
                <a:spcPct val="150000"/>
              </a:lnSpc>
              <a:defRPr/>
            </a:pPr>
            <a:r>
              <a:rPr kumimoji="1" lang="en-US" altLang="zh-CN" b="1" dirty="0">
                <a:latin typeface="+mn-ea"/>
              </a:rPr>
              <a:t>   </a:t>
            </a:r>
            <a:r>
              <a:rPr kumimoji="1" lang="zh-CN" altLang="en-US" b="1" dirty="0">
                <a:latin typeface="+mn-ea"/>
              </a:rPr>
              <a:t>＝</a:t>
            </a:r>
            <a:r>
              <a:rPr kumimoji="1" lang="en-US" altLang="zh-CN" b="1" dirty="0">
                <a:latin typeface="+mn-ea"/>
              </a:rPr>
              <a:t>{&lt;1,1&gt;,&lt;2,2&gt;,&lt;3,3&gt;,&lt;4,4&gt;,&lt;5,5&gt;,&lt;1,2&gt;,&lt;2,1&gt;,&lt;3,5&gt;,&lt;5,3&gt;}</a:t>
            </a:r>
            <a:r>
              <a:rPr kumimoji="1" lang="zh-CN" altLang="en-US" b="1" dirty="0">
                <a:latin typeface="+mn-ea"/>
              </a:rPr>
              <a:t>。</a:t>
            </a:r>
          </a:p>
          <a:p>
            <a:pPr algn="just">
              <a:lnSpc>
                <a:spcPct val="150000"/>
              </a:lnSpc>
              <a:defRPr/>
            </a:pPr>
            <a:endParaRPr kumimoji="1" lang="zh-CN" altLang="en-US" b="1" dirty="0">
              <a:effectLst/>
              <a:latin typeface="+mn-ea"/>
            </a:endParaRPr>
          </a:p>
        </p:txBody>
      </p:sp>
    </p:spTree>
    <p:extLst>
      <p:ext uri="{BB962C8B-B14F-4D97-AF65-F5344CB8AC3E}">
        <p14:creationId xmlns:p14="http://schemas.microsoft.com/office/powerpoint/2010/main" val="323491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9369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9369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9369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936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3699"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Rectangle 2">
            <a:extLst>
              <a:ext uri="{FF2B5EF4-FFF2-40B4-BE49-F238E27FC236}">
                <a16:creationId xmlns:a16="http://schemas.microsoft.com/office/drawing/2014/main" id="{27D51B90-F2F8-4372-9257-196E05BA997E}"/>
              </a:ext>
            </a:extLst>
          </p:cNvPr>
          <p:cNvSpPr>
            <a:spLocks noGrp="1" noChangeArrowheads="1"/>
          </p:cNvSpPr>
          <p:nvPr>
            <p:ph type="title"/>
          </p:nvPr>
        </p:nvSpPr>
        <p:spPr>
          <a:xfrm>
            <a:off x="700598" y="276126"/>
            <a:ext cx="8050488" cy="585924"/>
          </a:xfrm>
        </p:spPr>
        <p:txBody>
          <a:bodyPr/>
          <a:lstStyle/>
          <a:p>
            <a:r>
              <a:rPr kumimoji="1" lang="zh-CN" altLang="en-US" dirty="0"/>
              <a:t>例</a:t>
            </a:r>
            <a:r>
              <a:rPr kumimoji="1" lang="en-US" altLang="zh-CN" dirty="0"/>
              <a:t>5.10 (</a:t>
            </a:r>
            <a:r>
              <a:rPr kumimoji="1" lang="zh-CN" altLang="en-US" dirty="0"/>
              <a:t>续</a:t>
            </a:r>
            <a:r>
              <a:rPr kumimoji="1" lang="en-US" altLang="zh-CN" dirty="0"/>
              <a:t>)</a:t>
            </a:r>
            <a:endParaRPr lang="en-US" altLang="zh-CN" dirty="0"/>
          </a:p>
        </p:txBody>
      </p:sp>
      <p:sp>
        <p:nvSpPr>
          <p:cNvPr id="1693699" name="Rectangle 3">
            <a:extLst>
              <a:ext uri="{FF2B5EF4-FFF2-40B4-BE49-F238E27FC236}">
                <a16:creationId xmlns:a16="http://schemas.microsoft.com/office/drawing/2014/main" id="{39112CE7-5C68-40B5-A5A7-AD8CFF9A1BED}"/>
              </a:ext>
            </a:extLst>
          </p:cNvPr>
          <p:cNvSpPr>
            <a:spLocks noChangeArrowheads="1"/>
          </p:cNvSpPr>
          <p:nvPr/>
        </p:nvSpPr>
        <p:spPr bwMode="auto">
          <a:xfrm>
            <a:off x="384175" y="1032908"/>
            <a:ext cx="11430000" cy="3905043"/>
          </a:xfrm>
          <a:prstGeom prst="rect">
            <a:avLst/>
          </a:prstGeom>
          <a:noFill/>
          <a:ln w="12700" algn="ctr">
            <a:noFill/>
            <a:miter lim="800000"/>
            <a:headEnd/>
            <a:tailEnd/>
          </a:ln>
          <a:effectLst/>
        </p:spPr>
        <p:txBody>
          <a:bodyPr wrap="square">
            <a:spAutoFit/>
          </a:bodyPr>
          <a:lstStyle/>
          <a:p>
            <a:pPr algn="just">
              <a:lnSpc>
                <a:spcPct val="150000"/>
              </a:lnSpc>
              <a:defRPr/>
            </a:pPr>
            <a:r>
              <a:rPr kumimoji="1" lang="zh-CN" altLang="en-US" b="1" dirty="0">
                <a:latin typeface="+mn-ea"/>
              </a:rPr>
              <a:t>（</a:t>
            </a:r>
            <a:r>
              <a:rPr kumimoji="1" lang="en-US" altLang="zh-CN" b="1" dirty="0">
                <a:latin typeface="+mn-ea"/>
              </a:rPr>
              <a:t>2</a:t>
            </a:r>
            <a:r>
              <a:rPr kumimoji="1" lang="zh-CN" altLang="en-US" b="1" dirty="0">
                <a:latin typeface="+mn-ea"/>
              </a:rPr>
              <a:t>）设与划分</a:t>
            </a:r>
            <a:r>
              <a:rPr lang="en-US" altLang="zh-CN" b="1" dirty="0">
                <a:latin typeface="+mn-ea"/>
              </a:rPr>
              <a:t>S</a:t>
            </a:r>
            <a:r>
              <a:rPr lang="en-US" altLang="zh-CN" b="1" baseline="-25000" dirty="0">
                <a:latin typeface="+mn-ea"/>
              </a:rPr>
              <a:t>2</a:t>
            </a:r>
            <a:r>
              <a:rPr kumimoji="1" lang="zh-CN" altLang="en-US" b="1" dirty="0">
                <a:latin typeface="+mn-ea"/>
              </a:rPr>
              <a:t>对应的等价关系为</a:t>
            </a:r>
            <a:r>
              <a:rPr lang="en-US" altLang="zh-CN" b="1" dirty="0">
                <a:latin typeface="+mn-ea"/>
              </a:rPr>
              <a:t>R</a:t>
            </a:r>
            <a:r>
              <a:rPr lang="en-US" altLang="zh-CN" b="1" baseline="-25000" dirty="0">
                <a:latin typeface="+mn-ea"/>
              </a:rPr>
              <a:t>2</a:t>
            </a:r>
            <a:r>
              <a:rPr kumimoji="1" lang="zh-CN" altLang="en-US" b="1" dirty="0">
                <a:latin typeface="+mn-ea"/>
              </a:rPr>
              <a:t>，则</a:t>
            </a:r>
          </a:p>
          <a:p>
            <a:pPr algn="just">
              <a:lnSpc>
                <a:spcPct val="150000"/>
              </a:lnSpc>
              <a:defRPr/>
            </a:pPr>
            <a:r>
              <a:rPr lang="en-US" altLang="zh-CN" b="1" dirty="0">
                <a:latin typeface="+mn-ea"/>
              </a:rPr>
              <a:t>          R</a:t>
            </a:r>
            <a:r>
              <a:rPr lang="en-US" altLang="zh-CN" b="1" baseline="-25000" dirty="0">
                <a:latin typeface="+mn-ea"/>
              </a:rPr>
              <a:t>2 </a:t>
            </a:r>
            <a:r>
              <a:rPr kumimoji="1" lang="zh-CN" altLang="en-US" b="1" dirty="0">
                <a:latin typeface="+mn-ea"/>
              </a:rPr>
              <a:t>＝</a:t>
            </a:r>
            <a:r>
              <a:rPr kumimoji="1" lang="en-US" altLang="zh-CN" b="1" dirty="0">
                <a:latin typeface="+mn-ea"/>
              </a:rPr>
              <a:t>({1,3}×{1,3})∪({2,3,5}×{2,3,5})</a:t>
            </a:r>
          </a:p>
          <a:p>
            <a:pPr algn="just">
              <a:lnSpc>
                <a:spcPct val="150000"/>
              </a:lnSpc>
              <a:defRPr/>
            </a:pPr>
            <a:r>
              <a:rPr kumimoji="1" lang="en-US" altLang="zh-CN" b="1" dirty="0">
                <a:latin typeface="+mn-ea"/>
              </a:rPr>
              <a:t>	</a:t>
            </a:r>
            <a:r>
              <a:rPr kumimoji="1" lang="zh-CN" altLang="en-US" b="1" dirty="0">
                <a:latin typeface="+mn-ea"/>
              </a:rPr>
              <a:t>＝</a:t>
            </a:r>
            <a:r>
              <a:rPr kumimoji="1" lang="en-US" altLang="zh-CN" b="1" dirty="0">
                <a:latin typeface="+mn-ea"/>
              </a:rPr>
              <a:t>{&lt;1,1&gt;,&lt;1,3&gt;,&lt;3,1&gt;,&lt;3,3&gt;}∪</a:t>
            </a:r>
          </a:p>
          <a:p>
            <a:pPr algn="just">
              <a:lnSpc>
                <a:spcPct val="150000"/>
              </a:lnSpc>
              <a:defRPr/>
            </a:pPr>
            <a:r>
              <a:rPr kumimoji="1" lang="en-US" altLang="zh-CN" b="1" dirty="0">
                <a:latin typeface="+mn-ea"/>
              </a:rPr>
              <a:t>	   {&lt;2,2&gt;,&lt;3,3&gt;,&lt;5,5&gt;,&lt;2,3&gt;,&lt;3,2&gt;,&lt;2,5&gt;,&lt;5,2&gt;,&lt;5,3&gt;,&lt;3,5&gt;}</a:t>
            </a:r>
          </a:p>
          <a:p>
            <a:pPr algn="just">
              <a:lnSpc>
                <a:spcPct val="150000"/>
              </a:lnSpc>
              <a:defRPr/>
            </a:pPr>
            <a:r>
              <a:rPr kumimoji="1" lang="en-US" altLang="zh-CN" b="1" dirty="0">
                <a:latin typeface="+mn-ea"/>
              </a:rPr>
              <a:t>	</a:t>
            </a:r>
            <a:r>
              <a:rPr kumimoji="1" lang="zh-CN" altLang="en-US" b="1" dirty="0">
                <a:latin typeface="+mn-ea"/>
              </a:rPr>
              <a:t>＝</a:t>
            </a:r>
            <a:r>
              <a:rPr kumimoji="1" lang="en-US" altLang="zh-CN" b="1" dirty="0">
                <a:latin typeface="+mn-ea"/>
              </a:rPr>
              <a:t>{&lt;1,1&gt;,&lt;2,2&gt;,&lt;3,3&gt;,&lt;4,4&gt;,&lt;5,5&gt;,&lt;1,3&gt;,&lt;3,1&gt;,&lt;2,3&gt;,&lt;3,2&gt;,</a:t>
            </a:r>
          </a:p>
          <a:p>
            <a:pPr algn="just">
              <a:lnSpc>
                <a:spcPct val="150000"/>
              </a:lnSpc>
              <a:defRPr/>
            </a:pPr>
            <a:r>
              <a:rPr kumimoji="1" lang="en-US" altLang="zh-CN" b="1" dirty="0">
                <a:latin typeface="+mn-ea"/>
              </a:rPr>
              <a:t>	&lt;2,5&gt;,&lt;5,2&gt;,&lt;5,3&gt;,&lt;3,5&gt;}</a:t>
            </a:r>
            <a:r>
              <a:rPr kumimoji="1" lang="zh-CN" altLang="en-US" b="1" dirty="0">
                <a:latin typeface="+mn-ea"/>
              </a:rPr>
              <a:t>。</a:t>
            </a:r>
          </a:p>
          <a:p>
            <a:pPr algn="just">
              <a:lnSpc>
                <a:spcPct val="150000"/>
              </a:lnSpc>
              <a:defRPr/>
            </a:pPr>
            <a:endParaRPr kumimoji="1" lang="zh-CN" altLang="en-US" b="1" dirty="0">
              <a:effectLst/>
              <a:latin typeface="+mn-ea"/>
            </a:endParaRPr>
          </a:p>
        </p:txBody>
      </p:sp>
    </p:spTree>
    <p:extLst>
      <p:ext uri="{BB962C8B-B14F-4D97-AF65-F5344CB8AC3E}">
        <p14:creationId xmlns:p14="http://schemas.microsoft.com/office/powerpoint/2010/main" val="143602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93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93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936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936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936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936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369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36742"/>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9" name="矩形 28"/>
          <p:cNvSpPr/>
          <p:nvPr/>
        </p:nvSpPr>
        <p:spPr>
          <a:xfrm>
            <a:off x="5337175" y="2029771"/>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
          <p:cNvSpPr txBox="1"/>
          <p:nvPr/>
        </p:nvSpPr>
        <p:spPr>
          <a:xfrm>
            <a:off x="6593209" y="2157134"/>
            <a:ext cx="1313052" cy="369353"/>
          </a:xfrm>
          <a:prstGeom prst="rect">
            <a:avLst/>
          </a:prstGeom>
          <a:noFill/>
        </p:spPr>
        <p:txBody>
          <a:bodyPr wrap="square" lIns="0" tIns="0" rIns="0" bIns="60981" rtlCol="0">
            <a:spAutoFit/>
          </a:bodyPr>
          <a:lstStyle/>
          <a:p>
            <a:pPr>
              <a:lnSpc>
                <a:spcPts val="2401"/>
              </a:lnSpc>
            </a:pPr>
            <a:r>
              <a:rPr lang="zh-CN" altLang="en-US" b="1" dirty="0">
                <a:solidFill>
                  <a:schemeClr val="bg1"/>
                </a:solidFill>
                <a:latin typeface="Microsoft YaHei UI" pitchFamily="18" charset="0"/>
                <a:cs typeface="Microsoft YaHei UI" pitchFamily="18" charset="0"/>
              </a:rPr>
              <a:t>历史人物</a:t>
            </a:r>
          </a:p>
        </p:txBody>
      </p:sp>
      <p:sp>
        <p:nvSpPr>
          <p:cNvPr id="18" name="TextBox 1"/>
          <p:cNvSpPr txBox="1"/>
          <p:nvPr/>
        </p:nvSpPr>
        <p:spPr>
          <a:xfrm>
            <a:off x="6593209" y="1511365"/>
            <a:ext cx="2769989" cy="369353"/>
          </a:xfrm>
          <a:prstGeom prst="rect">
            <a:avLst/>
          </a:prstGeom>
          <a:noFill/>
        </p:spPr>
        <p:txBody>
          <a:bodyPr wrap="none" lIns="0" tIns="0" rIns="0" bIns="60981" rtlCol="0">
            <a:spAutoFit/>
          </a:bodyPr>
          <a:lstStyle/>
          <a:p>
            <a:pPr lvl="0">
              <a:lnSpc>
                <a:spcPts val="2401"/>
              </a:lnSpc>
            </a:pPr>
            <a:r>
              <a:rPr lang="zh-CN" altLang="en-US" b="1" dirty="0">
                <a:latin typeface="Microsoft YaHei UI" pitchFamily="18" charset="0"/>
                <a:cs typeface="Microsoft YaHei UI" pitchFamily="18" charset="0"/>
              </a:rPr>
              <a:t>本章导读及学习要求</a:t>
            </a:r>
          </a:p>
        </p:txBody>
      </p:sp>
      <p:sp>
        <p:nvSpPr>
          <p:cNvPr id="47" name="TextBox 1"/>
          <p:cNvSpPr txBox="1"/>
          <p:nvPr/>
        </p:nvSpPr>
        <p:spPr>
          <a:xfrm>
            <a:off x="6593209" y="2705949"/>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相容关系</a:t>
            </a:r>
          </a:p>
        </p:txBody>
      </p:sp>
      <p:sp>
        <p:nvSpPr>
          <p:cNvPr id="48" name="TextBox 1"/>
          <p:cNvSpPr txBox="1"/>
          <p:nvPr/>
        </p:nvSpPr>
        <p:spPr>
          <a:xfrm>
            <a:off x="6593209" y="3339441"/>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等价关系</a:t>
            </a:r>
          </a:p>
        </p:txBody>
      </p:sp>
      <p:sp>
        <p:nvSpPr>
          <p:cNvPr id="51" name="Freeform 3"/>
          <p:cNvSpPr/>
          <p:nvPr/>
        </p:nvSpPr>
        <p:spPr>
          <a:xfrm>
            <a:off x="6274895" y="1139593"/>
            <a:ext cx="45719" cy="4881001"/>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52" name="Freeform 3"/>
          <p:cNvSpPr/>
          <p:nvPr/>
        </p:nvSpPr>
        <p:spPr>
          <a:xfrm>
            <a:off x="6212209" y="155241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7" name="Freeform 3"/>
          <p:cNvSpPr/>
          <p:nvPr/>
        </p:nvSpPr>
        <p:spPr>
          <a:xfrm>
            <a:off x="6212209" y="220793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3" name="Freeform 3"/>
          <p:cNvSpPr/>
          <p:nvPr/>
        </p:nvSpPr>
        <p:spPr>
          <a:xfrm>
            <a:off x="6212209" y="279893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4" name="Freeform 3"/>
          <p:cNvSpPr/>
          <p:nvPr/>
        </p:nvSpPr>
        <p:spPr>
          <a:xfrm>
            <a:off x="6212209" y="338056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a:lnSpc>
                <a:spcPts val="6936"/>
              </a:lnSpc>
            </a:pPr>
            <a:r>
              <a:rPr lang="zh-CN" altLang="en-US" sz="3600" b="1" dirty="0">
                <a:solidFill>
                  <a:srgbClr val="4197DF"/>
                </a:solidFill>
                <a:latin typeface="Microsoft YaHei UI" pitchFamily="18" charset="0"/>
                <a:cs typeface="Microsoft YaHei UI" pitchFamily="18" charset="0"/>
              </a:rPr>
              <a:t>内容导航</a:t>
            </a:r>
            <a:endParaRPr lang="en-US" altLang="zh-CN" sz="3600" b="1" dirty="0">
              <a:solidFill>
                <a:srgbClr val="4197DF"/>
              </a:solidFill>
              <a:latin typeface="Microsoft YaHei UI" pitchFamily="18" charset="0"/>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1"/>
              </a:lnSpc>
            </a:pPr>
            <a:r>
              <a:rPr lang="en-US" altLang="zh-CN" sz="1900" b="1" dirty="0">
                <a:solidFill>
                  <a:srgbClr val="4197DF"/>
                </a:solidFill>
                <a:latin typeface="Times New Roman" pitchFamily="18" charset="0"/>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1"/>
          <p:cNvSpPr txBox="1"/>
          <p:nvPr/>
        </p:nvSpPr>
        <p:spPr>
          <a:xfrm>
            <a:off x="6593209" y="3980037"/>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次序关系</a:t>
            </a:r>
          </a:p>
        </p:txBody>
      </p:sp>
      <p:sp>
        <p:nvSpPr>
          <p:cNvPr id="39" name="TextBox 1"/>
          <p:cNvSpPr txBox="1"/>
          <p:nvPr/>
        </p:nvSpPr>
        <p:spPr>
          <a:xfrm>
            <a:off x="6580509" y="4564237"/>
            <a:ext cx="615553"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函数</a:t>
            </a:r>
          </a:p>
        </p:txBody>
      </p:sp>
      <p:sp>
        <p:nvSpPr>
          <p:cNvPr id="40" name="Freeform 3"/>
          <p:cNvSpPr/>
          <p:nvPr/>
        </p:nvSpPr>
        <p:spPr>
          <a:xfrm>
            <a:off x="6212209" y="402482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1" name="Freeform 3"/>
          <p:cNvSpPr/>
          <p:nvPr/>
        </p:nvSpPr>
        <p:spPr>
          <a:xfrm>
            <a:off x="6212209" y="4607383"/>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2" name="TextBox 1"/>
          <p:cNvSpPr txBox="1"/>
          <p:nvPr/>
        </p:nvSpPr>
        <p:spPr>
          <a:xfrm>
            <a:off x="5627742" y="2760837"/>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5.1</a:t>
            </a:r>
          </a:p>
        </p:txBody>
      </p:sp>
      <p:sp>
        <p:nvSpPr>
          <p:cNvPr id="43" name="TextBox 1"/>
          <p:cNvSpPr txBox="1"/>
          <p:nvPr/>
        </p:nvSpPr>
        <p:spPr>
          <a:xfrm>
            <a:off x="5627742" y="3319637"/>
            <a:ext cx="512961"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5.2</a:t>
            </a:r>
            <a:endParaRPr lang="en-US" altLang="zh-CN" b="1" dirty="0">
              <a:latin typeface="Microsoft YaHei UI" pitchFamily="18" charset="0"/>
              <a:cs typeface="Microsoft YaHei UI" pitchFamily="18" charset="0"/>
            </a:endParaRPr>
          </a:p>
        </p:txBody>
      </p:sp>
      <p:sp>
        <p:nvSpPr>
          <p:cNvPr id="44" name="TextBox 1"/>
          <p:cNvSpPr txBox="1"/>
          <p:nvPr/>
        </p:nvSpPr>
        <p:spPr>
          <a:xfrm>
            <a:off x="5627742" y="3974021"/>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5.3</a:t>
            </a:r>
          </a:p>
        </p:txBody>
      </p:sp>
      <p:sp>
        <p:nvSpPr>
          <p:cNvPr id="45" name="TextBox 1"/>
          <p:cNvSpPr txBox="1"/>
          <p:nvPr/>
        </p:nvSpPr>
        <p:spPr>
          <a:xfrm>
            <a:off x="5627742" y="4577605"/>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5.4</a:t>
            </a:r>
          </a:p>
        </p:txBody>
      </p:sp>
      <p:sp>
        <p:nvSpPr>
          <p:cNvPr id="77" name="等腰三角形 76"/>
          <p:cNvSpPr/>
          <p:nvPr/>
        </p:nvSpPr>
        <p:spPr>
          <a:xfrm>
            <a:off x="5731822" y="1450062"/>
            <a:ext cx="304800" cy="267093"/>
          </a:xfrm>
          <a:prstGeom prst="triangle">
            <a:avLst/>
          </a:prstGeom>
          <a:solidFill>
            <a:srgbClr val="FDB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nvSpPr>
        <p:spPr>
          <a:xfrm>
            <a:off x="5749341" y="2139071"/>
            <a:ext cx="304800" cy="2670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0" name="TextBox 1"/>
          <p:cNvSpPr txBox="1"/>
          <p:nvPr/>
        </p:nvSpPr>
        <p:spPr>
          <a:xfrm>
            <a:off x="6598153" y="5140151"/>
            <a:ext cx="215443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特殊关系的应用</a:t>
            </a:r>
          </a:p>
        </p:txBody>
      </p:sp>
      <p:sp>
        <p:nvSpPr>
          <p:cNvPr id="81" name="Freeform 3"/>
          <p:cNvSpPr/>
          <p:nvPr/>
        </p:nvSpPr>
        <p:spPr>
          <a:xfrm>
            <a:off x="6212209" y="518329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82" name="TextBox 1"/>
          <p:cNvSpPr txBox="1"/>
          <p:nvPr/>
        </p:nvSpPr>
        <p:spPr>
          <a:xfrm>
            <a:off x="5645386" y="5153519"/>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5.5</a:t>
            </a:r>
          </a:p>
        </p:txBody>
      </p:sp>
      <p:sp>
        <p:nvSpPr>
          <p:cNvPr id="49" name="Freeform 3">
            <a:extLst>
              <a:ext uri="{FF2B5EF4-FFF2-40B4-BE49-F238E27FC236}">
                <a16:creationId xmlns:a16="http://schemas.microsoft.com/office/drawing/2014/main" id="{3C54E87D-6CAE-485E-AAA4-0C102D0BF66D}"/>
              </a:ext>
            </a:extLst>
          </p:cNvPr>
          <p:cNvSpPr/>
          <p:nvPr/>
        </p:nvSpPr>
        <p:spPr>
          <a:xfrm>
            <a:off x="6212209" y="575921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0" name="TextBox 1">
            <a:extLst>
              <a:ext uri="{FF2B5EF4-FFF2-40B4-BE49-F238E27FC236}">
                <a16:creationId xmlns:a16="http://schemas.microsoft.com/office/drawing/2014/main" id="{6574AE27-BFA3-495A-B514-7C2A6BEDB1B0}"/>
              </a:ext>
            </a:extLst>
          </p:cNvPr>
          <p:cNvSpPr txBox="1"/>
          <p:nvPr/>
        </p:nvSpPr>
        <p:spPr>
          <a:xfrm>
            <a:off x="6598153" y="5712178"/>
            <a:ext cx="615553"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作业</a:t>
            </a:r>
          </a:p>
        </p:txBody>
      </p:sp>
      <p:sp>
        <p:nvSpPr>
          <p:cNvPr id="56" name="TextBox 1">
            <a:extLst>
              <a:ext uri="{FF2B5EF4-FFF2-40B4-BE49-F238E27FC236}">
                <a16:creationId xmlns:a16="http://schemas.microsoft.com/office/drawing/2014/main" id="{CC4EB79E-6CF5-4540-8F8D-A5344F7296C1}"/>
              </a:ext>
            </a:extLst>
          </p:cNvPr>
          <p:cNvSpPr txBox="1"/>
          <p:nvPr/>
        </p:nvSpPr>
        <p:spPr>
          <a:xfrm>
            <a:off x="5645386" y="5725546"/>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5.6</a:t>
            </a:r>
          </a:p>
        </p:txBody>
      </p:sp>
    </p:spTree>
    <p:extLst>
      <p:ext uri="{BB962C8B-B14F-4D97-AF65-F5344CB8AC3E}">
        <p14:creationId xmlns:p14="http://schemas.microsoft.com/office/powerpoint/2010/main" val="2158122180"/>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7" name="Rectangle 2">
            <a:extLst>
              <a:ext uri="{FF2B5EF4-FFF2-40B4-BE49-F238E27FC236}">
                <a16:creationId xmlns:a16="http://schemas.microsoft.com/office/drawing/2014/main" id="{4EC7F4E8-653F-4D2C-8201-DBC4DC814B0A}"/>
              </a:ext>
            </a:extLst>
          </p:cNvPr>
          <p:cNvSpPr>
            <a:spLocks noGrp="1" noChangeArrowheads="1"/>
          </p:cNvSpPr>
          <p:nvPr>
            <p:ph type="title"/>
          </p:nvPr>
        </p:nvSpPr>
        <p:spPr>
          <a:xfrm>
            <a:off x="754997" y="275804"/>
            <a:ext cx="7705920" cy="585924"/>
          </a:xfrm>
        </p:spPr>
        <p:txBody>
          <a:bodyPr/>
          <a:lstStyle/>
          <a:p>
            <a:pPr eaLnBrk="1" hangingPunct="1"/>
            <a:r>
              <a:rPr lang="zh-CN" altLang="en-US" dirty="0"/>
              <a:t>例</a:t>
            </a:r>
            <a:r>
              <a:rPr lang="en-US" altLang="zh-CN" dirty="0"/>
              <a:t>5.11</a:t>
            </a:r>
            <a:endParaRPr lang="zh-CN" altLang="en-US" dirty="0"/>
          </a:p>
        </p:txBody>
      </p:sp>
      <p:sp>
        <p:nvSpPr>
          <p:cNvPr id="1696771" name="Rectangle 3">
            <a:extLst>
              <a:ext uri="{FF2B5EF4-FFF2-40B4-BE49-F238E27FC236}">
                <a16:creationId xmlns:a16="http://schemas.microsoft.com/office/drawing/2014/main" id="{BE3E85B7-23F2-4D96-AA0E-AB4FDA6584D4}"/>
              </a:ext>
            </a:extLst>
          </p:cNvPr>
          <p:cNvSpPr>
            <a:spLocks noGrp="1" noChangeArrowheads="1"/>
          </p:cNvSpPr>
          <p:nvPr>
            <p:ph type="body" idx="1"/>
          </p:nvPr>
        </p:nvSpPr>
        <p:spPr>
          <a:xfrm>
            <a:off x="389203" y="1077878"/>
            <a:ext cx="11348772" cy="2130158"/>
          </a:xfrm>
        </p:spPr>
        <p:txBody>
          <a:bodyPr/>
          <a:lstStyle/>
          <a:p>
            <a:pPr marL="0" indent="0">
              <a:lnSpc>
                <a:spcPct val="150000"/>
              </a:lnSpc>
              <a:buNone/>
            </a:pPr>
            <a:r>
              <a:rPr lang="zh-CN" altLang="en-US" dirty="0">
                <a:solidFill>
                  <a:srgbClr val="C00000"/>
                </a:solidFill>
              </a:rPr>
              <a:t>例</a:t>
            </a:r>
            <a:r>
              <a:rPr lang="en-US" altLang="zh-CN" dirty="0">
                <a:solidFill>
                  <a:srgbClr val="C00000"/>
                </a:solidFill>
              </a:rPr>
              <a:t>5.11  </a:t>
            </a:r>
            <a:r>
              <a:rPr lang="zh-CN" altLang="en-US" dirty="0">
                <a:solidFill>
                  <a:schemeClr val="tx1"/>
                </a:solidFill>
              </a:rPr>
              <a:t>设</a:t>
            </a:r>
            <a:r>
              <a:rPr lang="en-US" altLang="zh-CN" dirty="0">
                <a:solidFill>
                  <a:schemeClr val="tx1"/>
                </a:solidFill>
              </a:rPr>
              <a:t>A={</a:t>
            </a:r>
            <a:r>
              <a:rPr lang="en-US" altLang="zh-CN" dirty="0" err="1">
                <a:solidFill>
                  <a:schemeClr val="tx1"/>
                </a:solidFill>
              </a:rPr>
              <a:t>a,b,c</a:t>
            </a:r>
            <a:r>
              <a:rPr lang="en-US" altLang="zh-CN" dirty="0">
                <a:solidFill>
                  <a:schemeClr val="tx1"/>
                </a:solidFill>
              </a:rPr>
              <a:t>}</a:t>
            </a:r>
            <a:r>
              <a:rPr lang="zh-CN" altLang="en-US" dirty="0">
                <a:solidFill>
                  <a:schemeClr val="tx1"/>
                </a:solidFill>
              </a:rPr>
              <a:t>，求</a:t>
            </a:r>
            <a:r>
              <a:rPr lang="en-US" altLang="zh-CN" dirty="0">
                <a:solidFill>
                  <a:schemeClr val="tx1"/>
                </a:solidFill>
              </a:rPr>
              <a:t>A</a:t>
            </a:r>
            <a:r>
              <a:rPr lang="zh-CN" altLang="en-US" dirty="0">
                <a:solidFill>
                  <a:schemeClr val="tx1"/>
                </a:solidFill>
              </a:rPr>
              <a:t>上所有的等价关系及其对应的商集。</a:t>
            </a:r>
          </a:p>
          <a:p>
            <a:pPr marL="0" indent="0">
              <a:lnSpc>
                <a:spcPct val="150000"/>
              </a:lnSpc>
              <a:buNone/>
            </a:pPr>
            <a:r>
              <a:rPr lang="zh-CN" altLang="en-US" dirty="0">
                <a:solidFill>
                  <a:srgbClr val="C00000"/>
                </a:solidFill>
              </a:rPr>
              <a:t>解</a:t>
            </a:r>
            <a:r>
              <a:rPr lang="zh-CN" altLang="en-US" dirty="0"/>
              <a:t>  只有</a:t>
            </a:r>
            <a:r>
              <a:rPr lang="en-US" altLang="zh-CN" dirty="0">
                <a:solidFill>
                  <a:srgbClr val="3333FF"/>
                </a:solidFill>
              </a:rPr>
              <a:t>1</a:t>
            </a:r>
            <a:r>
              <a:rPr lang="zh-CN" altLang="en-US" dirty="0">
                <a:solidFill>
                  <a:srgbClr val="3333FF"/>
                </a:solidFill>
              </a:rPr>
              <a:t>个划分块的划分为</a:t>
            </a:r>
            <a:r>
              <a:rPr lang="en-US" altLang="zh-CN" dirty="0">
                <a:solidFill>
                  <a:srgbClr val="3333FF"/>
                </a:solidFill>
              </a:rPr>
              <a:t>S</a:t>
            </a:r>
            <a:r>
              <a:rPr lang="en-US" altLang="zh-CN" baseline="-25000" dirty="0">
                <a:solidFill>
                  <a:srgbClr val="3333FF"/>
                </a:solidFill>
              </a:rPr>
              <a:t>1</a:t>
            </a:r>
            <a:r>
              <a:rPr lang="zh-CN" altLang="en-US" dirty="0"/>
              <a:t>，见图</a:t>
            </a:r>
            <a:r>
              <a:rPr lang="en-US" altLang="zh-CN" dirty="0"/>
              <a:t>(a)</a:t>
            </a:r>
            <a:r>
              <a:rPr lang="zh-CN" altLang="en-US" dirty="0"/>
              <a:t>；具有</a:t>
            </a:r>
            <a:r>
              <a:rPr lang="en-US" altLang="zh-CN" dirty="0">
                <a:solidFill>
                  <a:srgbClr val="0000CC"/>
                </a:solidFill>
              </a:rPr>
              <a:t>2</a:t>
            </a:r>
            <a:r>
              <a:rPr lang="zh-CN" altLang="en-US" dirty="0">
                <a:solidFill>
                  <a:srgbClr val="0000CC"/>
                </a:solidFill>
              </a:rPr>
              <a:t>个划分块的划分</a:t>
            </a:r>
            <a:r>
              <a:rPr lang="zh-CN" altLang="en-US" dirty="0"/>
              <a:t>为</a:t>
            </a:r>
            <a:r>
              <a:rPr lang="en-US" altLang="zh-CN" dirty="0"/>
              <a:t>S</a:t>
            </a:r>
            <a:r>
              <a:rPr lang="en-US" altLang="zh-CN" baseline="-25000" dirty="0"/>
              <a:t>2</a:t>
            </a:r>
            <a:r>
              <a:rPr lang="zh-CN" altLang="en-US" dirty="0"/>
              <a:t>、</a:t>
            </a:r>
            <a:r>
              <a:rPr lang="en-US" altLang="zh-CN" dirty="0"/>
              <a:t>S</a:t>
            </a:r>
            <a:r>
              <a:rPr lang="en-US" altLang="zh-CN" baseline="-25000" dirty="0"/>
              <a:t>3</a:t>
            </a:r>
            <a:r>
              <a:rPr lang="zh-CN" altLang="en-US" dirty="0"/>
              <a:t>和</a:t>
            </a:r>
            <a:r>
              <a:rPr lang="en-US" altLang="zh-CN" dirty="0"/>
              <a:t>S</a:t>
            </a:r>
            <a:r>
              <a:rPr lang="en-US" altLang="zh-CN" baseline="-25000" dirty="0"/>
              <a:t>4</a:t>
            </a:r>
            <a:r>
              <a:rPr lang="zh-CN" altLang="en-US" dirty="0"/>
              <a:t>，见图</a:t>
            </a:r>
            <a:r>
              <a:rPr lang="en-US" altLang="zh-CN" dirty="0"/>
              <a:t>(b)</a:t>
            </a:r>
            <a:r>
              <a:rPr lang="zh-CN" altLang="en-US" dirty="0"/>
              <a:t>、</a:t>
            </a:r>
            <a:r>
              <a:rPr lang="en-US" altLang="zh-CN" dirty="0"/>
              <a:t>(c)</a:t>
            </a:r>
            <a:r>
              <a:rPr lang="zh-CN" altLang="en-US" dirty="0"/>
              <a:t>和</a:t>
            </a:r>
            <a:r>
              <a:rPr lang="en-US" altLang="zh-CN" dirty="0"/>
              <a:t>(d)</a:t>
            </a:r>
            <a:r>
              <a:rPr lang="zh-CN" altLang="en-US" dirty="0"/>
              <a:t>，具有</a:t>
            </a:r>
            <a:r>
              <a:rPr lang="en-US" altLang="zh-CN" dirty="0">
                <a:solidFill>
                  <a:srgbClr val="3333FF"/>
                </a:solidFill>
              </a:rPr>
              <a:t>3</a:t>
            </a:r>
            <a:r>
              <a:rPr lang="zh-CN" altLang="en-US" dirty="0">
                <a:solidFill>
                  <a:srgbClr val="3333FF"/>
                </a:solidFill>
              </a:rPr>
              <a:t>个划分块的划分</a:t>
            </a:r>
            <a:r>
              <a:rPr lang="zh-CN" altLang="en-US" dirty="0"/>
              <a:t>为</a:t>
            </a:r>
            <a:r>
              <a:rPr lang="en-US" altLang="zh-CN" dirty="0"/>
              <a:t>S</a:t>
            </a:r>
            <a:r>
              <a:rPr lang="en-US" altLang="zh-CN" baseline="-25000" dirty="0"/>
              <a:t>5</a:t>
            </a:r>
            <a:r>
              <a:rPr lang="zh-CN" altLang="en-US" dirty="0"/>
              <a:t>，见图</a:t>
            </a:r>
            <a:r>
              <a:rPr lang="en-US" altLang="zh-CN" dirty="0"/>
              <a:t>(e)</a:t>
            </a:r>
            <a:r>
              <a:rPr lang="zh-CN" altLang="en-US" dirty="0"/>
              <a:t>。</a:t>
            </a:r>
          </a:p>
        </p:txBody>
      </p:sp>
      <p:grpSp>
        <p:nvGrpSpPr>
          <p:cNvPr id="47" name="Group 48">
            <a:extLst>
              <a:ext uri="{FF2B5EF4-FFF2-40B4-BE49-F238E27FC236}">
                <a16:creationId xmlns:a16="http://schemas.microsoft.com/office/drawing/2014/main" id="{F29EF11A-A210-44B4-A1B9-E865B600CFCC}"/>
              </a:ext>
            </a:extLst>
          </p:cNvPr>
          <p:cNvGrpSpPr>
            <a:grpSpLocks/>
          </p:cNvGrpSpPr>
          <p:nvPr/>
        </p:nvGrpSpPr>
        <p:grpSpPr bwMode="auto">
          <a:xfrm>
            <a:off x="949603" y="3459515"/>
            <a:ext cx="10058400" cy="2333321"/>
            <a:chOff x="612" y="2841"/>
            <a:chExt cx="4455" cy="1018"/>
          </a:xfrm>
        </p:grpSpPr>
        <p:sp>
          <p:nvSpPr>
            <p:cNvPr id="48" name="Text Box 6">
              <a:extLst>
                <a:ext uri="{FF2B5EF4-FFF2-40B4-BE49-F238E27FC236}">
                  <a16:creationId xmlns:a16="http://schemas.microsoft.com/office/drawing/2014/main" id="{6D7FC511-6EB0-4C98-B045-3CBF2A414D4B}"/>
                </a:ext>
              </a:extLst>
            </p:cNvPr>
            <p:cNvSpPr txBox="1">
              <a:spLocks noChangeArrowheads="1"/>
            </p:cNvSpPr>
            <p:nvPr/>
          </p:nvSpPr>
          <p:spPr bwMode="auto">
            <a:xfrm>
              <a:off x="750" y="3200"/>
              <a:ext cx="13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b="0" dirty="0">
                  <a:solidFill>
                    <a:srgbClr val="FF0000"/>
                  </a:solidFill>
                </a:rPr>
                <a:t>b</a:t>
              </a:r>
              <a:endParaRPr lang="en-US" altLang="zh-CN" sz="2400" dirty="0">
                <a:solidFill>
                  <a:srgbClr val="FF0000"/>
                </a:solidFill>
              </a:endParaRPr>
            </a:p>
          </p:txBody>
        </p:sp>
        <p:sp>
          <p:nvSpPr>
            <p:cNvPr id="49" name="Text Box 7">
              <a:extLst>
                <a:ext uri="{FF2B5EF4-FFF2-40B4-BE49-F238E27FC236}">
                  <a16:creationId xmlns:a16="http://schemas.microsoft.com/office/drawing/2014/main" id="{9760487B-922B-4E03-AA16-C68AD6079890}"/>
                </a:ext>
              </a:extLst>
            </p:cNvPr>
            <p:cNvSpPr txBox="1">
              <a:spLocks noChangeArrowheads="1"/>
            </p:cNvSpPr>
            <p:nvPr/>
          </p:nvSpPr>
          <p:spPr bwMode="auto">
            <a:xfrm>
              <a:off x="1195" y="3098"/>
              <a:ext cx="97"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wrap="square"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b="0" dirty="0">
                  <a:solidFill>
                    <a:srgbClr val="FF0000"/>
                  </a:solidFill>
                </a:rPr>
                <a:t>c</a:t>
              </a:r>
              <a:endParaRPr lang="en-US" altLang="zh-CN" sz="2400" dirty="0">
                <a:solidFill>
                  <a:srgbClr val="FF0000"/>
                </a:solidFill>
              </a:endParaRPr>
            </a:p>
          </p:txBody>
        </p:sp>
        <p:sp>
          <p:nvSpPr>
            <p:cNvPr id="50" name="Text Box 8">
              <a:extLst>
                <a:ext uri="{FF2B5EF4-FFF2-40B4-BE49-F238E27FC236}">
                  <a16:creationId xmlns:a16="http://schemas.microsoft.com/office/drawing/2014/main" id="{04B9BDC0-F37A-4942-BB49-1F4EA2F5F1A9}"/>
                </a:ext>
              </a:extLst>
            </p:cNvPr>
            <p:cNvSpPr txBox="1">
              <a:spLocks noChangeArrowheads="1"/>
            </p:cNvSpPr>
            <p:nvPr/>
          </p:nvSpPr>
          <p:spPr bwMode="auto">
            <a:xfrm>
              <a:off x="839" y="2841"/>
              <a:ext cx="132"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b="0" dirty="0">
                  <a:solidFill>
                    <a:srgbClr val="FF0000"/>
                  </a:solidFill>
                </a:rPr>
                <a:t>a</a:t>
              </a:r>
              <a:endParaRPr lang="en-US" altLang="zh-CN" sz="2400" dirty="0">
                <a:solidFill>
                  <a:srgbClr val="FF0000"/>
                </a:solidFill>
              </a:endParaRPr>
            </a:p>
          </p:txBody>
        </p:sp>
        <p:sp>
          <p:nvSpPr>
            <p:cNvPr id="51" name="Text Box 9">
              <a:extLst>
                <a:ext uri="{FF2B5EF4-FFF2-40B4-BE49-F238E27FC236}">
                  <a16:creationId xmlns:a16="http://schemas.microsoft.com/office/drawing/2014/main" id="{909CE744-77F9-4664-B5DE-5FADC8A161C9}"/>
                </a:ext>
              </a:extLst>
            </p:cNvPr>
            <p:cNvSpPr txBox="1">
              <a:spLocks noChangeArrowheads="1"/>
            </p:cNvSpPr>
            <p:nvPr/>
          </p:nvSpPr>
          <p:spPr bwMode="auto">
            <a:xfrm>
              <a:off x="2655" y="3251"/>
              <a:ext cx="13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b="0" dirty="0">
                  <a:solidFill>
                    <a:srgbClr val="FF0000"/>
                  </a:solidFill>
                </a:rPr>
                <a:t>b</a:t>
              </a:r>
              <a:endParaRPr lang="en-US" altLang="zh-CN" sz="2400" dirty="0">
                <a:solidFill>
                  <a:srgbClr val="FF0000"/>
                </a:solidFill>
              </a:endParaRPr>
            </a:p>
          </p:txBody>
        </p:sp>
        <p:sp>
          <p:nvSpPr>
            <p:cNvPr id="52" name="Text Box 10">
              <a:extLst>
                <a:ext uri="{FF2B5EF4-FFF2-40B4-BE49-F238E27FC236}">
                  <a16:creationId xmlns:a16="http://schemas.microsoft.com/office/drawing/2014/main" id="{0644ACA5-A94B-43C4-87C2-0B4B7E2E32CE}"/>
                </a:ext>
              </a:extLst>
            </p:cNvPr>
            <p:cNvSpPr txBox="1">
              <a:spLocks noChangeArrowheads="1"/>
            </p:cNvSpPr>
            <p:nvPr/>
          </p:nvSpPr>
          <p:spPr bwMode="auto">
            <a:xfrm>
              <a:off x="3064" y="3067"/>
              <a:ext cx="13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b="0" dirty="0">
                  <a:solidFill>
                    <a:srgbClr val="FF0000"/>
                  </a:solidFill>
                </a:rPr>
                <a:t>c</a:t>
              </a:r>
              <a:endParaRPr lang="en-US" altLang="zh-CN" sz="2400" dirty="0">
                <a:solidFill>
                  <a:srgbClr val="FF0000"/>
                </a:solidFill>
              </a:endParaRPr>
            </a:p>
          </p:txBody>
        </p:sp>
        <p:sp>
          <p:nvSpPr>
            <p:cNvPr id="53" name="Text Box 11">
              <a:extLst>
                <a:ext uri="{FF2B5EF4-FFF2-40B4-BE49-F238E27FC236}">
                  <a16:creationId xmlns:a16="http://schemas.microsoft.com/office/drawing/2014/main" id="{CB3894AD-C908-4BD2-B062-A3D1F3C5003E}"/>
                </a:ext>
              </a:extLst>
            </p:cNvPr>
            <p:cNvSpPr txBox="1">
              <a:spLocks noChangeArrowheads="1"/>
            </p:cNvSpPr>
            <p:nvPr/>
          </p:nvSpPr>
          <p:spPr bwMode="auto">
            <a:xfrm>
              <a:off x="2699" y="2841"/>
              <a:ext cx="13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b="0" dirty="0">
                  <a:solidFill>
                    <a:srgbClr val="FF0000"/>
                  </a:solidFill>
                </a:rPr>
                <a:t>a</a:t>
              </a:r>
              <a:endParaRPr lang="en-US" altLang="zh-CN" sz="2400" dirty="0">
                <a:solidFill>
                  <a:srgbClr val="FF0000"/>
                </a:solidFill>
              </a:endParaRPr>
            </a:p>
          </p:txBody>
        </p:sp>
        <p:sp>
          <p:nvSpPr>
            <p:cNvPr id="54" name="Text Box 12">
              <a:extLst>
                <a:ext uri="{FF2B5EF4-FFF2-40B4-BE49-F238E27FC236}">
                  <a16:creationId xmlns:a16="http://schemas.microsoft.com/office/drawing/2014/main" id="{BAAB19A1-3D90-448F-BAB2-C4E75D67882C}"/>
                </a:ext>
              </a:extLst>
            </p:cNvPr>
            <p:cNvSpPr txBox="1">
              <a:spLocks noChangeArrowheads="1"/>
            </p:cNvSpPr>
            <p:nvPr/>
          </p:nvSpPr>
          <p:spPr bwMode="auto">
            <a:xfrm>
              <a:off x="3584" y="3275"/>
              <a:ext cx="13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b="0" dirty="0">
                  <a:solidFill>
                    <a:srgbClr val="FF0000"/>
                  </a:solidFill>
                </a:rPr>
                <a:t>b</a:t>
              </a:r>
              <a:endParaRPr lang="en-US" altLang="zh-CN" sz="2400" dirty="0">
                <a:solidFill>
                  <a:srgbClr val="FF0000"/>
                </a:solidFill>
              </a:endParaRPr>
            </a:p>
          </p:txBody>
        </p:sp>
        <p:sp>
          <p:nvSpPr>
            <p:cNvPr id="55" name="Text Box 13">
              <a:extLst>
                <a:ext uri="{FF2B5EF4-FFF2-40B4-BE49-F238E27FC236}">
                  <a16:creationId xmlns:a16="http://schemas.microsoft.com/office/drawing/2014/main" id="{4778458C-CEFC-4B08-BA9B-C8B7E77FBD91}"/>
                </a:ext>
              </a:extLst>
            </p:cNvPr>
            <p:cNvSpPr txBox="1">
              <a:spLocks noChangeArrowheads="1"/>
            </p:cNvSpPr>
            <p:nvPr/>
          </p:nvSpPr>
          <p:spPr bwMode="auto">
            <a:xfrm>
              <a:off x="3880" y="3098"/>
              <a:ext cx="13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b="0" dirty="0">
                  <a:solidFill>
                    <a:srgbClr val="FF0000"/>
                  </a:solidFill>
                </a:rPr>
                <a:t>c</a:t>
              </a:r>
              <a:endParaRPr lang="en-US" altLang="zh-CN" sz="2400" dirty="0">
                <a:solidFill>
                  <a:srgbClr val="FF0000"/>
                </a:solidFill>
              </a:endParaRPr>
            </a:p>
          </p:txBody>
        </p:sp>
        <p:sp>
          <p:nvSpPr>
            <p:cNvPr id="56" name="Text Box 14">
              <a:extLst>
                <a:ext uri="{FF2B5EF4-FFF2-40B4-BE49-F238E27FC236}">
                  <a16:creationId xmlns:a16="http://schemas.microsoft.com/office/drawing/2014/main" id="{5044AF8C-FEED-405E-9277-5BFF21D6C20C}"/>
                </a:ext>
              </a:extLst>
            </p:cNvPr>
            <p:cNvSpPr txBox="1">
              <a:spLocks noChangeArrowheads="1"/>
            </p:cNvSpPr>
            <p:nvPr/>
          </p:nvSpPr>
          <p:spPr bwMode="auto">
            <a:xfrm>
              <a:off x="3608" y="2928"/>
              <a:ext cx="13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b="0" dirty="0">
                  <a:solidFill>
                    <a:srgbClr val="FF0000"/>
                  </a:solidFill>
                </a:rPr>
                <a:t>a</a:t>
              </a:r>
              <a:endParaRPr lang="en-US" altLang="zh-CN" sz="2400" dirty="0">
                <a:solidFill>
                  <a:srgbClr val="FF0000"/>
                </a:solidFill>
              </a:endParaRPr>
            </a:p>
          </p:txBody>
        </p:sp>
        <p:sp>
          <p:nvSpPr>
            <p:cNvPr id="57" name="Text Box 15">
              <a:extLst>
                <a:ext uri="{FF2B5EF4-FFF2-40B4-BE49-F238E27FC236}">
                  <a16:creationId xmlns:a16="http://schemas.microsoft.com/office/drawing/2014/main" id="{4943BD7E-7F93-4A95-9051-5DB64D637D66}"/>
                </a:ext>
              </a:extLst>
            </p:cNvPr>
            <p:cNvSpPr txBox="1">
              <a:spLocks noChangeArrowheads="1"/>
            </p:cNvSpPr>
            <p:nvPr/>
          </p:nvSpPr>
          <p:spPr bwMode="auto">
            <a:xfrm>
              <a:off x="4515" y="3245"/>
              <a:ext cx="13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wrap="square"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b="0" dirty="0">
                  <a:solidFill>
                    <a:srgbClr val="FF0000"/>
                  </a:solidFill>
                </a:rPr>
                <a:t>b</a:t>
              </a:r>
              <a:endParaRPr lang="en-US" altLang="zh-CN" sz="2400" dirty="0">
                <a:solidFill>
                  <a:srgbClr val="FF0000"/>
                </a:solidFill>
              </a:endParaRPr>
            </a:p>
          </p:txBody>
        </p:sp>
        <p:sp>
          <p:nvSpPr>
            <p:cNvPr id="58" name="Text Box 16">
              <a:extLst>
                <a:ext uri="{FF2B5EF4-FFF2-40B4-BE49-F238E27FC236}">
                  <a16:creationId xmlns:a16="http://schemas.microsoft.com/office/drawing/2014/main" id="{30ECEB67-9136-4735-90E4-5E42692D294D}"/>
                </a:ext>
              </a:extLst>
            </p:cNvPr>
            <p:cNvSpPr txBox="1">
              <a:spLocks noChangeArrowheads="1"/>
            </p:cNvSpPr>
            <p:nvPr/>
          </p:nvSpPr>
          <p:spPr bwMode="auto">
            <a:xfrm>
              <a:off x="4921" y="3022"/>
              <a:ext cx="13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b="0" dirty="0">
                  <a:solidFill>
                    <a:srgbClr val="FF0000"/>
                  </a:solidFill>
                </a:rPr>
                <a:t>c</a:t>
              </a:r>
              <a:endParaRPr lang="en-US" altLang="zh-CN" sz="2400" dirty="0">
                <a:solidFill>
                  <a:srgbClr val="FF0000"/>
                </a:solidFill>
              </a:endParaRPr>
            </a:p>
          </p:txBody>
        </p:sp>
        <p:sp>
          <p:nvSpPr>
            <p:cNvPr id="59" name="Text Box 17">
              <a:extLst>
                <a:ext uri="{FF2B5EF4-FFF2-40B4-BE49-F238E27FC236}">
                  <a16:creationId xmlns:a16="http://schemas.microsoft.com/office/drawing/2014/main" id="{292943C8-397B-46A7-9774-DD0A2DCFB024}"/>
                </a:ext>
              </a:extLst>
            </p:cNvPr>
            <p:cNvSpPr txBox="1">
              <a:spLocks noChangeArrowheads="1"/>
            </p:cNvSpPr>
            <p:nvPr/>
          </p:nvSpPr>
          <p:spPr bwMode="auto">
            <a:xfrm>
              <a:off x="4560" y="2896"/>
              <a:ext cx="13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b="0" dirty="0">
                  <a:solidFill>
                    <a:srgbClr val="FF0000"/>
                  </a:solidFill>
                </a:rPr>
                <a:t>a</a:t>
              </a:r>
              <a:endParaRPr lang="en-US" altLang="zh-CN" sz="2400" dirty="0">
                <a:solidFill>
                  <a:srgbClr val="FF0000"/>
                </a:solidFill>
              </a:endParaRPr>
            </a:p>
          </p:txBody>
        </p:sp>
        <p:sp>
          <p:nvSpPr>
            <p:cNvPr id="60" name="Text Box 18">
              <a:extLst>
                <a:ext uri="{FF2B5EF4-FFF2-40B4-BE49-F238E27FC236}">
                  <a16:creationId xmlns:a16="http://schemas.microsoft.com/office/drawing/2014/main" id="{E60C96E3-2754-4C8E-81D4-31A48D4AC917}"/>
                </a:ext>
              </a:extLst>
            </p:cNvPr>
            <p:cNvSpPr txBox="1">
              <a:spLocks noChangeArrowheads="1"/>
            </p:cNvSpPr>
            <p:nvPr/>
          </p:nvSpPr>
          <p:spPr bwMode="auto">
            <a:xfrm>
              <a:off x="1703" y="3200"/>
              <a:ext cx="13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wrap="square"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b="0" dirty="0">
                  <a:solidFill>
                    <a:srgbClr val="FF0000"/>
                  </a:solidFill>
                </a:rPr>
                <a:t>b</a:t>
              </a:r>
              <a:endParaRPr lang="en-US" altLang="zh-CN" sz="2400" dirty="0">
                <a:solidFill>
                  <a:srgbClr val="FF0000"/>
                </a:solidFill>
              </a:endParaRPr>
            </a:p>
          </p:txBody>
        </p:sp>
        <p:sp>
          <p:nvSpPr>
            <p:cNvPr id="61" name="Text Box 19">
              <a:extLst>
                <a:ext uri="{FF2B5EF4-FFF2-40B4-BE49-F238E27FC236}">
                  <a16:creationId xmlns:a16="http://schemas.microsoft.com/office/drawing/2014/main" id="{093760F5-9D91-4F5D-ACE7-9888276FD800}"/>
                </a:ext>
              </a:extLst>
            </p:cNvPr>
            <p:cNvSpPr txBox="1">
              <a:spLocks noChangeArrowheads="1"/>
            </p:cNvSpPr>
            <p:nvPr/>
          </p:nvSpPr>
          <p:spPr bwMode="auto">
            <a:xfrm>
              <a:off x="2111" y="3098"/>
              <a:ext cx="13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b="0" dirty="0">
                  <a:solidFill>
                    <a:srgbClr val="FF0000"/>
                  </a:solidFill>
                </a:rPr>
                <a:t>c</a:t>
              </a:r>
              <a:endParaRPr lang="en-US" altLang="zh-CN" sz="2400" dirty="0">
                <a:solidFill>
                  <a:srgbClr val="FF0000"/>
                </a:solidFill>
              </a:endParaRPr>
            </a:p>
          </p:txBody>
        </p:sp>
        <p:sp>
          <p:nvSpPr>
            <p:cNvPr id="62" name="Text Box 20">
              <a:extLst>
                <a:ext uri="{FF2B5EF4-FFF2-40B4-BE49-F238E27FC236}">
                  <a16:creationId xmlns:a16="http://schemas.microsoft.com/office/drawing/2014/main" id="{FF26DFCC-D3A8-4867-9BF0-C39BC11B7F34}"/>
                </a:ext>
              </a:extLst>
            </p:cNvPr>
            <p:cNvSpPr txBox="1">
              <a:spLocks noChangeArrowheads="1"/>
            </p:cNvSpPr>
            <p:nvPr/>
          </p:nvSpPr>
          <p:spPr bwMode="auto">
            <a:xfrm>
              <a:off x="1703" y="2904"/>
              <a:ext cx="13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b="0" dirty="0">
                  <a:solidFill>
                    <a:srgbClr val="FF0000"/>
                  </a:solidFill>
                </a:rPr>
                <a:t>a</a:t>
              </a:r>
              <a:endParaRPr lang="en-US" altLang="zh-CN" sz="2400" dirty="0">
                <a:solidFill>
                  <a:srgbClr val="FF0000"/>
                </a:solidFill>
              </a:endParaRPr>
            </a:p>
          </p:txBody>
        </p:sp>
        <p:sp>
          <p:nvSpPr>
            <p:cNvPr id="63" name="Oval 21">
              <a:extLst>
                <a:ext uri="{FF2B5EF4-FFF2-40B4-BE49-F238E27FC236}">
                  <a16:creationId xmlns:a16="http://schemas.microsoft.com/office/drawing/2014/main" id="{2BC055DC-4F77-435C-8DD9-41DE62C8BF3B}"/>
                </a:ext>
              </a:extLst>
            </p:cNvPr>
            <p:cNvSpPr>
              <a:spLocks noChangeArrowheads="1"/>
            </p:cNvSpPr>
            <p:nvPr/>
          </p:nvSpPr>
          <p:spPr bwMode="auto">
            <a:xfrm>
              <a:off x="612" y="2841"/>
              <a:ext cx="679" cy="711"/>
            </a:xfrm>
            <a:prstGeom prst="ellipse">
              <a:avLst/>
            </a:prstGeom>
            <a:noFill/>
            <a:ln w="28575" algn="ctr">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64" name="Oval 22">
              <a:extLst>
                <a:ext uri="{FF2B5EF4-FFF2-40B4-BE49-F238E27FC236}">
                  <a16:creationId xmlns:a16="http://schemas.microsoft.com/office/drawing/2014/main" id="{74429F3B-2E77-444A-B2DF-5C366C280360}"/>
                </a:ext>
              </a:extLst>
            </p:cNvPr>
            <p:cNvSpPr>
              <a:spLocks noChangeArrowheads="1"/>
            </p:cNvSpPr>
            <p:nvPr/>
          </p:nvSpPr>
          <p:spPr bwMode="auto">
            <a:xfrm>
              <a:off x="882" y="3074"/>
              <a:ext cx="42" cy="45"/>
            </a:xfrm>
            <a:prstGeom prst="ellipse">
              <a:avLst/>
            </a:prstGeom>
            <a:noFill/>
            <a:ln w="28575" algn="ctr">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65" name="Oval 23">
              <a:extLst>
                <a:ext uri="{FF2B5EF4-FFF2-40B4-BE49-F238E27FC236}">
                  <a16:creationId xmlns:a16="http://schemas.microsoft.com/office/drawing/2014/main" id="{55AC083D-A265-4726-90B2-5D47DC60B7DE}"/>
                </a:ext>
              </a:extLst>
            </p:cNvPr>
            <p:cNvSpPr>
              <a:spLocks noChangeArrowheads="1"/>
            </p:cNvSpPr>
            <p:nvPr/>
          </p:nvSpPr>
          <p:spPr bwMode="auto">
            <a:xfrm>
              <a:off x="1084" y="3188"/>
              <a:ext cx="42" cy="44"/>
            </a:xfrm>
            <a:prstGeom prst="ellipse">
              <a:avLst/>
            </a:prstGeom>
            <a:noFill/>
            <a:ln w="28575" algn="ctr">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66" name="Oval 24">
              <a:extLst>
                <a:ext uri="{FF2B5EF4-FFF2-40B4-BE49-F238E27FC236}">
                  <a16:creationId xmlns:a16="http://schemas.microsoft.com/office/drawing/2014/main" id="{BDA1CFCA-E718-413F-BBDA-1E5C5B793B70}"/>
                </a:ext>
              </a:extLst>
            </p:cNvPr>
            <p:cNvSpPr>
              <a:spLocks noChangeArrowheads="1"/>
            </p:cNvSpPr>
            <p:nvPr/>
          </p:nvSpPr>
          <p:spPr bwMode="auto">
            <a:xfrm>
              <a:off x="878" y="3311"/>
              <a:ext cx="42" cy="45"/>
            </a:xfrm>
            <a:prstGeom prst="ellipse">
              <a:avLst/>
            </a:prstGeom>
            <a:noFill/>
            <a:ln w="28575" algn="ctr">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67" name="Oval 25">
              <a:extLst>
                <a:ext uri="{FF2B5EF4-FFF2-40B4-BE49-F238E27FC236}">
                  <a16:creationId xmlns:a16="http://schemas.microsoft.com/office/drawing/2014/main" id="{4444D402-87B4-4976-A3DC-58A84006C0CF}"/>
                </a:ext>
              </a:extLst>
            </p:cNvPr>
            <p:cNvSpPr>
              <a:spLocks noChangeArrowheads="1"/>
            </p:cNvSpPr>
            <p:nvPr/>
          </p:nvSpPr>
          <p:spPr bwMode="auto">
            <a:xfrm>
              <a:off x="2500" y="2841"/>
              <a:ext cx="679" cy="711"/>
            </a:xfrm>
            <a:prstGeom prst="ellipse">
              <a:avLst/>
            </a:prstGeom>
            <a:noFill/>
            <a:ln w="28575" algn="ctr">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68" name="Oval 26">
              <a:extLst>
                <a:ext uri="{FF2B5EF4-FFF2-40B4-BE49-F238E27FC236}">
                  <a16:creationId xmlns:a16="http://schemas.microsoft.com/office/drawing/2014/main" id="{EBA4E82A-4B79-4A9B-B773-824B8BE2A1C9}"/>
                </a:ext>
              </a:extLst>
            </p:cNvPr>
            <p:cNvSpPr>
              <a:spLocks noChangeArrowheads="1"/>
            </p:cNvSpPr>
            <p:nvPr/>
          </p:nvSpPr>
          <p:spPr bwMode="auto">
            <a:xfrm>
              <a:off x="2785" y="3011"/>
              <a:ext cx="42" cy="45"/>
            </a:xfrm>
            <a:prstGeom prst="ellipse">
              <a:avLst/>
            </a:prstGeom>
            <a:noFill/>
            <a:ln w="28575" algn="ctr">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69" name="Oval 27">
              <a:extLst>
                <a:ext uri="{FF2B5EF4-FFF2-40B4-BE49-F238E27FC236}">
                  <a16:creationId xmlns:a16="http://schemas.microsoft.com/office/drawing/2014/main" id="{804AFA29-4C5A-4A26-BAE8-F6C24766E02F}"/>
                </a:ext>
              </a:extLst>
            </p:cNvPr>
            <p:cNvSpPr>
              <a:spLocks noChangeArrowheads="1"/>
            </p:cNvSpPr>
            <p:nvPr/>
          </p:nvSpPr>
          <p:spPr bwMode="auto">
            <a:xfrm>
              <a:off x="2972" y="3172"/>
              <a:ext cx="42" cy="45"/>
            </a:xfrm>
            <a:prstGeom prst="ellipse">
              <a:avLst/>
            </a:prstGeom>
            <a:noFill/>
            <a:ln w="28575" algn="ctr">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 name="Oval 28">
              <a:extLst>
                <a:ext uri="{FF2B5EF4-FFF2-40B4-BE49-F238E27FC236}">
                  <a16:creationId xmlns:a16="http://schemas.microsoft.com/office/drawing/2014/main" id="{C602FA1F-ED1B-4386-BE77-A57E7DCBEAFA}"/>
                </a:ext>
              </a:extLst>
            </p:cNvPr>
            <p:cNvSpPr>
              <a:spLocks noChangeArrowheads="1"/>
            </p:cNvSpPr>
            <p:nvPr/>
          </p:nvSpPr>
          <p:spPr bwMode="auto">
            <a:xfrm>
              <a:off x="2758" y="3413"/>
              <a:ext cx="43" cy="45"/>
            </a:xfrm>
            <a:prstGeom prst="ellipse">
              <a:avLst/>
            </a:prstGeom>
            <a:noFill/>
            <a:ln w="28575" algn="ctr">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1" name="Freeform 29">
              <a:extLst>
                <a:ext uri="{FF2B5EF4-FFF2-40B4-BE49-F238E27FC236}">
                  <a16:creationId xmlns:a16="http://schemas.microsoft.com/office/drawing/2014/main" id="{E91F422B-23E9-4756-9278-4CB5418F9C18}"/>
                </a:ext>
              </a:extLst>
            </p:cNvPr>
            <p:cNvSpPr>
              <a:spLocks/>
            </p:cNvSpPr>
            <p:nvPr/>
          </p:nvSpPr>
          <p:spPr bwMode="auto">
            <a:xfrm>
              <a:off x="2522" y="3090"/>
              <a:ext cx="569" cy="338"/>
            </a:xfrm>
            <a:custGeom>
              <a:avLst/>
              <a:gdLst>
                <a:gd name="T0" fmla="*/ 0 w 760"/>
                <a:gd name="T1" fmla="*/ 0 h 430"/>
                <a:gd name="T2" fmla="*/ 23 w 760"/>
                <a:gd name="T3" fmla="*/ 24 h 430"/>
                <a:gd name="T4" fmla="*/ 0 60000 65536"/>
                <a:gd name="T5" fmla="*/ 0 60000 65536"/>
                <a:gd name="T6" fmla="*/ 0 w 760"/>
                <a:gd name="T7" fmla="*/ 0 h 430"/>
                <a:gd name="T8" fmla="*/ 760 w 760"/>
                <a:gd name="T9" fmla="*/ 430 h 430"/>
              </a:gdLst>
              <a:ahLst/>
              <a:cxnLst>
                <a:cxn ang="T4">
                  <a:pos x="T0" y="T1"/>
                </a:cxn>
                <a:cxn ang="T5">
                  <a:pos x="T2" y="T3"/>
                </a:cxn>
              </a:cxnLst>
              <a:rect l="T6" t="T7" r="T8" b="T9"/>
              <a:pathLst>
                <a:path w="760" h="430">
                  <a:moveTo>
                    <a:pt x="0" y="0"/>
                  </a:moveTo>
                  <a:lnTo>
                    <a:pt x="760" y="430"/>
                  </a:lnTo>
                </a:path>
              </a:pathLst>
            </a:custGeom>
            <a:noFill/>
            <a:ln w="28575">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72" name="Oval 30">
              <a:extLst>
                <a:ext uri="{FF2B5EF4-FFF2-40B4-BE49-F238E27FC236}">
                  <a16:creationId xmlns:a16="http://schemas.microsoft.com/office/drawing/2014/main" id="{E144EEDE-57A8-4D94-8141-7AE28A088840}"/>
                </a:ext>
              </a:extLst>
            </p:cNvPr>
            <p:cNvSpPr>
              <a:spLocks noChangeArrowheads="1"/>
            </p:cNvSpPr>
            <p:nvPr/>
          </p:nvSpPr>
          <p:spPr bwMode="auto">
            <a:xfrm>
              <a:off x="3444" y="2841"/>
              <a:ext cx="679" cy="711"/>
            </a:xfrm>
            <a:prstGeom prst="ellipse">
              <a:avLst/>
            </a:prstGeom>
            <a:noFill/>
            <a:ln w="28575" algn="ctr">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3" name="Oval 31">
              <a:extLst>
                <a:ext uri="{FF2B5EF4-FFF2-40B4-BE49-F238E27FC236}">
                  <a16:creationId xmlns:a16="http://schemas.microsoft.com/office/drawing/2014/main" id="{BF69E4EC-0EC2-4ACE-819D-BBA1D33E655F}"/>
                </a:ext>
              </a:extLst>
            </p:cNvPr>
            <p:cNvSpPr>
              <a:spLocks noChangeArrowheads="1"/>
            </p:cNvSpPr>
            <p:nvPr/>
          </p:nvSpPr>
          <p:spPr bwMode="auto">
            <a:xfrm>
              <a:off x="3713" y="3074"/>
              <a:ext cx="43" cy="45"/>
            </a:xfrm>
            <a:prstGeom prst="ellipse">
              <a:avLst/>
            </a:prstGeom>
            <a:noFill/>
            <a:ln w="28575" algn="ctr">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4" name="Oval 32">
              <a:extLst>
                <a:ext uri="{FF2B5EF4-FFF2-40B4-BE49-F238E27FC236}">
                  <a16:creationId xmlns:a16="http://schemas.microsoft.com/office/drawing/2014/main" id="{094234A2-775C-4F69-A2AB-787FBECA03B2}"/>
                </a:ext>
              </a:extLst>
            </p:cNvPr>
            <p:cNvSpPr>
              <a:spLocks noChangeArrowheads="1"/>
            </p:cNvSpPr>
            <p:nvPr/>
          </p:nvSpPr>
          <p:spPr bwMode="auto">
            <a:xfrm>
              <a:off x="3983" y="3250"/>
              <a:ext cx="43" cy="45"/>
            </a:xfrm>
            <a:prstGeom prst="ellipse">
              <a:avLst/>
            </a:prstGeom>
            <a:noFill/>
            <a:ln w="28575" algn="ctr">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5" name="Oval 33">
              <a:extLst>
                <a:ext uri="{FF2B5EF4-FFF2-40B4-BE49-F238E27FC236}">
                  <a16:creationId xmlns:a16="http://schemas.microsoft.com/office/drawing/2014/main" id="{C7F528E0-EBB2-4E80-99A4-5B46637AB5D8}"/>
                </a:ext>
              </a:extLst>
            </p:cNvPr>
            <p:cNvSpPr>
              <a:spLocks noChangeArrowheads="1"/>
            </p:cNvSpPr>
            <p:nvPr/>
          </p:nvSpPr>
          <p:spPr bwMode="auto">
            <a:xfrm>
              <a:off x="3702" y="3413"/>
              <a:ext cx="43" cy="45"/>
            </a:xfrm>
            <a:prstGeom prst="ellipse">
              <a:avLst/>
            </a:prstGeom>
            <a:noFill/>
            <a:ln w="28575" algn="ctr">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6" name="Freeform 34">
              <a:extLst>
                <a:ext uri="{FF2B5EF4-FFF2-40B4-BE49-F238E27FC236}">
                  <a16:creationId xmlns:a16="http://schemas.microsoft.com/office/drawing/2014/main" id="{87B36A57-7488-426A-B160-09BB803245FE}"/>
                </a:ext>
              </a:extLst>
            </p:cNvPr>
            <p:cNvSpPr>
              <a:spLocks/>
            </p:cNvSpPr>
            <p:nvPr/>
          </p:nvSpPr>
          <p:spPr bwMode="auto">
            <a:xfrm>
              <a:off x="3503" y="3035"/>
              <a:ext cx="577" cy="346"/>
            </a:xfrm>
            <a:custGeom>
              <a:avLst/>
              <a:gdLst>
                <a:gd name="T0" fmla="*/ 0 w 770"/>
                <a:gd name="T1" fmla="*/ 24 h 440"/>
                <a:gd name="T2" fmla="*/ 24 w 770"/>
                <a:gd name="T3" fmla="*/ 0 h 440"/>
                <a:gd name="T4" fmla="*/ 0 60000 65536"/>
                <a:gd name="T5" fmla="*/ 0 60000 65536"/>
                <a:gd name="T6" fmla="*/ 0 w 770"/>
                <a:gd name="T7" fmla="*/ 0 h 440"/>
                <a:gd name="T8" fmla="*/ 770 w 770"/>
                <a:gd name="T9" fmla="*/ 440 h 440"/>
              </a:gdLst>
              <a:ahLst/>
              <a:cxnLst>
                <a:cxn ang="T4">
                  <a:pos x="T0" y="T1"/>
                </a:cxn>
                <a:cxn ang="T5">
                  <a:pos x="T2" y="T3"/>
                </a:cxn>
              </a:cxnLst>
              <a:rect l="T6" t="T7" r="T8" b="T9"/>
              <a:pathLst>
                <a:path w="770" h="440">
                  <a:moveTo>
                    <a:pt x="0" y="440"/>
                  </a:moveTo>
                  <a:lnTo>
                    <a:pt x="770" y="0"/>
                  </a:lnTo>
                </a:path>
              </a:pathLst>
            </a:custGeom>
            <a:noFill/>
            <a:ln w="28575">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77" name="Oval 35">
              <a:extLst>
                <a:ext uri="{FF2B5EF4-FFF2-40B4-BE49-F238E27FC236}">
                  <a16:creationId xmlns:a16="http://schemas.microsoft.com/office/drawing/2014/main" id="{345DB9EA-BD01-4CAC-8AE9-83BCC43EEB8B}"/>
                </a:ext>
              </a:extLst>
            </p:cNvPr>
            <p:cNvSpPr>
              <a:spLocks noChangeArrowheads="1"/>
            </p:cNvSpPr>
            <p:nvPr/>
          </p:nvSpPr>
          <p:spPr bwMode="auto">
            <a:xfrm>
              <a:off x="4388" y="2841"/>
              <a:ext cx="679" cy="711"/>
            </a:xfrm>
            <a:prstGeom prst="ellipse">
              <a:avLst/>
            </a:prstGeom>
            <a:noFill/>
            <a:ln w="28575" algn="ctr">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8" name="Oval 36">
              <a:extLst>
                <a:ext uri="{FF2B5EF4-FFF2-40B4-BE49-F238E27FC236}">
                  <a16:creationId xmlns:a16="http://schemas.microsoft.com/office/drawing/2014/main" id="{B1E8895B-A198-4B6E-829B-D4B8DD276C09}"/>
                </a:ext>
              </a:extLst>
            </p:cNvPr>
            <p:cNvSpPr>
              <a:spLocks noChangeArrowheads="1"/>
            </p:cNvSpPr>
            <p:nvPr/>
          </p:nvSpPr>
          <p:spPr bwMode="auto">
            <a:xfrm>
              <a:off x="4657" y="3051"/>
              <a:ext cx="43" cy="44"/>
            </a:xfrm>
            <a:prstGeom prst="ellipse">
              <a:avLst/>
            </a:prstGeom>
            <a:noFill/>
            <a:ln w="28575" algn="ctr">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9" name="Oval 37">
              <a:extLst>
                <a:ext uri="{FF2B5EF4-FFF2-40B4-BE49-F238E27FC236}">
                  <a16:creationId xmlns:a16="http://schemas.microsoft.com/office/drawing/2014/main" id="{F6550AB4-1DF4-4858-8629-D490284DC3D3}"/>
                </a:ext>
              </a:extLst>
            </p:cNvPr>
            <p:cNvSpPr>
              <a:spLocks noChangeArrowheads="1"/>
            </p:cNvSpPr>
            <p:nvPr/>
          </p:nvSpPr>
          <p:spPr bwMode="auto">
            <a:xfrm>
              <a:off x="4927" y="3250"/>
              <a:ext cx="43" cy="45"/>
            </a:xfrm>
            <a:prstGeom prst="ellipse">
              <a:avLst/>
            </a:prstGeom>
            <a:noFill/>
            <a:ln w="28575" algn="ctr">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80" name="Oval 38">
              <a:extLst>
                <a:ext uri="{FF2B5EF4-FFF2-40B4-BE49-F238E27FC236}">
                  <a16:creationId xmlns:a16="http://schemas.microsoft.com/office/drawing/2014/main" id="{42FEF07B-3860-4722-AD26-C13525153916}"/>
                </a:ext>
              </a:extLst>
            </p:cNvPr>
            <p:cNvSpPr>
              <a:spLocks noChangeArrowheads="1"/>
            </p:cNvSpPr>
            <p:nvPr/>
          </p:nvSpPr>
          <p:spPr bwMode="auto">
            <a:xfrm>
              <a:off x="4646" y="3358"/>
              <a:ext cx="43" cy="45"/>
            </a:xfrm>
            <a:prstGeom prst="ellipse">
              <a:avLst/>
            </a:prstGeom>
            <a:noFill/>
            <a:ln w="28575" algn="ctr">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81" name="Freeform 39">
              <a:extLst>
                <a:ext uri="{FF2B5EF4-FFF2-40B4-BE49-F238E27FC236}">
                  <a16:creationId xmlns:a16="http://schemas.microsoft.com/office/drawing/2014/main" id="{EAF0818A-40FD-4464-B663-8E46283BD86F}"/>
                </a:ext>
              </a:extLst>
            </p:cNvPr>
            <p:cNvSpPr>
              <a:spLocks/>
            </p:cNvSpPr>
            <p:nvPr/>
          </p:nvSpPr>
          <p:spPr bwMode="auto">
            <a:xfrm>
              <a:off x="4418" y="3012"/>
              <a:ext cx="599" cy="304"/>
            </a:xfrm>
            <a:custGeom>
              <a:avLst/>
              <a:gdLst>
                <a:gd name="T0" fmla="*/ 0 w 800"/>
                <a:gd name="T1" fmla="*/ 21 h 387"/>
                <a:gd name="T2" fmla="*/ 25 w 800"/>
                <a:gd name="T3" fmla="*/ 0 h 387"/>
                <a:gd name="T4" fmla="*/ 0 60000 65536"/>
                <a:gd name="T5" fmla="*/ 0 60000 65536"/>
                <a:gd name="T6" fmla="*/ 0 w 800"/>
                <a:gd name="T7" fmla="*/ 0 h 387"/>
                <a:gd name="T8" fmla="*/ 800 w 800"/>
                <a:gd name="T9" fmla="*/ 387 h 387"/>
              </a:gdLst>
              <a:ahLst/>
              <a:cxnLst>
                <a:cxn ang="T4">
                  <a:pos x="T0" y="T1"/>
                </a:cxn>
                <a:cxn ang="T5">
                  <a:pos x="T2" y="T3"/>
                </a:cxn>
              </a:cxnLst>
              <a:rect l="T6" t="T7" r="T8" b="T9"/>
              <a:pathLst>
                <a:path w="800" h="387">
                  <a:moveTo>
                    <a:pt x="0" y="387"/>
                  </a:moveTo>
                  <a:lnTo>
                    <a:pt x="800" y="0"/>
                  </a:lnTo>
                </a:path>
              </a:pathLst>
            </a:custGeom>
            <a:noFill/>
            <a:ln w="28575">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82" name="Freeform 40">
              <a:extLst>
                <a:ext uri="{FF2B5EF4-FFF2-40B4-BE49-F238E27FC236}">
                  <a16:creationId xmlns:a16="http://schemas.microsoft.com/office/drawing/2014/main" id="{B2F45543-AFBF-4AE0-BDD8-FEB9C69C774C}"/>
                </a:ext>
              </a:extLst>
            </p:cNvPr>
            <p:cNvSpPr>
              <a:spLocks/>
            </p:cNvSpPr>
            <p:nvPr/>
          </p:nvSpPr>
          <p:spPr bwMode="auto">
            <a:xfrm>
              <a:off x="4717" y="3169"/>
              <a:ext cx="180" cy="345"/>
            </a:xfrm>
            <a:custGeom>
              <a:avLst/>
              <a:gdLst>
                <a:gd name="T0" fmla="*/ 0 w 240"/>
                <a:gd name="T1" fmla="*/ 0 h 440"/>
                <a:gd name="T2" fmla="*/ 8 w 240"/>
                <a:gd name="T3" fmla="*/ 24 h 440"/>
                <a:gd name="T4" fmla="*/ 0 60000 65536"/>
                <a:gd name="T5" fmla="*/ 0 60000 65536"/>
                <a:gd name="T6" fmla="*/ 0 w 240"/>
                <a:gd name="T7" fmla="*/ 0 h 440"/>
                <a:gd name="T8" fmla="*/ 240 w 240"/>
                <a:gd name="T9" fmla="*/ 440 h 440"/>
              </a:gdLst>
              <a:ahLst/>
              <a:cxnLst>
                <a:cxn ang="T4">
                  <a:pos x="T0" y="T1"/>
                </a:cxn>
                <a:cxn ang="T5">
                  <a:pos x="T2" y="T3"/>
                </a:cxn>
              </a:cxnLst>
              <a:rect l="T6" t="T7" r="T8" b="T9"/>
              <a:pathLst>
                <a:path w="240" h="440">
                  <a:moveTo>
                    <a:pt x="0" y="0"/>
                  </a:moveTo>
                  <a:lnTo>
                    <a:pt x="240" y="440"/>
                  </a:lnTo>
                </a:path>
              </a:pathLst>
            </a:custGeom>
            <a:noFill/>
            <a:ln w="28575">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83" name="Text Box 41">
              <a:extLst>
                <a:ext uri="{FF2B5EF4-FFF2-40B4-BE49-F238E27FC236}">
                  <a16:creationId xmlns:a16="http://schemas.microsoft.com/office/drawing/2014/main" id="{07887BA1-D42B-498E-8AD0-ED11A587F30F}"/>
                </a:ext>
              </a:extLst>
            </p:cNvPr>
            <p:cNvSpPr txBox="1">
              <a:spLocks noChangeArrowheads="1"/>
            </p:cNvSpPr>
            <p:nvPr/>
          </p:nvSpPr>
          <p:spPr bwMode="auto">
            <a:xfrm>
              <a:off x="612" y="3698"/>
              <a:ext cx="4450"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r>
                <a:rPr lang="en-US" altLang="zh-CN" sz="2400" b="0" dirty="0">
                  <a:solidFill>
                    <a:srgbClr val="FF0000"/>
                  </a:solidFill>
                </a:rPr>
                <a:t>  </a:t>
              </a:r>
              <a:r>
                <a:rPr lang="en-US" altLang="zh-CN" sz="2400" dirty="0">
                  <a:solidFill>
                    <a:srgbClr val="FF0000"/>
                  </a:solidFill>
                </a:rPr>
                <a:t>(a)             (b)           (c)           (d)           (e)</a:t>
              </a:r>
            </a:p>
          </p:txBody>
        </p:sp>
        <p:sp>
          <p:nvSpPr>
            <p:cNvPr id="84" name="Oval 42">
              <a:extLst>
                <a:ext uri="{FF2B5EF4-FFF2-40B4-BE49-F238E27FC236}">
                  <a16:creationId xmlns:a16="http://schemas.microsoft.com/office/drawing/2014/main" id="{5CED272C-6648-4AB4-B705-5CBE5E37F69E}"/>
                </a:ext>
              </a:extLst>
            </p:cNvPr>
            <p:cNvSpPr>
              <a:spLocks noChangeArrowheads="1"/>
            </p:cNvSpPr>
            <p:nvPr/>
          </p:nvSpPr>
          <p:spPr bwMode="auto">
            <a:xfrm>
              <a:off x="1556" y="2841"/>
              <a:ext cx="679" cy="711"/>
            </a:xfrm>
            <a:prstGeom prst="ellipse">
              <a:avLst/>
            </a:prstGeom>
            <a:noFill/>
            <a:ln w="28575" algn="ctr">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85" name="Oval 43">
              <a:extLst>
                <a:ext uri="{FF2B5EF4-FFF2-40B4-BE49-F238E27FC236}">
                  <a16:creationId xmlns:a16="http://schemas.microsoft.com/office/drawing/2014/main" id="{09B3A2C2-917A-4BBF-A9A7-4AEE2711AEEA}"/>
                </a:ext>
              </a:extLst>
            </p:cNvPr>
            <p:cNvSpPr>
              <a:spLocks noChangeArrowheads="1"/>
            </p:cNvSpPr>
            <p:nvPr/>
          </p:nvSpPr>
          <p:spPr bwMode="auto">
            <a:xfrm>
              <a:off x="1825" y="3074"/>
              <a:ext cx="43" cy="45"/>
            </a:xfrm>
            <a:prstGeom prst="ellipse">
              <a:avLst/>
            </a:prstGeom>
            <a:noFill/>
            <a:ln w="28575" algn="ctr">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86" name="Oval 44">
              <a:extLst>
                <a:ext uri="{FF2B5EF4-FFF2-40B4-BE49-F238E27FC236}">
                  <a16:creationId xmlns:a16="http://schemas.microsoft.com/office/drawing/2014/main" id="{D078783E-95F2-411D-A8F9-E006DFB5FDCF}"/>
                </a:ext>
              </a:extLst>
            </p:cNvPr>
            <p:cNvSpPr>
              <a:spLocks noChangeArrowheads="1"/>
            </p:cNvSpPr>
            <p:nvPr/>
          </p:nvSpPr>
          <p:spPr bwMode="auto">
            <a:xfrm>
              <a:off x="2051" y="3219"/>
              <a:ext cx="42" cy="45"/>
            </a:xfrm>
            <a:prstGeom prst="ellipse">
              <a:avLst/>
            </a:prstGeom>
            <a:noFill/>
            <a:ln w="28575" algn="ctr">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87" name="Oval 45">
              <a:extLst>
                <a:ext uri="{FF2B5EF4-FFF2-40B4-BE49-F238E27FC236}">
                  <a16:creationId xmlns:a16="http://schemas.microsoft.com/office/drawing/2014/main" id="{739A6E4E-86A1-4155-862B-0051D56D43A7}"/>
                </a:ext>
              </a:extLst>
            </p:cNvPr>
            <p:cNvSpPr>
              <a:spLocks noChangeArrowheads="1"/>
            </p:cNvSpPr>
            <p:nvPr/>
          </p:nvSpPr>
          <p:spPr bwMode="auto">
            <a:xfrm>
              <a:off x="1814" y="3326"/>
              <a:ext cx="43" cy="45"/>
            </a:xfrm>
            <a:prstGeom prst="ellipse">
              <a:avLst/>
            </a:prstGeom>
            <a:noFill/>
            <a:ln w="28575" algn="ctr">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88" name="Freeform 46">
              <a:extLst>
                <a:ext uri="{FF2B5EF4-FFF2-40B4-BE49-F238E27FC236}">
                  <a16:creationId xmlns:a16="http://schemas.microsoft.com/office/drawing/2014/main" id="{6FBB8C36-5EBB-498E-9F09-B236BD684FCE}"/>
                </a:ext>
              </a:extLst>
            </p:cNvPr>
            <p:cNvSpPr>
              <a:spLocks/>
            </p:cNvSpPr>
            <p:nvPr/>
          </p:nvSpPr>
          <p:spPr bwMode="auto">
            <a:xfrm>
              <a:off x="1949" y="2843"/>
              <a:ext cx="4" cy="695"/>
            </a:xfrm>
            <a:custGeom>
              <a:avLst/>
              <a:gdLst>
                <a:gd name="T0" fmla="*/ 0 w 5"/>
                <a:gd name="T1" fmla="*/ 0 h 886"/>
                <a:gd name="T2" fmla="*/ 2 w 5"/>
                <a:gd name="T3" fmla="*/ 48 h 886"/>
                <a:gd name="T4" fmla="*/ 0 60000 65536"/>
                <a:gd name="T5" fmla="*/ 0 60000 65536"/>
                <a:gd name="T6" fmla="*/ 0 w 5"/>
                <a:gd name="T7" fmla="*/ 0 h 886"/>
                <a:gd name="T8" fmla="*/ 5 w 5"/>
                <a:gd name="T9" fmla="*/ 886 h 886"/>
              </a:gdLst>
              <a:ahLst/>
              <a:cxnLst>
                <a:cxn ang="T4">
                  <a:pos x="T0" y="T1"/>
                </a:cxn>
                <a:cxn ang="T5">
                  <a:pos x="T2" y="T3"/>
                </a:cxn>
              </a:cxnLst>
              <a:rect l="T6" t="T7" r="T8" b="T9"/>
              <a:pathLst>
                <a:path w="5" h="886">
                  <a:moveTo>
                    <a:pt x="0" y="0"/>
                  </a:moveTo>
                  <a:lnTo>
                    <a:pt x="5" y="886"/>
                  </a:lnTo>
                </a:path>
              </a:pathLst>
            </a:custGeom>
            <a:noFill/>
            <a:ln w="28575">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decel="50000" fill="hold">
                                          <p:stCondLst>
                                            <p:cond delay="0"/>
                                          </p:stCondLst>
                                        </p:cTn>
                                        <p:tgtEl>
                                          <p:spTgt spid="47"/>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7"/>
                                        </p:tgtEl>
                                        <p:attrNameLst>
                                          <p:attrName>ppt_w</p:attrName>
                                        </p:attrNameLst>
                                      </p:cBhvr>
                                      <p:tavLst>
                                        <p:tav tm="0">
                                          <p:val>
                                            <p:strVal val="#ppt_w*.05"/>
                                          </p:val>
                                        </p:tav>
                                        <p:tav tm="100000">
                                          <p:val>
                                            <p:strVal val="#ppt_w"/>
                                          </p:val>
                                        </p:tav>
                                      </p:tavLst>
                                    </p:anim>
                                    <p:anim calcmode="lin" valueType="num">
                                      <p:cBhvr>
                                        <p:cTn id="10" dur="1000" fill="hold"/>
                                        <p:tgtEl>
                                          <p:spTgt spid="47"/>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7"/>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7"/>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7"/>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a:extLst>
              <a:ext uri="{FF2B5EF4-FFF2-40B4-BE49-F238E27FC236}">
                <a16:creationId xmlns:a16="http://schemas.microsoft.com/office/drawing/2014/main" id="{D60E4D8D-1D35-45A2-9EBF-ACC289E4E677}"/>
              </a:ext>
            </a:extLst>
          </p:cNvPr>
          <p:cNvSpPr>
            <a:spLocks noGrp="1" noChangeArrowheads="1"/>
          </p:cNvSpPr>
          <p:nvPr>
            <p:ph type="title"/>
          </p:nvPr>
        </p:nvSpPr>
        <p:spPr/>
        <p:txBody>
          <a:bodyPr/>
          <a:lstStyle/>
          <a:p>
            <a:r>
              <a:rPr lang="zh-CN" altLang="en-US" dirty="0"/>
              <a:t>例</a:t>
            </a:r>
            <a:r>
              <a:rPr lang="en-US" altLang="zh-CN" dirty="0"/>
              <a:t>5.11(</a:t>
            </a:r>
            <a:r>
              <a:rPr lang="zh-CN" altLang="en-US" dirty="0"/>
              <a:t>续）</a:t>
            </a:r>
          </a:p>
        </p:txBody>
      </p:sp>
      <p:sp>
        <p:nvSpPr>
          <p:cNvPr id="1697795" name="Rectangle 3">
            <a:extLst>
              <a:ext uri="{FF2B5EF4-FFF2-40B4-BE49-F238E27FC236}">
                <a16:creationId xmlns:a16="http://schemas.microsoft.com/office/drawing/2014/main" id="{30EE3D93-271E-4E52-A5B7-85CB5902AB11}"/>
              </a:ext>
            </a:extLst>
          </p:cNvPr>
          <p:cNvSpPr>
            <a:spLocks noGrp="1" noChangeArrowheads="1"/>
          </p:cNvSpPr>
          <p:nvPr>
            <p:ph type="body" idx="1"/>
          </p:nvPr>
        </p:nvSpPr>
        <p:spPr>
          <a:xfrm>
            <a:off x="460375" y="1067594"/>
            <a:ext cx="11201400" cy="5181600"/>
          </a:xfrm>
        </p:spPr>
        <p:txBody>
          <a:bodyPr vert="horz" lIns="36008" tIns="36008" rIns="36008" bIns="36008" rtlCol="0">
            <a:normAutofit/>
          </a:bodyPr>
          <a:lstStyle/>
          <a:p>
            <a:pPr marL="0" indent="0">
              <a:lnSpc>
                <a:spcPct val="150000"/>
              </a:lnSpc>
              <a:spcBef>
                <a:spcPct val="15000"/>
              </a:spcBef>
              <a:buNone/>
            </a:pPr>
            <a:r>
              <a:rPr lang="zh-CN" altLang="en-US" dirty="0"/>
              <a:t>假设由</a:t>
            </a:r>
            <a:r>
              <a:rPr lang="en-US" altLang="zh-CN" dirty="0"/>
              <a:t>S</a:t>
            </a:r>
            <a:r>
              <a:rPr lang="en-US" altLang="zh-CN" baseline="-25000" dirty="0"/>
              <a:t>i</a:t>
            </a:r>
            <a:r>
              <a:rPr lang="zh-CN" altLang="en-US" dirty="0"/>
              <a:t>导出的对应等价关系为</a:t>
            </a:r>
            <a:r>
              <a:rPr lang="en-US" altLang="zh-CN" dirty="0"/>
              <a:t>R</a:t>
            </a:r>
            <a:r>
              <a:rPr lang="en-US" altLang="zh-CN" baseline="-25000" dirty="0"/>
              <a:t>i</a:t>
            </a:r>
            <a:r>
              <a:rPr lang="zh-CN" altLang="en-US" dirty="0"/>
              <a:t>，</a:t>
            </a:r>
            <a:r>
              <a:rPr lang="en-US" altLang="zh-CN" dirty="0" err="1"/>
              <a:t>i</a:t>
            </a:r>
            <a:r>
              <a:rPr lang="en-US" altLang="zh-CN" dirty="0"/>
              <a:t>=1,2,3,4,5</a:t>
            </a:r>
            <a:r>
              <a:rPr lang="zh-CN" altLang="en-US" dirty="0"/>
              <a:t>，则有</a:t>
            </a:r>
            <a:endParaRPr lang="zh-CN" altLang="pt-BR" dirty="0"/>
          </a:p>
          <a:p>
            <a:pPr marL="0" indent="0">
              <a:lnSpc>
                <a:spcPct val="150000"/>
              </a:lnSpc>
              <a:spcBef>
                <a:spcPct val="15000"/>
              </a:spcBef>
              <a:buNone/>
            </a:pPr>
            <a:r>
              <a:rPr lang="pt-BR" altLang="zh-CN" dirty="0"/>
              <a:t>   R</a:t>
            </a:r>
            <a:r>
              <a:rPr lang="pt-BR" altLang="zh-CN" baseline="-25000" dirty="0"/>
              <a:t>1</a:t>
            </a:r>
            <a:r>
              <a:rPr lang="pt-BR" altLang="zh-CN" dirty="0"/>
              <a:t>=S</a:t>
            </a:r>
            <a:r>
              <a:rPr lang="pt-BR" altLang="zh-CN" baseline="-25000" dirty="0"/>
              <a:t>1</a:t>
            </a:r>
            <a:r>
              <a:rPr lang="pt-BR" altLang="zh-CN" dirty="0"/>
              <a:t>×S</a:t>
            </a:r>
            <a:r>
              <a:rPr lang="pt-BR" altLang="zh-CN" baseline="-25000" dirty="0"/>
              <a:t>1</a:t>
            </a:r>
            <a:r>
              <a:rPr lang="pt-BR" altLang="zh-CN" dirty="0"/>
              <a:t>=A×A</a:t>
            </a:r>
            <a:r>
              <a:rPr lang="zh-CN" altLang="pt-BR" dirty="0"/>
              <a:t> </a:t>
            </a:r>
            <a:endParaRPr lang="en-US" altLang="zh-CN" dirty="0"/>
          </a:p>
          <a:p>
            <a:pPr marL="0" indent="0">
              <a:lnSpc>
                <a:spcPct val="150000"/>
              </a:lnSpc>
              <a:spcBef>
                <a:spcPct val="15000"/>
              </a:spcBef>
              <a:buNone/>
            </a:pPr>
            <a:r>
              <a:rPr lang="pt-BR" altLang="zh-CN" dirty="0">
                <a:solidFill>
                  <a:srgbClr val="0000CC"/>
                </a:solidFill>
              </a:rPr>
              <a:t>   A/R</a:t>
            </a:r>
            <a:r>
              <a:rPr lang="pt-BR" altLang="zh-CN" baseline="-25000" dirty="0">
                <a:solidFill>
                  <a:srgbClr val="0000CC"/>
                </a:solidFill>
              </a:rPr>
              <a:t>1</a:t>
            </a:r>
            <a:r>
              <a:rPr lang="pt-BR" altLang="zh-CN" dirty="0">
                <a:solidFill>
                  <a:srgbClr val="0000CC"/>
                </a:solidFill>
              </a:rPr>
              <a:t>={{1,2,3}}</a:t>
            </a:r>
            <a:endParaRPr lang="zh-CN" altLang="pt-BR" dirty="0">
              <a:solidFill>
                <a:srgbClr val="0000CC"/>
              </a:solidFill>
            </a:endParaRPr>
          </a:p>
          <a:p>
            <a:pPr marL="0" indent="0">
              <a:lnSpc>
                <a:spcPct val="150000"/>
              </a:lnSpc>
              <a:spcBef>
                <a:spcPct val="15000"/>
              </a:spcBef>
              <a:buNone/>
            </a:pPr>
            <a:r>
              <a:rPr lang="pt-BR" altLang="zh-CN" dirty="0"/>
              <a:t>   R</a:t>
            </a:r>
            <a:r>
              <a:rPr lang="pt-BR" altLang="zh-CN" baseline="-25000" dirty="0"/>
              <a:t>2</a:t>
            </a:r>
            <a:r>
              <a:rPr lang="pt-BR" altLang="zh-CN" dirty="0"/>
              <a:t>={1,2}×{1,2}∪{3}×{3} ={&lt;1,1&gt;,&lt;1,2&gt;,&lt;2,1&gt;,&lt;2,2&gt;,&lt;3,3&gt;}                </a:t>
            </a:r>
          </a:p>
          <a:p>
            <a:pPr marL="0" indent="0">
              <a:lnSpc>
                <a:spcPct val="150000"/>
              </a:lnSpc>
              <a:spcBef>
                <a:spcPct val="15000"/>
              </a:spcBef>
              <a:buNone/>
            </a:pPr>
            <a:r>
              <a:rPr lang="pt-BR" altLang="zh-CN" dirty="0">
                <a:solidFill>
                  <a:srgbClr val="FF0000"/>
                </a:solidFill>
              </a:rPr>
              <a:t>   A/R</a:t>
            </a:r>
            <a:r>
              <a:rPr lang="pt-BR" altLang="zh-CN" baseline="-25000" dirty="0">
                <a:solidFill>
                  <a:srgbClr val="FF0000"/>
                </a:solidFill>
              </a:rPr>
              <a:t>2</a:t>
            </a:r>
            <a:r>
              <a:rPr lang="pt-BR" altLang="zh-CN" dirty="0">
                <a:solidFill>
                  <a:srgbClr val="FF0000"/>
                </a:solidFill>
              </a:rPr>
              <a:t>={{1,2},{3}}</a:t>
            </a:r>
            <a:endParaRPr lang="zh-CN" altLang="pt-BR" dirty="0">
              <a:solidFill>
                <a:srgbClr val="FF0000"/>
              </a:solidFill>
            </a:endParaRPr>
          </a:p>
          <a:p>
            <a:pPr marL="0" indent="0">
              <a:lnSpc>
                <a:spcPct val="150000"/>
              </a:lnSpc>
              <a:spcBef>
                <a:spcPct val="15000"/>
              </a:spcBef>
              <a:buNone/>
            </a:pPr>
            <a:r>
              <a:rPr lang="pt-BR" altLang="zh-CN" dirty="0">
                <a:solidFill>
                  <a:srgbClr val="FF0000"/>
                </a:solidFill>
              </a:rPr>
              <a:t>   </a:t>
            </a:r>
            <a:r>
              <a:rPr lang="pt-BR" altLang="zh-CN" dirty="0"/>
              <a:t>R</a:t>
            </a:r>
            <a:r>
              <a:rPr lang="pt-BR" altLang="zh-CN" baseline="-25000" dirty="0"/>
              <a:t>3</a:t>
            </a:r>
            <a:r>
              <a:rPr lang="pt-BR" altLang="zh-CN" dirty="0"/>
              <a:t>={1,3}×{1,3}∪{2}×{2} ={&lt;1,1&gt;,&lt;1,3&gt;,&lt;2,2&gt;,&lt;3,1&gt;,&lt;3,3&gt;}           </a:t>
            </a:r>
          </a:p>
          <a:p>
            <a:pPr marL="0" indent="0">
              <a:lnSpc>
                <a:spcPct val="150000"/>
              </a:lnSpc>
              <a:spcBef>
                <a:spcPct val="15000"/>
              </a:spcBef>
              <a:buNone/>
            </a:pPr>
            <a:r>
              <a:rPr lang="pt-BR" altLang="zh-CN" dirty="0"/>
              <a:t>   </a:t>
            </a:r>
            <a:r>
              <a:rPr lang="pt-BR" altLang="zh-CN" dirty="0">
                <a:solidFill>
                  <a:srgbClr val="0000CC"/>
                </a:solidFill>
              </a:rPr>
              <a:t>A/R</a:t>
            </a:r>
            <a:r>
              <a:rPr lang="pt-BR" altLang="zh-CN" baseline="-25000" dirty="0">
                <a:solidFill>
                  <a:srgbClr val="0000CC"/>
                </a:solidFill>
              </a:rPr>
              <a:t>3</a:t>
            </a:r>
            <a:r>
              <a:rPr lang="pt-BR" altLang="zh-CN" dirty="0">
                <a:solidFill>
                  <a:srgbClr val="0000CC"/>
                </a:solidFill>
              </a:rPr>
              <a:t>={{1,3},{2}}</a:t>
            </a:r>
            <a:endParaRPr lang="zh-CN" altLang="pt-BR" dirty="0">
              <a:solidFill>
                <a:srgbClr val="00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97795">
                                            <p:txEl>
                                              <p:pRg st="0" end="0"/>
                                            </p:txEl>
                                          </p:spTgt>
                                        </p:tgtEl>
                                        <p:attrNameLst>
                                          <p:attrName>style.visibility</p:attrName>
                                        </p:attrNameLst>
                                      </p:cBhvr>
                                      <p:to>
                                        <p:strVal val="visible"/>
                                      </p:to>
                                    </p:set>
                                    <p:anim calcmode="lin" valueType="num">
                                      <p:cBhvr additive="base">
                                        <p:cTn id="7" dur="500" fill="hold"/>
                                        <p:tgtEl>
                                          <p:spTgt spid="16977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977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97795">
                                            <p:txEl>
                                              <p:pRg st="1" end="1"/>
                                            </p:txEl>
                                          </p:spTgt>
                                        </p:tgtEl>
                                        <p:attrNameLst>
                                          <p:attrName>style.visibility</p:attrName>
                                        </p:attrNameLst>
                                      </p:cBhvr>
                                      <p:to>
                                        <p:strVal val="visible"/>
                                      </p:to>
                                    </p:set>
                                    <p:anim calcmode="lin" valueType="num">
                                      <p:cBhvr additive="base">
                                        <p:cTn id="13" dur="500" fill="hold"/>
                                        <p:tgtEl>
                                          <p:spTgt spid="16977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977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97795">
                                            <p:txEl>
                                              <p:pRg st="2" end="2"/>
                                            </p:txEl>
                                          </p:spTgt>
                                        </p:tgtEl>
                                        <p:attrNameLst>
                                          <p:attrName>style.visibility</p:attrName>
                                        </p:attrNameLst>
                                      </p:cBhvr>
                                      <p:to>
                                        <p:strVal val="visible"/>
                                      </p:to>
                                    </p:set>
                                    <p:anim calcmode="lin" valueType="num">
                                      <p:cBhvr additive="base">
                                        <p:cTn id="19" dur="500" fill="hold"/>
                                        <p:tgtEl>
                                          <p:spTgt spid="16977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977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97795">
                                            <p:txEl>
                                              <p:pRg st="3" end="3"/>
                                            </p:txEl>
                                          </p:spTgt>
                                        </p:tgtEl>
                                        <p:attrNameLst>
                                          <p:attrName>style.visibility</p:attrName>
                                        </p:attrNameLst>
                                      </p:cBhvr>
                                      <p:to>
                                        <p:strVal val="visible"/>
                                      </p:to>
                                    </p:set>
                                    <p:anim calcmode="lin" valueType="num">
                                      <p:cBhvr additive="base">
                                        <p:cTn id="25" dur="500" fill="hold"/>
                                        <p:tgtEl>
                                          <p:spTgt spid="16977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977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97795">
                                            <p:txEl>
                                              <p:pRg st="4" end="4"/>
                                            </p:txEl>
                                          </p:spTgt>
                                        </p:tgtEl>
                                        <p:attrNameLst>
                                          <p:attrName>style.visibility</p:attrName>
                                        </p:attrNameLst>
                                      </p:cBhvr>
                                      <p:to>
                                        <p:strVal val="visible"/>
                                      </p:to>
                                    </p:set>
                                    <p:anim calcmode="lin" valueType="num">
                                      <p:cBhvr additive="base">
                                        <p:cTn id="31" dur="500" fill="hold"/>
                                        <p:tgtEl>
                                          <p:spTgt spid="16977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977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97795">
                                            <p:txEl>
                                              <p:pRg st="5" end="5"/>
                                            </p:txEl>
                                          </p:spTgt>
                                        </p:tgtEl>
                                        <p:attrNameLst>
                                          <p:attrName>style.visibility</p:attrName>
                                        </p:attrNameLst>
                                      </p:cBhvr>
                                      <p:to>
                                        <p:strVal val="visible"/>
                                      </p:to>
                                    </p:set>
                                    <p:anim calcmode="lin" valueType="num">
                                      <p:cBhvr additive="base">
                                        <p:cTn id="37" dur="500" fill="hold"/>
                                        <p:tgtEl>
                                          <p:spTgt spid="169779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9779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97795">
                                            <p:txEl>
                                              <p:pRg st="6" end="6"/>
                                            </p:txEl>
                                          </p:spTgt>
                                        </p:tgtEl>
                                        <p:attrNameLst>
                                          <p:attrName>style.visibility</p:attrName>
                                        </p:attrNameLst>
                                      </p:cBhvr>
                                      <p:to>
                                        <p:strVal val="visible"/>
                                      </p:to>
                                    </p:set>
                                    <p:anim calcmode="lin" valueType="num">
                                      <p:cBhvr additive="base">
                                        <p:cTn id="43" dur="500" fill="hold"/>
                                        <p:tgtEl>
                                          <p:spTgt spid="169779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9779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779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8819" name="Rectangle 3">
            <a:extLst>
              <a:ext uri="{FF2B5EF4-FFF2-40B4-BE49-F238E27FC236}">
                <a16:creationId xmlns:a16="http://schemas.microsoft.com/office/drawing/2014/main" id="{DD7B4F98-C1F6-4A98-A887-A9D2F55AB057}"/>
              </a:ext>
            </a:extLst>
          </p:cNvPr>
          <p:cNvSpPr>
            <a:spLocks noGrp="1" noChangeArrowheads="1"/>
          </p:cNvSpPr>
          <p:nvPr>
            <p:ph type="body" idx="1"/>
          </p:nvPr>
        </p:nvSpPr>
        <p:spPr>
          <a:xfrm>
            <a:off x="384175" y="1143794"/>
            <a:ext cx="11430000" cy="4419600"/>
          </a:xfrm>
        </p:spPr>
        <p:txBody>
          <a:bodyPr vert="horz" lIns="36008" tIns="36008" rIns="36008" bIns="36008" rtlCol="0">
            <a:normAutofit/>
          </a:bodyPr>
          <a:lstStyle/>
          <a:p>
            <a:pPr marL="0" indent="0">
              <a:lnSpc>
                <a:spcPct val="150000"/>
              </a:lnSpc>
              <a:buNone/>
            </a:pPr>
            <a:r>
              <a:rPr lang="pt-BR" altLang="zh-CN" dirty="0"/>
              <a:t>R</a:t>
            </a:r>
            <a:r>
              <a:rPr lang="pt-BR" altLang="zh-CN" baseline="-25000" dirty="0"/>
              <a:t>4</a:t>
            </a:r>
            <a:r>
              <a:rPr lang="pt-BR" altLang="zh-CN" dirty="0"/>
              <a:t>={2,3}×{2,3}∪{1}×{1} ={&lt;1,1&gt;,&lt;2,2&gt;,&lt;2,3&gt;,&lt;3,2&gt;,&lt;3,3&gt;}</a:t>
            </a:r>
            <a:endParaRPr lang="zh-CN" altLang="pt-BR" dirty="0"/>
          </a:p>
          <a:p>
            <a:pPr marL="0" indent="0">
              <a:lnSpc>
                <a:spcPct val="150000"/>
              </a:lnSpc>
              <a:buNone/>
            </a:pPr>
            <a:r>
              <a:rPr lang="pt-BR" altLang="zh-CN" dirty="0">
                <a:solidFill>
                  <a:srgbClr val="FF0000"/>
                </a:solidFill>
              </a:rPr>
              <a:t>A/R</a:t>
            </a:r>
            <a:r>
              <a:rPr lang="pt-BR" altLang="zh-CN" baseline="-25000" dirty="0">
                <a:solidFill>
                  <a:srgbClr val="FF0000"/>
                </a:solidFill>
              </a:rPr>
              <a:t>4</a:t>
            </a:r>
            <a:r>
              <a:rPr lang="pt-BR" altLang="zh-CN" dirty="0">
                <a:solidFill>
                  <a:srgbClr val="FF0000"/>
                </a:solidFill>
              </a:rPr>
              <a:t>={{1},{2,3}}</a:t>
            </a:r>
            <a:endParaRPr lang="zh-CN" altLang="pt-BR" dirty="0">
              <a:solidFill>
                <a:srgbClr val="FF0000"/>
              </a:solidFill>
            </a:endParaRPr>
          </a:p>
          <a:p>
            <a:pPr marL="0" indent="0">
              <a:lnSpc>
                <a:spcPct val="150000"/>
              </a:lnSpc>
              <a:buNone/>
            </a:pPr>
            <a:r>
              <a:rPr lang="pt-BR" altLang="zh-CN" dirty="0"/>
              <a:t>R</a:t>
            </a:r>
            <a:r>
              <a:rPr lang="pt-BR" altLang="zh-CN" baseline="-25000" dirty="0"/>
              <a:t>5</a:t>
            </a:r>
            <a:r>
              <a:rPr lang="pt-BR" altLang="zh-CN" dirty="0"/>
              <a:t>={1}×{1}∪{2}×{2}∪{3}×{3} ={&lt;1,1&gt;,&lt;2,2&gt;,&lt;3,3&gt;}=</a:t>
            </a:r>
            <a:r>
              <a:rPr lang="en-US" altLang="zh-CN" dirty="0"/>
              <a:t>I</a:t>
            </a:r>
            <a:r>
              <a:rPr lang="en-US" altLang="zh-CN" baseline="-25000" dirty="0"/>
              <a:t>A</a:t>
            </a:r>
            <a:endParaRPr lang="zh-CN" altLang="pt-BR" dirty="0"/>
          </a:p>
          <a:p>
            <a:pPr marL="0" indent="0">
              <a:lnSpc>
                <a:spcPct val="150000"/>
              </a:lnSpc>
              <a:buNone/>
            </a:pPr>
            <a:r>
              <a:rPr lang="pt-BR" altLang="zh-CN" dirty="0">
                <a:solidFill>
                  <a:srgbClr val="0000CC"/>
                </a:solidFill>
              </a:rPr>
              <a:t>A/R</a:t>
            </a:r>
            <a:r>
              <a:rPr lang="pt-BR" altLang="zh-CN" baseline="-25000" dirty="0">
                <a:solidFill>
                  <a:srgbClr val="0000CC"/>
                </a:solidFill>
              </a:rPr>
              <a:t>5</a:t>
            </a:r>
            <a:r>
              <a:rPr lang="pt-BR" altLang="zh-CN" dirty="0">
                <a:solidFill>
                  <a:srgbClr val="0000CC"/>
                </a:solidFill>
              </a:rPr>
              <a:t>={{1},{2},{3}}</a:t>
            </a:r>
            <a:r>
              <a:rPr lang="zh-CN" altLang="en-US" dirty="0"/>
              <a:t>  </a:t>
            </a:r>
          </a:p>
        </p:txBody>
      </p:sp>
      <p:sp>
        <p:nvSpPr>
          <p:cNvPr id="7" name="Rectangle 2">
            <a:extLst>
              <a:ext uri="{FF2B5EF4-FFF2-40B4-BE49-F238E27FC236}">
                <a16:creationId xmlns:a16="http://schemas.microsoft.com/office/drawing/2014/main" id="{4E7A65EB-D671-4682-87EA-50C61EC54E9B}"/>
              </a:ext>
            </a:extLst>
          </p:cNvPr>
          <p:cNvSpPr>
            <a:spLocks noGrp="1" noChangeArrowheads="1"/>
          </p:cNvSpPr>
          <p:nvPr>
            <p:ph type="title"/>
          </p:nvPr>
        </p:nvSpPr>
        <p:spPr>
          <a:xfrm>
            <a:off x="774700" y="352424"/>
            <a:ext cx="5334000" cy="429419"/>
          </a:xfrm>
        </p:spPr>
        <p:txBody>
          <a:bodyPr/>
          <a:lstStyle/>
          <a:p>
            <a:r>
              <a:rPr lang="zh-CN" altLang="en-US" dirty="0"/>
              <a:t>例</a:t>
            </a:r>
            <a:r>
              <a:rPr lang="en-US" altLang="zh-CN" dirty="0"/>
              <a:t>5.11(</a:t>
            </a:r>
            <a:r>
              <a:rPr lang="zh-CN" altLang="en-US" dirty="0"/>
              <a:t>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98819">
                                            <p:txEl>
                                              <p:pRg st="0" end="0"/>
                                            </p:txEl>
                                          </p:spTgt>
                                        </p:tgtEl>
                                        <p:attrNameLst>
                                          <p:attrName>style.visibility</p:attrName>
                                        </p:attrNameLst>
                                      </p:cBhvr>
                                      <p:to>
                                        <p:strVal val="visible"/>
                                      </p:to>
                                    </p:set>
                                    <p:anim calcmode="lin" valueType="num">
                                      <p:cBhvr additive="base">
                                        <p:cTn id="7" dur="500" fill="hold"/>
                                        <p:tgtEl>
                                          <p:spTgt spid="16988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988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98819">
                                            <p:txEl>
                                              <p:pRg st="1" end="1"/>
                                            </p:txEl>
                                          </p:spTgt>
                                        </p:tgtEl>
                                        <p:attrNameLst>
                                          <p:attrName>style.visibility</p:attrName>
                                        </p:attrNameLst>
                                      </p:cBhvr>
                                      <p:to>
                                        <p:strVal val="visible"/>
                                      </p:to>
                                    </p:set>
                                    <p:anim calcmode="lin" valueType="num">
                                      <p:cBhvr additive="base">
                                        <p:cTn id="13" dur="500" fill="hold"/>
                                        <p:tgtEl>
                                          <p:spTgt spid="16988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988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98819">
                                            <p:txEl>
                                              <p:pRg st="2" end="2"/>
                                            </p:txEl>
                                          </p:spTgt>
                                        </p:tgtEl>
                                        <p:attrNameLst>
                                          <p:attrName>style.visibility</p:attrName>
                                        </p:attrNameLst>
                                      </p:cBhvr>
                                      <p:to>
                                        <p:strVal val="visible"/>
                                      </p:to>
                                    </p:set>
                                    <p:anim calcmode="lin" valueType="num">
                                      <p:cBhvr additive="base">
                                        <p:cTn id="19" dur="500" fill="hold"/>
                                        <p:tgtEl>
                                          <p:spTgt spid="16988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988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98819">
                                            <p:txEl>
                                              <p:pRg st="3" end="3"/>
                                            </p:txEl>
                                          </p:spTgt>
                                        </p:tgtEl>
                                        <p:attrNameLst>
                                          <p:attrName>style.visibility</p:attrName>
                                        </p:attrNameLst>
                                      </p:cBhvr>
                                      <p:to>
                                        <p:strVal val="visible"/>
                                      </p:to>
                                    </p:set>
                                    <p:anim calcmode="lin" valueType="num">
                                      <p:cBhvr additive="base">
                                        <p:cTn id="25" dur="500" fill="hold"/>
                                        <p:tgtEl>
                                          <p:spTgt spid="169881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9881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881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36742"/>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p:cNvSpPr/>
          <p:nvPr/>
        </p:nvSpPr>
        <p:spPr>
          <a:xfrm>
            <a:off x="5337175" y="3852114"/>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
          <p:cNvSpPr txBox="1"/>
          <p:nvPr/>
        </p:nvSpPr>
        <p:spPr>
          <a:xfrm>
            <a:off x="6593209" y="2157134"/>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学习要求</a:t>
            </a:r>
          </a:p>
        </p:txBody>
      </p:sp>
      <p:sp>
        <p:nvSpPr>
          <p:cNvPr id="47" name="TextBox 1"/>
          <p:cNvSpPr txBox="1"/>
          <p:nvPr/>
        </p:nvSpPr>
        <p:spPr>
          <a:xfrm>
            <a:off x="6593209" y="2705949"/>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相容关系</a:t>
            </a:r>
          </a:p>
        </p:txBody>
      </p:sp>
      <p:sp>
        <p:nvSpPr>
          <p:cNvPr id="48" name="TextBox 1"/>
          <p:cNvSpPr txBox="1"/>
          <p:nvPr/>
        </p:nvSpPr>
        <p:spPr>
          <a:xfrm>
            <a:off x="6593209" y="3339441"/>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等价关系</a:t>
            </a:r>
          </a:p>
        </p:txBody>
      </p:sp>
      <p:sp>
        <p:nvSpPr>
          <p:cNvPr id="51" name="Freeform 3"/>
          <p:cNvSpPr/>
          <p:nvPr/>
        </p:nvSpPr>
        <p:spPr>
          <a:xfrm>
            <a:off x="6274895" y="1139593"/>
            <a:ext cx="45719" cy="4881001"/>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7" name="Freeform 3"/>
          <p:cNvSpPr/>
          <p:nvPr/>
        </p:nvSpPr>
        <p:spPr>
          <a:xfrm>
            <a:off x="6212209" y="220793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3" name="Freeform 3"/>
          <p:cNvSpPr/>
          <p:nvPr/>
        </p:nvSpPr>
        <p:spPr>
          <a:xfrm>
            <a:off x="6212209" y="279893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solidFill>
                <a:schemeClr val="tx1"/>
              </a:solidFill>
            </a:endParaRPr>
          </a:p>
        </p:txBody>
      </p:sp>
      <p:sp>
        <p:nvSpPr>
          <p:cNvPr id="54" name="Freeform 3"/>
          <p:cNvSpPr/>
          <p:nvPr/>
        </p:nvSpPr>
        <p:spPr>
          <a:xfrm>
            <a:off x="6212209" y="338056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a:lnSpc>
                <a:spcPts val="6936"/>
              </a:lnSpc>
            </a:pPr>
            <a:r>
              <a:rPr lang="zh-CN" altLang="en-US" sz="3600" b="1" dirty="0">
                <a:solidFill>
                  <a:srgbClr val="4197DF"/>
                </a:solidFill>
                <a:latin typeface="Microsoft YaHei UI" pitchFamily="18" charset="0"/>
                <a:cs typeface="Microsoft YaHei UI" pitchFamily="18" charset="0"/>
              </a:rPr>
              <a:t>内容导航</a:t>
            </a:r>
            <a:endParaRPr lang="en-US" altLang="zh-CN" sz="3600" b="1" dirty="0">
              <a:solidFill>
                <a:srgbClr val="4197DF"/>
              </a:solidFill>
              <a:latin typeface="Microsoft YaHei UI" pitchFamily="18" charset="0"/>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1"/>
              </a:lnSpc>
            </a:pPr>
            <a:r>
              <a:rPr lang="en-US" altLang="zh-CN" sz="1900" b="1" dirty="0">
                <a:solidFill>
                  <a:srgbClr val="4197DF"/>
                </a:solidFill>
                <a:latin typeface="Times New Roman" pitchFamily="18" charset="0"/>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1"/>
          <p:cNvSpPr txBox="1"/>
          <p:nvPr/>
        </p:nvSpPr>
        <p:spPr>
          <a:xfrm>
            <a:off x="6593209" y="3980037"/>
            <a:ext cx="1231106" cy="369353"/>
          </a:xfrm>
          <a:prstGeom prst="rect">
            <a:avLst/>
          </a:prstGeom>
          <a:noFill/>
        </p:spPr>
        <p:txBody>
          <a:bodyPr wrap="none" lIns="0" tIns="0" rIns="0" bIns="60981" rtlCol="0">
            <a:spAutoFit/>
          </a:bodyPr>
          <a:lstStyle/>
          <a:p>
            <a:pPr>
              <a:lnSpc>
                <a:spcPts val="2401"/>
              </a:lnSpc>
            </a:pPr>
            <a:r>
              <a:rPr lang="zh-CN" altLang="en-US" b="1" dirty="0">
                <a:solidFill>
                  <a:schemeClr val="bg1"/>
                </a:solidFill>
                <a:latin typeface="Microsoft YaHei UI" pitchFamily="18" charset="0"/>
                <a:cs typeface="Microsoft YaHei UI" pitchFamily="18" charset="0"/>
              </a:rPr>
              <a:t>次序关系</a:t>
            </a:r>
          </a:p>
        </p:txBody>
      </p:sp>
      <p:sp>
        <p:nvSpPr>
          <p:cNvPr id="39" name="TextBox 1"/>
          <p:cNvSpPr txBox="1"/>
          <p:nvPr/>
        </p:nvSpPr>
        <p:spPr>
          <a:xfrm>
            <a:off x="6580509" y="4564237"/>
            <a:ext cx="615553"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函数</a:t>
            </a:r>
          </a:p>
        </p:txBody>
      </p:sp>
      <p:sp>
        <p:nvSpPr>
          <p:cNvPr id="40" name="Freeform 3"/>
          <p:cNvSpPr/>
          <p:nvPr/>
        </p:nvSpPr>
        <p:spPr>
          <a:xfrm>
            <a:off x="6212209" y="402482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1" name="Freeform 3"/>
          <p:cNvSpPr/>
          <p:nvPr/>
        </p:nvSpPr>
        <p:spPr>
          <a:xfrm>
            <a:off x="6212209" y="4607383"/>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2" name="TextBox 1"/>
          <p:cNvSpPr txBox="1"/>
          <p:nvPr/>
        </p:nvSpPr>
        <p:spPr>
          <a:xfrm>
            <a:off x="5627742" y="2760837"/>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5.1</a:t>
            </a:r>
          </a:p>
        </p:txBody>
      </p:sp>
      <p:sp>
        <p:nvSpPr>
          <p:cNvPr id="43" name="TextBox 1"/>
          <p:cNvSpPr txBox="1"/>
          <p:nvPr/>
        </p:nvSpPr>
        <p:spPr>
          <a:xfrm>
            <a:off x="5627742" y="3319637"/>
            <a:ext cx="512961"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5.2</a:t>
            </a:r>
            <a:endParaRPr lang="en-US" altLang="zh-CN" b="1" dirty="0">
              <a:latin typeface="Microsoft YaHei UI" pitchFamily="18" charset="0"/>
              <a:cs typeface="Microsoft YaHei UI" pitchFamily="18" charset="0"/>
            </a:endParaRPr>
          </a:p>
        </p:txBody>
      </p:sp>
      <p:sp>
        <p:nvSpPr>
          <p:cNvPr id="44" name="TextBox 1"/>
          <p:cNvSpPr txBox="1"/>
          <p:nvPr/>
        </p:nvSpPr>
        <p:spPr>
          <a:xfrm>
            <a:off x="5627742" y="3974021"/>
            <a:ext cx="551433" cy="369353"/>
          </a:xfrm>
          <a:prstGeom prst="rect">
            <a:avLst/>
          </a:prstGeom>
          <a:noFill/>
        </p:spPr>
        <p:txBody>
          <a:bodyPr wrap="none" lIns="0" tIns="0" rIns="0" bIns="60981" rtlCol="0">
            <a:spAutoFit/>
          </a:bodyPr>
          <a:lstStyle/>
          <a:p>
            <a:pPr>
              <a:lnSpc>
                <a:spcPts val="2401"/>
              </a:lnSpc>
            </a:pPr>
            <a:r>
              <a:rPr lang="en-US" altLang="zh-CN" b="1" dirty="0">
                <a:solidFill>
                  <a:schemeClr val="bg1"/>
                </a:solidFill>
                <a:latin typeface="+mj-lt"/>
                <a:cs typeface="Microsoft YaHei UI" pitchFamily="18" charset="0"/>
              </a:rPr>
              <a:t> </a:t>
            </a:r>
            <a:r>
              <a:rPr lang="en-US" altLang="zh-CN" b="1" dirty="0">
                <a:solidFill>
                  <a:schemeClr val="bg1"/>
                </a:solidFill>
                <a:latin typeface="Microsoft YaHei UI" pitchFamily="18" charset="0"/>
                <a:cs typeface="Microsoft YaHei UI" pitchFamily="18" charset="0"/>
              </a:rPr>
              <a:t>5.3</a:t>
            </a:r>
          </a:p>
        </p:txBody>
      </p:sp>
      <p:sp>
        <p:nvSpPr>
          <p:cNvPr id="45" name="TextBox 1"/>
          <p:cNvSpPr txBox="1"/>
          <p:nvPr/>
        </p:nvSpPr>
        <p:spPr>
          <a:xfrm>
            <a:off x="5627742" y="4577605"/>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5.4</a:t>
            </a:r>
          </a:p>
        </p:txBody>
      </p:sp>
      <p:sp>
        <p:nvSpPr>
          <p:cNvPr id="77" name="等腰三角形 76"/>
          <p:cNvSpPr/>
          <p:nvPr/>
        </p:nvSpPr>
        <p:spPr>
          <a:xfrm>
            <a:off x="5770064" y="1474713"/>
            <a:ext cx="304800" cy="2670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nvSpPr>
        <p:spPr>
          <a:xfrm>
            <a:off x="5749341" y="2139071"/>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0" name="TextBox 1"/>
          <p:cNvSpPr txBox="1"/>
          <p:nvPr/>
        </p:nvSpPr>
        <p:spPr>
          <a:xfrm>
            <a:off x="6598153" y="5140151"/>
            <a:ext cx="215443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特殊关系的应用</a:t>
            </a:r>
          </a:p>
        </p:txBody>
      </p:sp>
      <p:sp>
        <p:nvSpPr>
          <p:cNvPr id="81" name="Freeform 3"/>
          <p:cNvSpPr/>
          <p:nvPr/>
        </p:nvSpPr>
        <p:spPr>
          <a:xfrm>
            <a:off x="6212209" y="518329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82" name="TextBox 1"/>
          <p:cNvSpPr txBox="1"/>
          <p:nvPr/>
        </p:nvSpPr>
        <p:spPr>
          <a:xfrm>
            <a:off x="5645386" y="5153519"/>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5.5</a:t>
            </a:r>
          </a:p>
        </p:txBody>
      </p:sp>
      <p:sp>
        <p:nvSpPr>
          <p:cNvPr id="49" name="Freeform 3">
            <a:extLst>
              <a:ext uri="{FF2B5EF4-FFF2-40B4-BE49-F238E27FC236}">
                <a16:creationId xmlns:a16="http://schemas.microsoft.com/office/drawing/2014/main" id="{3C54E87D-6CAE-485E-AAA4-0C102D0BF66D}"/>
              </a:ext>
            </a:extLst>
          </p:cNvPr>
          <p:cNvSpPr/>
          <p:nvPr/>
        </p:nvSpPr>
        <p:spPr>
          <a:xfrm>
            <a:off x="6212209" y="575921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0" name="TextBox 1">
            <a:extLst>
              <a:ext uri="{FF2B5EF4-FFF2-40B4-BE49-F238E27FC236}">
                <a16:creationId xmlns:a16="http://schemas.microsoft.com/office/drawing/2014/main" id="{6574AE27-BFA3-495A-B514-7C2A6BEDB1B0}"/>
              </a:ext>
            </a:extLst>
          </p:cNvPr>
          <p:cNvSpPr txBox="1"/>
          <p:nvPr/>
        </p:nvSpPr>
        <p:spPr>
          <a:xfrm>
            <a:off x="6598153" y="5712178"/>
            <a:ext cx="615553"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作业</a:t>
            </a:r>
          </a:p>
        </p:txBody>
      </p:sp>
      <p:sp>
        <p:nvSpPr>
          <p:cNvPr id="56" name="TextBox 1">
            <a:extLst>
              <a:ext uri="{FF2B5EF4-FFF2-40B4-BE49-F238E27FC236}">
                <a16:creationId xmlns:a16="http://schemas.microsoft.com/office/drawing/2014/main" id="{CC4EB79E-6CF5-4540-8F8D-A5344F7296C1}"/>
              </a:ext>
            </a:extLst>
          </p:cNvPr>
          <p:cNvSpPr txBox="1"/>
          <p:nvPr/>
        </p:nvSpPr>
        <p:spPr>
          <a:xfrm>
            <a:off x="5645386" y="5725546"/>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5.6</a:t>
            </a:r>
          </a:p>
        </p:txBody>
      </p:sp>
      <p:sp>
        <p:nvSpPr>
          <p:cNvPr id="55" name="TextBox 1">
            <a:extLst>
              <a:ext uri="{FF2B5EF4-FFF2-40B4-BE49-F238E27FC236}">
                <a16:creationId xmlns:a16="http://schemas.microsoft.com/office/drawing/2014/main" id="{9FBF5606-0CB8-429A-8739-E127993FBE59}"/>
              </a:ext>
            </a:extLst>
          </p:cNvPr>
          <p:cNvSpPr txBox="1"/>
          <p:nvPr/>
        </p:nvSpPr>
        <p:spPr>
          <a:xfrm>
            <a:off x="6575131" y="1663765"/>
            <a:ext cx="2769989" cy="369353"/>
          </a:xfrm>
          <a:prstGeom prst="rect">
            <a:avLst/>
          </a:prstGeom>
          <a:noFill/>
        </p:spPr>
        <p:txBody>
          <a:bodyPr wrap="none" lIns="0" tIns="0" rIns="0" bIns="60981" rtlCol="0">
            <a:spAutoFit/>
          </a:bodyPr>
          <a:lstStyle/>
          <a:p>
            <a:pPr lvl="0">
              <a:lnSpc>
                <a:spcPts val="2401"/>
              </a:lnSpc>
            </a:pPr>
            <a:r>
              <a:rPr lang="zh-CN" altLang="en-US" b="1" dirty="0">
                <a:latin typeface="Microsoft YaHei UI" pitchFamily="18" charset="0"/>
                <a:cs typeface="Microsoft YaHei UI" pitchFamily="18" charset="0"/>
              </a:rPr>
              <a:t>本章导读及学习要求</a:t>
            </a:r>
          </a:p>
        </p:txBody>
      </p:sp>
      <p:sp>
        <p:nvSpPr>
          <p:cNvPr id="58" name="Freeform 3">
            <a:extLst>
              <a:ext uri="{FF2B5EF4-FFF2-40B4-BE49-F238E27FC236}">
                <a16:creationId xmlns:a16="http://schemas.microsoft.com/office/drawing/2014/main" id="{388BF26A-DD18-4586-B62F-39EC845CA9BB}"/>
              </a:ext>
            </a:extLst>
          </p:cNvPr>
          <p:cNvSpPr/>
          <p:nvPr/>
        </p:nvSpPr>
        <p:spPr>
          <a:xfrm>
            <a:off x="6225127" y="170481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60" name="等腰三角形 59">
            <a:extLst>
              <a:ext uri="{FF2B5EF4-FFF2-40B4-BE49-F238E27FC236}">
                <a16:creationId xmlns:a16="http://schemas.microsoft.com/office/drawing/2014/main" id="{FDE631E7-3481-4807-BB80-F94C3F0F7703}"/>
              </a:ext>
            </a:extLst>
          </p:cNvPr>
          <p:cNvSpPr/>
          <p:nvPr/>
        </p:nvSpPr>
        <p:spPr>
          <a:xfrm>
            <a:off x="5751986" y="1627113"/>
            <a:ext cx="304800" cy="267093"/>
          </a:xfrm>
          <a:prstGeom prst="triangle">
            <a:avLst/>
          </a:prstGeom>
          <a:solidFill>
            <a:srgbClr val="FDB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35735543"/>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6D53A-9AA2-4F64-808C-CD9E4ADB394A}"/>
              </a:ext>
            </a:extLst>
          </p:cNvPr>
          <p:cNvSpPr>
            <a:spLocks noGrp="1"/>
          </p:cNvSpPr>
          <p:nvPr>
            <p:ph type="title"/>
          </p:nvPr>
        </p:nvSpPr>
        <p:spPr>
          <a:xfrm>
            <a:off x="799144" y="244892"/>
            <a:ext cx="10758267" cy="585924"/>
          </a:xfrm>
        </p:spPr>
        <p:txBody>
          <a:bodyPr/>
          <a:lstStyle/>
          <a:p>
            <a:r>
              <a:rPr lang="zh-CN" altLang="en-US" dirty="0"/>
              <a:t>问题引入</a:t>
            </a:r>
          </a:p>
        </p:txBody>
      </p:sp>
      <p:sp>
        <p:nvSpPr>
          <p:cNvPr id="3" name="文本占位符 2">
            <a:extLst>
              <a:ext uri="{FF2B5EF4-FFF2-40B4-BE49-F238E27FC236}">
                <a16:creationId xmlns:a16="http://schemas.microsoft.com/office/drawing/2014/main" id="{548F2436-A497-46BC-BFEA-12498E906350}"/>
              </a:ext>
            </a:extLst>
          </p:cNvPr>
          <p:cNvSpPr>
            <a:spLocks noGrp="1"/>
          </p:cNvSpPr>
          <p:nvPr>
            <p:ph type="body" sz="half" idx="1"/>
          </p:nvPr>
        </p:nvSpPr>
        <p:spPr>
          <a:xfrm>
            <a:off x="143833" y="909147"/>
            <a:ext cx="8546142" cy="4578048"/>
          </a:xfrm>
        </p:spPr>
        <p:txBody>
          <a:bodyPr>
            <a:normAutofit/>
          </a:bodyPr>
          <a:lstStyle/>
          <a:p>
            <a:pPr marL="0" indent="0">
              <a:buNone/>
            </a:pPr>
            <a:r>
              <a:rPr lang="zh-CN" altLang="en-US" dirty="0"/>
              <a:t>制作一道四川名菜</a:t>
            </a:r>
            <a:r>
              <a:rPr lang="en-US" altLang="zh-CN" dirty="0"/>
              <a:t>—</a:t>
            </a:r>
            <a:r>
              <a:rPr lang="zh-CN" altLang="zh-CN" dirty="0"/>
              <a:t>四川麻婆豆腐</a:t>
            </a:r>
            <a:r>
              <a:rPr lang="zh-CN" altLang="en-US" dirty="0"/>
              <a:t>，</a:t>
            </a:r>
            <a:r>
              <a:rPr lang="zh-CN" altLang="zh-CN" dirty="0"/>
              <a:t>需执行下面的任务</a:t>
            </a:r>
            <a:r>
              <a:rPr lang="zh-CN" altLang="en-US" dirty="0"/>
              <a:t>：</a:t>
            </a:r>
            <a:endParaRPr lang="en-US" altLang="zh-CN" dirty="0"/>
          </a:p>
          <a:p>
            <a:pPr marL="0" indent="0">
              <a:buNone/>
            </a:pPr>
            <a:r>
              <a:rPr lang="zh-CN" altLang="en-US" dirty="0"/>
              <a:t>（</a:t>
            </a:r>
            <a:r>
              <a:rPr lang="en-US" altLang="zh-CN" dirty="0"/>
              <a:t>1</a:t>
            </a:r>
            <a:r>
              <a:rPr lang="zh-CN" altLang="en-US" dirty="0"/>
              <a:t>）把豆腐切块；</a:t>
            </a:r>
          </a:p>
          <a:p>
            <a:pPr marL="0" indent="0">
              <a:buNone/>
            </a:pPr>
            <a:r>
              <a:rPr lang="zh-CN" altLang="en-US" dirty="0"/>
              <a:t>（</a:t>
            </a:r>
            <a:r>
              <a:rPr lang="en-US" altLang="zh-CN" dirty="0"/>
              <a:t>2</a:t>
            </a:r>
            <a:r>
              <a:rPr lang="zh-CN" altLang="en-US" dirty="0"/>
              <a:t>）牛肉剁成牛肉馅；</a:t>
            </a:r>
          </a:p>
          <a:p>
            <a:pPr marL="0" indent="0">
              <a:buNone/>
            </a:pPr>
            <a:r>
              <a:rPr lang="zh-CN" altLang="en-US" dirty="0"/>
              <a:t>（</a:t>
            </a:r>
            <a:r>
              <a:rPr lang="en-US" altLang="zh-CN" dirty="0"/>
              <a:t>3</a:t>
            </a:r>
            <a:r>
              <a:rPr lang="zh-CN" altLang="en-US" dirty="0"/>
              <a:t>）把蒜苗切成段，蒜和姜切成小粒；</a:t>
            </a:r>
          </a:p>
          <a:p>
            <a:pPr marL="0" indent="0">
              <a:buNone/>
            </a:pPr>
            <a:r>
              <a:rPr lang="zh-CN" altLang="en-US" dirty="0"/>
              <a:t>（</a:t>
            </a:r>
            <a:r>
              <a:rPr lang="en-US" altLang="zh-CN" dirty="0"/>
              <a:t>4</a:t>
            </a:r>
            <a:r>
              <a:rPr lang="zh-CN" altLang="en-US" dirty="0"/>
              <a:t>）锅里倒清水烧热，下豆腐块，加盐煮一下捞出；</a:t>
            </a:r>
          </a:p>
          <a:p>
            <a:pPr marL="0" indent="0">
              <a:buNone/>
            </a:pPr>
            <a:r>
              <a:rPr lang="zh-CN" altLang="en-US" dirty="0"/>
              <a:t>（</a:t>
            </a:r>
            <a:r>
              <a:rPr lang="en-US" altLang="zh-CN" dirty="0"/>
              <a:t>5</a:t>
            </a:r>
            <a:r>
              <a:rPr lang="zh-CN" altLang="en-US" dirty="0"/>
              <a:t>）油温烧至</a:t>
            </a:r>
            <a:r>
              <a:rPr lang="en-US" altLang="zh-CN" dirty="0"/>
              <a:t>7</a:t>
            </a:r>
            <a:r>
              <a:rPr lang="zh-CN" altLang="en-US" dirty="0"/>
              <a:t>成热，下蒜、老姜、豆瓣酱翻炒，然后加</a:t>
            </a:r>
            <a:endParaRPr lang="en-US" altLang="zh-CN" dirty="0"/>
          </a:p>
          <a:p>
            <a:pPr marL="0" indent="0">
              <a:buNone/>
            </a:pPr>
            <a:r>
              <a:rPr lang="en-US" altLang="zh-CN" dirty="0"/>
              <a:t>        </a:t>
            </a:r>
            <a:r>
              <a:rPr lang="zh-CN" altLang="en-US" dirty="0"/>
              <a:t>牛肉馅炒香；</a:t>
            </a:r>
          </a:p>
          <a:p>
            <a:pPr marL="0" indent="0">
              <a:buNone/>
            </a:pPr>
            <a:r>
              <a:rPr lang="zh-CN" altLang="en-US" dirty="0"/>
              <a:t>（</a:t>
            </a:r>
            <a:r>
              <a:rPr lang="en-US" altLang="zh-CN" dirty="0"/>
              <a:t>6</a:t>
            </a:r>
            <a:r>
              <a:rPr lang="zh-CN" altLang="en-US" dirty="0"/>
              <a:t>）加豆腐块、辣椒粉、水煮开，加蒜苗炒香，装盘上桌。</a:t>
            </a:r>
          </a:p>
        </p:txBody>
      </p:sp>
      <p:pic>
        <p:nvPicPr>
          <p:cNvPr id="343044" name="图片 1">
            <a:extLst>
              <a:ext uri="{FF2B5EF4-FFF2-40B4-BE49-F238E27FC236}">
                <a16:creationId xmlns:a16="http://schemas.microsoft.com/office/drawing/2014/main" id="{D9D7DCC6-68DC-4425-964B-D1AFD9884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3383" y="1101218"/>
            <a:ext cx="3792583" cy="278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爆炸形: 8 pt  4">
            <a:extLst>
              <a:ext uri="{FF2B5EF4-FFF2-40B4-BE49-F238E27FC236}">
                <a16:creationId xmlns:a16="http://schemas.microsoft.com/office/drawing/2014/main" id="{70FDE496-8C2E-4B5F-A30E-05D9C8BE4D50}"/>
              </a:ext>
            </a:extLst>
          </p:cNvPr>
          <p:cNvSpPr/>
          <p:nvPr/>
        </p:nvSpPr>
        <p:spPr>
          <a:xfrm>
            <a:off x="6178277" y="3429794"/>
            <a:ext cx="4416698" cy="2057401"/>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次序关系</a:t>
            </a:r>
          </a:p>
        </p:txBody>
      </p:sp>
      <p:sp>
        <p:nvSpPr>
          <p:cNvPr id="6" name="对话气泡: 椭圆形 5">
            <a:extLst>
              <a:ext uri="{FF2B5EF4-FFF2-40B4-BE49-F238E27FC236}">
                <a16:creationId xmlns:a16="http://schemas.microsoft.com/office/drawing/2014/main" id="{38FFD374-1A06-4609-83BA-0ED92A6873C4}"/>
              </a:ext>
            </a:extLst>
          </p:cNvPr>
          <p:cNvSpPr/>
          <p:nvPr/>
        </p:nvSpPr>
        <p:spPr>
          <a:xfrm>
            <a:off x="6699584" y="5487195"/>
            <a:ext cx="1342209" cy="1030860"/>
          </a:xfrm>
          <a:prstGeom prst="wedgeEllipseCallout">
            <a:avLst>
              <a:gd name="adj1" fmla="val 40659"/>
              <a:gd name="adj2" fmla="val -514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拟序关系</a:t>
            </a:r>
          </a:p>
        </p:txBody>
      </p:sp>
      <p:sp>
        <p:nvSpPr>
          <p:cNvPr id="15" name="对话气泡: 椭圆形 14">
            <a:extLst>
              <a:ext uri="{FF2B5EF4-FFF2-40B4-BE49-F238E27FC236}">
                <a16:creationId xmlns:a16="http://schemas.microsoft.com/office/drawing/2014/main" id="{5BD866CF-B1DC-4375-814A-5A8B66C012C1}"/>
              </a:ext>
            </a:extLst>
          </p:cNvPr>
          <p:cNvSpPr/>
          <p:nvPr/>
        </p:nvSpPr>
        <p:spPr>
          <a:xfrm>
            <a:off x="8798741" y="5376781"/>
            <a:ext cx="1342209" cy="1030860"/>
          </a:xfrm>
          <a:prstGeom prst="wedgeEllipseCallout">
            <a:avLst>
              <a:gd name="adj1" fmla="val -44058"/>
              <a:gd name="adj2" fmla="val -595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偏序关系</a:t>
            </a:r>
          </a:p>
        </p:txBody>
      </p:sp>
      <p:sp>
        <p:nvSpPr>
          <p:cNvPr id="8" name="内容占位符 7">
            <a:extLst>
              <a:ext uri="{FF2B5EF4-FFF2-40B4-BE49-F238E27FC236}">
                <a16:creationId xmlns:a16="http://schemas.microsoft.com/office/drawing/2014/main" id="{F12797DD-5CC9-4E78-9514-69603D30AC3D}"/>
              </a:ext>
            </a:extLst>
          </p:cNvPr>
          <p:cNvSpPr>
            <a:spLocks noGrp="1"/>
          </p:cNvSpPr>
          <p:nvPr>
            <p:ph sz="half" idx="2"/>
          </p:nvPr>
        </p:nvSpPr>
        <p:spPr/>
        <p:txBody>
          <a:bodyPr/>
          <a:lstStyle/>
          <a:p>
            <a:endParaRPr lang="zh-CN" altLang="en-US"/>
          </a:p>
        </p:txBody>
      </p:sp>
    </p:spTree>
    <p:extLst>
      <p:ext uri="{BB962C8B-B14F-4D97-AF65-F5344CB8AC3E}">
        <p14:creationId xmlns:p14="http://schemas.microsoft.com/office/powerpoint/2010/main" val="179881836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ircle(in)">
                                      <p:cBhvr>
                                        <p:cTn id="22" dur="2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ircle(in)">
                                      <p:cBhvr>
                                        <p:cTn id="27" dur="2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circle(in)">
                                      <p:cBhvr>
                                        <p:cTn id="32" dur="20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circle(in)">
                                      <p:cBhvr>
                                        <p:cTn id="37" dur="20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arn(inVertical)">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a:extLst>
              <a:ext uri="{FF2B5EF4-FFF2-40B4-BE49-F238E27FC236}">
                <a16:creationId xmlns:a16="http://schemas.microsoft.com/office/drawing/2014/main" id="{48B49DBF-863B-4730-B6E5-8908A9EC8B5E}"/>
              </a:ext>
            </a:extLst>
          </p:cNvPr>
          <p:cNvSpPr>
            <a:spLocks noGrp="1" noChangeArrowheads="1"/>
          </p:cNvSpPr>
          <p:nvPr>
            <p:ph type="title"/>
          </p:nvPr>
        </p:nvSpPr>
        <p:spPr/>
        <p:txBody>
          <a:bodyPr/>
          <a:lstStyle/>
          <a:p>
            <a:pPr eaLnBrk="1" hangingPunct="1"/>
            <a:r>
              <a:rPr lang="en-US" altLang="zh-CN" dirty="0"/>
              <a:t>5.3.1 </a:t>
            </a:r>
            <a:r>
              <a:rPr lang="zh-CN" altLang="en-US" dirty="0"/>
              <a:t>拟序关系</a:t>
            </a:r>
          </a:p>
        </p:txBody>
      </p:sp>
      <p:sp>
        <p:nvSpPr>
          <p:cNvPr id="1715203" name="Rectangle 3">
            <a:extLst>
              <a:ext uri="{FF2B5EF4-FFF2-40B4-BE49-F238E27FC236}">
                <a16:creationId xmlns:a16="http://schemas.microsoft.com/office/drawing/2014/main" id="{DA058736-1320-4042-8A77-75EDE1C776A1}"/>
              </a:ext>
            </a:extLst>
          </p:cNvPr>
          <p:cNvSpPr>
            <a:spLocks noGrp="1" noChangeArrowheads="1"/>
          </p:cNvSpPr>
          <p:nvPr>
            <p:ph type="body" idx="1"/>
          </p:nvPr>
        </p:nvSpPr>
        <p:spPr>
          <a:xfrm>
            <a:off x="460375" y="1219994"/>
            <a:ext cx="11277600" cy="2514600"/>
          </a:xfrm>
        </p:spPr>
        <p:txBody>
          <a:bodyPr/>
          <a:lstStyle/>
          <a:p>
            <a:pPr marL="0" indent="0">
              <a:lnSpc>
                <a:spcPct val="150000"/>
              </a:lnSpc>
              <a:buNone/>
            </a:pPr>
            <a:r>
              <a:rPr lang="zh-CN" altLang="en-US" dirty="0">
                <a:solidFill>
                  <a:srgbClr val="C00000"/>
                </a:solidFill>
              </a:rPr>
              <a:t>定义</a:t>
            </a:r>
            <a:r>
              <a:rPr lang="en-US" altLang="zh-CN" dirty="0">
                <a:solidFill>
                  <a:srgbClr val="C00000"/>
                </a:solidFill>
              </a:rPr>
              <a:t>5.7  </a:t>
            </a:r>
            <a:r>
              <a:rPr lang="zh-CN" altLang="en-US" dirty="0"/>
              <a:t>设</a:t>
            </a:r>
            <a:r>
              <a:rPr lang="en-US" altLang="zh-CN" dirty="0"/>
              <a:t>R</a:t>
            </a:r>
            <a:r>
              <a:rPr lang="zh-CN" altLang="en-US" dirty="0"/>
              <a:t>是非空集合</a:t>
            </a:r>
            <a:r>
              <a:rPr lang="en-US" altLang="zh-CN" dirty="0"/>
              <a:t>A</a:t>
            </a:r>
            <a:r>
              <a:rPr lang="zh-CN" altLang="en-US" dirty="0"/>
              <a:t>上的关系，如果</a:t>
            </a:r>
            <a:r>
              <a:rPr lang="en-US" altLang="zh-CN" dirty="0"/>
              <a:t>R</a:t>
            </a:r>
            <a:r>
              <a:rPr lang="zh-CN" altLang="en-US" dirty="0"/>
              <a:t>是</a:t>
            </a:r>
            <a:r>
              <a:rPr lang="zh-CN" altLang="en-US" dirty="0">
                <a:solidFill>
                  <a:srgbClr val="3333FF"/>
                </a:solidFill>
              </a:rPr>
              <a:t>反自反、反对称和传递的</a:t>
            </a:r>
            <a:r>
              <a:rPr lang="zh-CN" altLang="en-US" dirty="0"/>
              <a:t>，则称</a:t>
            </a:r>
            <a:r>
              <a:rPr lang="en-US" altLang="zh-CN" dirty="0"/>
              <a:t>R</a:t>
            </a:r>
            <a:r>
              <a:rPr lang="zh-CN" altLang="en-US" dirty="0"/>
              <a:t>是</a:t>
            </a:r>
            <a:r>
              <a:rPr lang="en-US" altLang="zh-CN" dirty="0">
                <a:solidFill>
                  <a:srgbClr val="3333FF"/>
                </a:solidFill>
              </a:rPr>
              <a:t>A</a:t>
            </a:r>
            <a:r>
              <a:rPr lang="zh-CN" altLang="en-US" dirty="0">
                <a:solidFill>
                  <a:srgbClr val="3333FF"/>
                </a:solidFill>
              </a:rPr>
              <a:t>上的拟序关系</a:t>
            </a:r>
            <a:r>
              <a:rPr lang="en-US" altLang="zh-CN" dirty="0"/>
              <a:t>(Quasi-Order Relation)</a:t>
            </a:r>
            <a:r>
              <a:rPr lang="zh-CN" altLang="en-US" dirty="0"/>
              <a:t>，简称</a:t>
            </a:r>
            <a:r>
              <a:rPr lang="zh-CN" altLang="en-US" dirty="0">
                <a:solidFill>
                  <a:srgbClr val="0000CC"/>
                </a:solidFill>
              </a:rPr>
              <a:t>拟序</a:t>
            </a:r>
            <a:r>
              <a:rPr lang="zh-CN" altLang="en-US" dirty="0"/>
              <a:t>，记为</a:t>
            </a:r>
            <a:r>
              <a:rPr lang="zh-CN" altLang="en-US" dirty="0">
                <a:latin typeface="宋体" panose="02010600030101010101" pitchFamily="2" charset="-122"/>
              </a:rPr>
              <a:t>“</a:t>
            </a:r>
            <a:r>
              <a:rPr lang="zh-CN" altLang="en-US" dirty="0">
                <a:solidFill>
                  <a:srgbClr val="3333FF"/>
                </a:solidFill>
              </a:rPr>
              <a:t>＜</a:t>
            </a:r>
            <a:r>
              <a:rPr lang="zh-CN" altLang="en-US" dirty="0">
                <a:latin typeface="宋体" panose="02010600030101010101" pitchFamily="2" charset="-122"/>
              </a:rPr>
              <a:t>”</a:t>
            </a:r>
            <a:r>
              <a:rPr lang="zh-CN" altLang="en-US" dirty="0"/>
              <a:t>，读作</a:t>
            </a:r>
            <a:r>
              <a:rPr lang="zh-CN" altLang="en-US" dirty="0">
                <a:latin typeface="宋体" panose="02010600030101010101" pitchFamily="2" charset="-122"/>
              </a:rPr>
              <a:t>“</a:t>
            </a:r>
            <a:r>
              <a:rPr lang="zh-CN" altLang="en-US" dirty="0">
                <a:solidFill>
                  <a:srgbClr val="3333FF"/>
                </a:solidFill>
              </a:rPr>
              <a:t>小于</a:t>
            </a:r>
            <a:r>
              <a:rPr lang="zh-CN" altLang="en-US" dirty="0">
                <a:latin typeface="宋体" panose="02010600030101010101" pitchFamily="2" charset="-122"/>
              </a:rPr>
              <a:t>”</a:t>
            </a:r>
            <a:r>
              <a:rPr lang="zh-CN" altLang="en-US" dirty="0"/>
              <a:t>，并将</a:t>
            </a:r>
            <a:r>
              <a:rPr lang="zh-CN" altLang="en-US" dirty="0">
                <a:latin typeface="宋体" panose="02010600030101010101" pitchFamily="2" charset="-122"/>
              </a:rPr>
              <a:t>“</a:t>
            </a:r>
            <a:r>
              <a:rPr lang="en-US" altLang="zh-CN" dirty="0"/>
              <a:t>&lt;</a:t>
            </a:r>
            <a:r>
              <a:rPr lang="en-US" altLang="zh-CN" dirty="0" err="1"/>
              <a:t>a,b</a:t>
            </a:r>
            <a:r>
              <a:rPr lang="en-US" altLang="zh-CN" dirty="0"/>
              <a:t>&gt;∈</a:t>
            </a:r>
            <a:r>
              <a:rPr lang="zh-CN" altLang="en-US" dirty="0"/>
              <a:t>＜</a:t>
            </a:r>
            <a:r>
              <a:rPr lang="zh-CN" altLang="en-US" dirty="0">
                <a:latin typeface="宋体" panose="02010600030101010101" pitchFamily="2" charset="-122"/>
              </a:rPr>
              <a:t>”</a:t>
            </a:r>
            <a:r>
              <a:rPr lang="zh-CN" altLang="en-US" dirty="0"/>
              <a:t>记为</a:t>
            </a:r>
            <a:r>
              <a:rPr lang="zh-CN" altLang="en-US" dirty="0">
                <a:latin typeface="宋体" panose="02010600030101010101" pitchFamily="2" charset="-122"/>
              </a:rPr>
              <a:t>“</a:t>
            </a:r>
            <a:r>
              <a:rPr lang="en-US" altLang="zh-CN" dirty="0"/>
              <a:t>a</a:t>
            </a:r>
            <a:r>
              <a:rPr lang="zh-CN" altLang="en-US" dirty="0"/>
              <a:t>＜</a:t>
            </a:r>
            <a:r>
              <a:rPr lang="en-US" altLang="zh-CN" dirty="0"/>
              <a:t>b</a:t>
            </a:r>
            <a:r>
              <a:rPr lang="en-US" altLang="zh-CN" dirty="0">
                <a:latin typeface="宋体" panose="02010600030101010101" pitchFamily="2" charset="-122"/>
              </a:rPr>
              <a:t>”</a:t>
            </a:r>
            <a:r>
              <a:rPr lang="zh-CN" altLang="en-US" dirty="0"/>
              <a:t>。</a:t>
            </a:r>
          </a:p>
          <a:p>
            <a:pPr marL="0" indent="0">
              <a:lnSpc>
                <a:spcPct val="150000"/>
              </a:lnSpc>
              <a:buNone/>
            </a:pPr>
            <a:r>
              <a:rPr lang="zh-CN" altLang="en-US" dirty="0"/>
              <a:t>序偶</a:t>
            </a:r>
            <a:r>
              <a:rPr lang="en-US" altLang="zh-CN" dirty="0"/>
              <a:t>&lt;A,</a:t>
            </a:r>
            <a:r>
              <a:rPr lang="zh-CN" altLang="en-US" dirty="0"/>
              <a:t>＜</a:t>
            </a:r>
            <a:r>
              <a:rPr lang="en-US" altLang="zh-CN" dirty="0"/>
              <a:t>&gt;</a:t>
            </a:r>
            <a:r>
              <a:rPr lang="zh-CN" altLang="en-US" dirty="0"/>
              <a:t>称为</a:t>
            </a:r>
            <a:r>
              <a:rPr lang="zh-CN" altLang="en-US" dirty="0">
                <a:solidFill>
                  <a:srgbClr val="C00000"/>
                </a:solidFill>
              </a:rPr>
              <a:t>拟序集</a:t>
            </a:r>
            <a:r>
              <a:rPr lang="en-US" altLang="zh-CN" dirty="0"/>
              <a:t>(Quasi-Order Set)</a:t>
            </a:r>
            <a:r>
              <a:rPr lang="zh-CN" altLang="en-US" dirty="0"/>
              <a:t>。</a:t>
            </a:r>
          </a:p>
        </p:txBody>
      </p:sp>
      <p:sp>
        <p:nvSpPr>
          <p:cNvPr id="2" name="Text Box 556">
            <a:extLst>
              <a:ext uri="{FF2B5EF4-FFF2-40B4-BE49-F238E27FC236}">
                <a16:creationId xmlns:a16="http://schemas.microsoft.com/office/drawing/2014/main" id="{C8B086F5-E70E-4B09-B316-C6C908FA424F}"/>
              </a:ext>
            </a:extLst>
          </p:cNvPr>
          <p:cNvSpPr txBox="1">
            <a:spLocks noChangeArrowheads="1"/>
          </p:cNvSpPr>
          <p:nvPr/>
        </p:nvSpPr>
        <p:spPr bwMode="auto">
          <a:xfrm>
            <a:off x="688974" y="3920332"/>
            <a:ext cx="11012245" cy="1338262"/>
          </a:xfrm>
          <a:prstGeom prst="rect">
            <a:avLst/>
          </a:prstGeom>
          <a:solidFill>
            <a:srgbClr val="D9D9D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zh-CN" altLang="en-US" b="1" i="0" u="none" strike="noStrike" cap="none" normalizeH="0" baseline="0" dirty="0">
                <a:ln>
                  <a:noFill/>
                </a:ln>
                <a:effectLst/>
                <a:latin typeface="+mn-ea"/>
              </a:rPr>
              <a:t>解题小贴士</a:t>
            </a:r>
            <a:r>
              <a:rPr kumimoji="0" lang="en-US" altLang="zh-CN" b="1" i="0" u="none" strike="noStrike" cap="none" normalizeH="0" baseline="0" dirty="0">
                <a:ln>
                  <a:noFill/>
                </a:ln>
                <a:effectLst/>
                <a:latin typeface="+mn-ea"/>
              </a:rPr>
              <a:t>—</a:t>
            </a:r>
            <a:r>
              <a:rPr kumimoji="0" lang="zh-CN" altLang="en-US" b="1" i="0" u="none" strike="noStrike" cap="none" normalizeH="0" baseline="0" dirty="0">
                <a:ln>
                  <a:noFill/>
                </a:ln>
                <a:solidFill>
                  <a:srgbClr val="C00000"/>
                </a:solidFill>
                <a:effectLst/>
                <a:latin typeface="+mn-ea"/>
              </a:rPr>
              <a:t>拟序关系的判断方法</a:t>
            </a:r>
          </a:p>
          <a:p>
            <a:pPr lvl="0" algn="ctr" defTabSz="914400" eaLnBrk="0" fontAlgn="base" hangingPunct="0">
              <a:lnSpc>
                <a:spcPct val="150000"/>
              </a:lnSpc>
              <a:spcBef>
                <a:spcPct val="0"/>
              </a:spcBef>
              <a:spcAft>
                <a:spcPct val="0"/>
              </a:spcAft>
            </a:pPr>
            <a:r>
              <a:rPr kumimoji="0" lang="en-US" altLang="zh-CN" b="1" i="0" u="none" strike="noStrike" cap="none" normalizeH="0" baseline="0" dirty="0">
                <a:ln>
                  <a:noFill/>
                </a:ln>
                <a:solidFill>
                  <a:schemeClr val="tx1"/>
                </a:solidFill>
                <a:effectLst/>
                <a:latin typeface="+mn-ea"/>
              </a:rPr>
              <a:t>R</a:t>
            </a:r>
            <a:r>
              <a:rPr kumimoji="0" lang="zh-CN" altLang="en-US" b="1" i="0" u="none" strike="noStrike" cap="none" normalizeH="0" baseline="0" dirty="0">
                <a:ln>
                  <a:noFill/>
                </a:ln>
                <a:solidFill>
                  <a:schemeClr val="tx1"/>
                </a:solidFill>
                <a:effectLst/>
                <a:latin typeface="+mn-ea"/>
              </a:rPr>
              <a:t>是拟序关系</a:t>
            </a:r>
            <a:r>
              <a:rPr lang="en-US" altLang="zh-CN" b="1" dirty="0">
                <a:latin typeface="微软雅黑" panose="020B0503020204020204" pitchFamily="34" charset="-122"/>
                <a:ea typeface="微软雅黑" panose="020B0503020204020204" pitchFamily="34" charset="-122"/>
                <a:sym typeface="Symbol" panose="05050102010706020507" pitchFamily="18" charset="2"/>
              </a:rPr>
              <a:t> </a:t>
            </a:r>
            <a:r>
              <a:rPr kumimoji="0" lang="en-US" altLang="zh-CN" b="1" i="0" u="none" strike="noStrike" cap="none" normalizeH="0" baseline="0" dirty="0">
                <a:ln>
                  <a:noFill/>
                </a:ln>
                <a:solidFill>
                  <a:schemeClr val="tx1"/>
                </a:solidFill>
                <a:effectLst/>
                <a:latin typeface="+mn-ea"/>
              </a:rPr>
              <a:t>R</a:t>
            </a:r>
            <a:r>
              <a:rPr kumimoji="0" lang="zh-CN" altLang="en-US" b="1" i="0" u="none" strike="noStrike" cap="none" normalizeH="0" baseline="0" dirty="0">
                <a:ln>
                  <a:noFill/>
                </a:ln>
                <a:solidFill>
                  <a:schemeClr val="tx1"/>
                </a:solidFill>
                <a:effectLst/>
                <a:latin typeface="+mn-ea"/>
              </a:rPr>
              <a:t>同时具有反自反性、反对称性和传递性。</a:t>
            </a:r>
            <a:endParaRPr kumimoji="0" lang="zh-CN" altLang="zh-CN" b="1" i="0" u="none" strike="noStrike" cap="none" normalizeH="0" baseline="0" dirty="0">
              <a:ln>
                <a:noFill/>
              </a:ln>
              <a:solidFill>
                <a:schemeClr val="tx1"/>
              </a:solidFill>
              <a:effectLst/>
              <a:latin typeface="+mn-ea"/>
            </a:endParaRPr>
          </a:p>
        </p:txBody>
      </p:sp>
      <p:sp>
        <p:nvSpPr>
          <p:cNvPr id="6" name="Rectangle 3">
            <a:extLst>
              <a:ext uri="{FF2B5EF4-FFF2-40B4-BE49-F238E27FC236}">
                <a16:creationId xmlns:a16="http://schemas.microsoft.com/office/drawing/2014/main" id="{4616741C-969F-465A-8BA5-4463D062DB9A}"/>
              </a:ext>
            </a:extLst>
          </p:cNvPr>
          <p:cNvSpPr txBox="1">
            <a:spLocks noChangeArrowheads="1"/>
          </p:cNvSpPr>
          <p:nvPr/>
        </p:nvSpPr>
        <p:spPr>
          <a:xfrm>
            <a:off x="688974" y="5817115"/>
            <a:ext cx="11012245" cy="584479"/>
          </a:xfrm>
          <a:prstGeom prst="rect">
            <a:avLst/>
          </a:prstGeom>
          <a:solidFill>
            <a:srgbClr val="1157AB"/>
          </a:solidFill>
        </p:spPr>
        <p:txBody>
          <a:bodyPr vert="horz" lIns="121917" tIns="60958" rIns="121917" bIns="60958" rtlCol="0">
            <a:normAutofit/>
          </a:bodyPr>
          <a:lstStyle>
            <a:lvl1pPr marL="457360" indent="-457360" algn="l" defTabSz="1219627" rtl="0" eaLnBrk="1" latinLnBrk="0" hangingPunct="1">
              <a:lnSpc>
                <a:spcPct val="12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spcBef>
                <a:spcPct val="30000"/>
              </a:spcBef>
              <a:buClr>
                <a:srgbClr val="800080"/>
              </a:buClr>
              <a:buFont typeface="Wingdings" pitchFamily="2" charset="2"/>
              <a:buNone/>
            </a:pPr>
            <a:r>
              <a:rPr lang="zh-CN" altLang="en-US" dirty="0">
                <a:solidFill>
                  <a:schemeClr val="bg1"/>
                </a:solidFill>
                <a:latin typeface="宋体" panose="02010600030101010101" pitchFamily="2" charset="-122"/>
              </a:rPr>
              <a:t>注意：“</a:t>
            </a:r>
            <a:r>
              <a:rPr lang="zh-CN" altLang="en-US" dirty="0">
                <a:solidFill>
                  <a:schemeClr val="bg1"/>
                </a:solidFill>
              </a:rPr>
              <a:t>＜</a:t>
            </a:r>
            <a:r>
              <a:rPr lang="zh-CN" altLang="en-US" dirty="0">
                <a:solidFill>
                  <a:schemeClr val="bg1"/>
                </a:solidFill>
                <a:latin typeface="宋体" panose="02010600030101010101" pitchFamily="2" charset="-122"/>
              </a:rPr>
              <a:t>”</a:t>
            </a:r>
            <a:r>
              <a:rPr lang="zh-CN" altLang="en-US" dirty="0">
                <a:solidFill>
                  <a:schemeClr val="bg1"/>
                </a:solidFill>
              </a:rPr>
              <a:t>的逆关系</a:t>
            </a:r>
            <a:r>
              <a:rPr lang="zh-CN" altLang="en-US" dirty="0">
                <a:solidFill>
                  <a:schemeClr val="bg1"/>
                </a:solidFill>
                <a:latin typeface="宋体" panose="02010600030101010101" pitchFamily="2" charset="-122"/>
              </a:rPr>
              <a:t>“</a:t>
            </a:r>
            <a:r>
              <a:rPr lang="zh-CN" altLang="en-US" dirty="0">
                <a:solidFill>
                  <a:schemeClr val="bg1"/>
                </a:solidFill>
              </a:rPr>
              <a:t>＜</a:t>
            </a:r>
            <a:r>
              <a:rPr lang="en-US" altLang="zh-CN" baseline="30000" dirty="0">
                <a:solidFill>
                  <a:schemeClr val="bg1"/>
                </a:solidFill>
              </a:rPr>
              <a:t>-1</a:t>
            </a:r>
            <a:r>
              <a:rPr lang="en-US" altLang="zh-CN" dirty="0">
                <a:solidFill>
                  <a:schemeClr val="bg1"/>
                </a:solidFill>
                <a:latin typeface="宋体" panose="02010600030101010101" pitchFamily="2" charset="-122"/>
              </a:rPr>
              <a:t>”</a:t>
            </a:r>
            <a:r>
              <a:rPr lang="zh-CN" altLang="en-US" dirty="0">
                <a:solidFill>
                  <a:schemeClr val="bg1"/>
                </a:solidFill>
              </a:rPr>
              <a:t>也是拟序，用</a:t>
            </a:r>
            <a:r>
              <a:rPr lang="zh-CN" altLang="en-US" dirty="0">
                <a:solidFill>
                  <a:schemeClr val="bg1"/>
                </a:solidFill>
                <a:latin typeface="宋体" panose="02010600030101010101" pitchFamily="2" charset="-122"/>
              </a:rPr>
              <a:t>“</a:t>
            </a:r>
            <a:r>
              <a:rPr lang="zh-CN" altLang="en-US" dirty="0">
                <a:solidFill>
                  <a:schemeClr val="bg1"/>
                </a:solidFill>
              </a:rPr>
              <a:t>＞</a:t>
            </a:r>
            <a:r>
              <a:rPr lang="zh-CN" altLang="en-US" dirty="0">
                <a:solidFill>
                  <a:schemeClr val="bg1"/>
                </a:solidFill>
                <a:latin typeface="宋体" panose="02010600030101010101" pitchFamily="2" charset="-122"/>
              </a:rPr>
              <a:t>”</a:t>
            </a:r>
            <a:r>
              <a:rPr lang="zh-CN" altLang="en-US" dirty="0">
                <a:solidFill>
                  <a:schemeClr val="bg1"/>
                </a:solidFill>
              </a:rPr>
              <a:t>表示，读作</a:t>
            </a:r>
            <a:r>
              <a:rPr lang="zh-CN" altLang="en-US" dirty="0">
                <a:solidFill>
                  <a:schemeClr val="bg1"/>
                </a:solidFill>
                <a:latin typeface="宋体" panose="02010600030101010101" pitchFamily="2" charset="-122"/>
              </a:rPr>
              <a:t>“</a:t>
            </a:r>
            <a:r>
              <a:rPr lang="zh-CN" altLang="en-US" dirty="0">
                <a:solidFill>
                  <a:schemeClr val="bg1"/>
                </a:solidFill>
              </a:rPr>
              <a:t>大于</a:t>
            </a:r>
            <a:r>
              <a:rPr lang="zh-CN" altLang="en-US" dirty="0">
                <a:solidFill>
                  <a:schemeClr val="bg1"/>
                </a:solidFill>
                <a:latin typeface="宋体" panose="02010600030101010101" pitchFamily="2" charset="-122"/>
              </a:rPr>
              <a:t>”</a:t>
            </a:r>
            <a:r>
              <a:rPr lang="zh-CN" altLang="en-US" dirty="0">
                <a:solidFill>
                  <a:schemeClr val="bg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bg/>
                                          </p:spTgt>
                                        </p:tgtEl>
                                        <p:attrNameLst>
                                          <p:attrName>style.visibility</p:attrName>
                                        </p:attrNameLst>
                                      </p:cBhvr>
                                      <p:to>
                                        <p:strVal val="visible"/>
                                      </p:to>
                                    </p:set>
                                    <p:anim calcmode="lin" valueType="num">
                                      <p:cBhvr additive="base">
                                        <p:cTn id="12" dur="500" fill="hold"/>
                                        <p:tgtEl>
                                          <p:spTgt spid="6">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6">
                                            <p:bg/>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a:extLst>
              <a:ext uri="{FF2B5EF4-FFF2-40B4-BE49-F238E27FC236}">
                <a16:creationId xmlns:a16="http://schemas.microsoft.com/office/drawing/2014/main" id="{5903470C-ECA1-4199-B111-D61411A9339E}"/>
              </a:ext>
            </a:extLst>
          </p:cNvPr>
          <p:cNvSpPr>
            <a:spLocks noGrp="1" noChangeArrowheads="1"/>
          </p:cNvSpPr>
          <p:nvPr>
            <p:ph type="title"/>
          </p:nvPr>
        </p:nvSpPr>
        <p:spPr/>
        <p:txBody>
          <a:bodyPr/>
          <a:lstStyle/>
          <a:p>
            <a:pPr eaLnBrk="1" hangingPunct="1"/>
            <a:r>
              <a:rPr lang="zh-CN" altLang="en-US" dirty="0"/>
              <a:t>例</a:t>
            </a:r>
            <a:r>
              <a:rPr lang="en-US" altLang="zh-CN" dirty="0"/>
              <a:t>5.12</a:t>
            </a:r>
            <a:endParaRPr lang="zh-CN" altLang="en-US" dirty="0"/>
          </a:p>
        </p:txBody>
      </p:sp>
      <p:sp>
        <p:nvSpPr>
          <p:cNvPr id="1718275" name="Rectangle 3">
            <a:extLst>
              <a:ext uri="{FF2B5EF4-FFF2-40B4-BE49-F238E27FC236}">
                <a16:creationId xmlns:a16="http://schemas.microsoft.com/office/drawing/2014/main" id="{B79FF8DB-6788-4FCB-BEA3-38046244593F}"/>
              </a:ext>
            </a:extLst>
          </p:cNvPr>
          <p:cNvSpPr>
            <a:spLocks noGrp="1" noChangeArrowheads="1"/>
          </p:cNvSpPr>
          <p:nvPr>
            <p:ph type="body" idx="1"/>
          </p:nvPr>
        </p:nvSpPr>
        <p:spPr>
          <a:xfrm>
            <a:off x="384175" y="991394"/>
            <a:ext cx="11430000" cy="5029200"/>
          </a:xfrm>
        </p:spPr>
        <p:txBody>
          <a:bodyPr/>
          <a:lstStyle/>
          <a:p>
            <a:pPr marL="0" indent="0">
              <a:lnSpc>
                <a:spcPct val="200000"/>
              </a:lnSpc>
              <a:buNone/>
            </a:pPr>
            <a:r>
              <a:rPr lang="zh-CN" altLang="en-US" dirty="0">
                <a:solidFill>
                  <a:srgbClr val="C00000"/>
                </a:solidFill>
              </a:rPr>
              <a:t>例</a:t>
            </a:r>
            <a:r>
              <a:rPr lang="en-US" altLang="zh-CN" dirty="0">
                <a:solidFill>
                  <a:srgbClr val="C00000"/>
                </a:solidFill>
              </a:rPr>
              <a:t>5.12  </a:t>
            </a:r>
            <a:r>
              <a:rPr lang="zh-CN" altLang="en-US" dirty="0"/>
              <a:t>判断下列关系是否为拟序关系</a:t>
            </a:r>
          </a:p>
          <a:p>
            <a:pPr marL="0" indent="0">
              <a:lnSpc>
                <a:spcPct val="200000"/>
              </a:lnSpc>
              <a:buNone/>
            </a:pPr>
            <a:r>
              <a:rPr lang="zh-CN" altLang="en-US" dirty="0"/>
              <a:t>（</a:t>
            </a:r>
            <a:r>
              <a:rPr lang="en-US" altLang="zh-CN" dirty="0"/>
              <a:t>1</a:t>
            </a:r>
            <a:r>
              <a:rPr lang="zh-CN" altLang="en-US" dirty="0"/>
              <a:t>）集合</a:t>
            </a:r>
            <a:r>
              <a:rPr lang="en-US" altLang="zh-CN" dirty="0"/>
              <a:t>A</a:t>
            </a:r>
            <a:r>
              <a:rPr lang="zh-CN" altLang="en-US" dirty="0"/>
              <a:t>的幂集</a:t>
            </a:r>
            <a:r>
              <a:rPr lang="en-US" altLang="zh-CN" dirty="0"/>
              <a:t>P(A)</a:t>
            </a:r>
            <a:r>
              <a:rPr lang="zh-CN" altLang="en-US" dirty="0"/>
              <a:t>上定义的包含关系</a:t>
            </a:r>
            <a:r>
              <a:rPr lang="zh-CN" altLang="en-US" dirty="0">
                <a:latin typeface="宋体" panose="02010600030101010101" pitchFamily="2" charset="-122"/>
              </a:rPr>
              <a:t>“</a:t>
            </a:r>
            <a:r>
              <a:rPr lang="en-US" altLang="zh-CN" dirty="0">
                <a:sym typeface="Symbol" panose="05050102010706020507" pitchFamily="18" charset="2"/>
              </a:rPr>
              <a:t></a:t>
            </a:r>
            <a:r>
              <a:rPr lang="zh-CN" altLang="en-US" dirty="0">
                <a:latin typeface="宋体" panose="02010600030101010101" pitchFamily="2" charset="-122"/>
              </a:rPr>
              <a:t>”。</a:t>
            </a:r>
            <a:endParaRPr lang="zh-CN" altLang="en-US" dirty="0"/>
          </a:p>
          <a:p>
            <a:pPr marL="0" indent="0">
              <a:lnSpc>
                <a:spcPct val="200000"/>
              </a:lnSpc>
              <a:buNone/>
            </a:pPr>
            <a:r>
              <a:rPr lang="zh-CN" altLang="en-US" dirty="0"/>
              <a:t>（</a:t>
            </a:r>
            <a:r>
              <a:rPr lang="en-US" altLang="zh-CN" dirty="0"/>
              <a:t>2</a:t>
            </a:r>
            <a:r>
              <a:rPr lang="zh-CN" altLang="en-US" dirty="0"/>
              <a:t>）实数集</a:t>
            </a:r>
            <a:r>
              <a:rPr lang="en-US" altLang="zh-CN" dirty="0"/>
              <a:t>Z</a:t>
            </a:r>
            <a:r>
              <a:rPr lang="zh-CN" altLang="en-US" dirty="0"/>
              <a:t>上定义的</a:t>
            </a:r>
            <a:r>
              <a:rPr lang="zh-CN" altLang="en-US" dirty="0">
                <a:latin typeface="宋体" panose="02010600030101010101" pitchFamily="2" charset="-122"/>
              </a:rPr>
              <a:t>“</a:t>
            </a:r>
            <a:r>
              <a:rPr lang="zh-CN" altLang="en-US" dirty="0"/>
              <a:t>大于</a:t>
            </a:r>
            <a:r>
              <a:rPr lang="zh-CN" altLang="en-US" dirty="0">
                <a:latin typeface="宋体" panose="02010600030101010101" pitchFamily="2" charset="-122"/>
              </a:rPr>
              <a:t>”</a:t>
            </a:r>
            <a:r>
              <a:rPr lang="zh-CN" altLang="en-US" dirty="0"/>
              <a:t>关系“＞”。</a:t>
            </a:r>
          </a:p>
        </p:txBody>
      </p:sp>
      <p:sp>
        <p:nvSpPr>
          <p:cNvPr id="5" name="AutoShape 13">
            <a:extLst>
              <a:ext uri="{FF2B5EF4-FFF2-40B4-BE49-F238E27FC236}">
                <a16:creationId xmlns:a16="http://schemas.microsoft.com/office/drawing/2014/main" id="{4F4772CA-B3C3-41E4-8144-B3D9EFA0A4DD}"/>
              </a:ext>
            </a:extLst>
          </p:cNvPr>
          <p:cNvSpPr>
            <a:spLocks noChangeArrowheads="1"/>
          </p:cNvSpPr>
          <p:nvPr/>
        </p:nvSpPr>
        <p:spPr bwMode="auto">
          <a:xfrm>
            <a:off x="8689975" y="1905794"/>
            <a:ext cx="2881979" cy="543997"/>
          </a:xfrm>
          <a:prstGeom prst="wedgeRectCallout">
            <a:avLst>
              <a:gd name="adj1" fmla="val -94917"/>
              <a:gd name="adj2" fmla="val 20045"/>
            </a:avLst>
          </a:prstGeom>
          <a:solidFill>
            <a:srgbClr val="1157AB">
              <a:alpha val="89803"/>
            </a:srgbClr>
          </a:solidFill>
          <a:ln w="12700" algn="ctr">
            <a:solidFill>
              <a:srgbClr val="003300"/>
            </a:solidFill>
            <a:miter lim="800000"/>
            <a:headEnd/>
            <a:tailEnd/>
          </a:ln>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zh-CN" altLang="en-US" sz="2400" dirty="0">
                <a:solidFill>
                  <a:schemeClr val="bg1"/>
                </a:solidFill>
                <a:latin typeface="微软雅黑" panose="020B0503020204020204" pitchFamily="34" charset="-122"/>
                <a:ea typeface="微软雅黑" panose="020B0503020204020204" pitchFamily="34" charset="-122"/>
              </a:rPr>
              <a:t>不具有反自反性 </a:t>
            </a:r>
          </a:p>
        </p:txBody>
      </p:sp>
      <p:sp>
        <p:nvSpPr>
          <p:cNvPr id="6" name="Rectangle 3">
            <a:extLst>
              <a:ext uri="{FF2B5EF4-FFF2-40B4-BE49-F238E27FC236}">
                <a16:creationId xmlns:a16="http://schemas.microsoft.com/office/drawing/2014/main" id="{4D65CD0E-69D7-4E8C-B05F-74634C6562AD}"/>
              </a:ext>
            </a:extLst>
          </p:cNvPr>
          <p:cNvSpPr txBox="1">
            <a:spLocks noChangeArrowheads="1"/>
          </p:cNvSpPr>
          <p:nvPr/>
        </p:nvSpPr>
        <p:spPr bwMode="auto">
          <a:xfrm>
            <a:off x="7219162" y="1868734"/>
            <a:ext cx="676275" cy="581057"/>
          </a:xfrm>
          <a:prstGeom prst="rect">
            <a:avLst/>
          </a:prstGeom>
          <a:noFill/>
          <a:ln w="9525">
            <a:noFill/>
            <a:miter lim="800000"/>
            <a:headEnd/>
            <a:tailEnd/>
          </a:ln>
        </p:spPr>
        <p:txBody>
          <a:bodyPr wrap="square">
            <a:spAutoFit/>
          </a:bodyPr>
          <a:lstStyle/>
          <a:p>
            <a:pPr marL="342969" indent="-342969" algn="just" eaLnBrk="0" hangingPunct="0">
              <a:lnSpc>
                <a:spcPct val="150000"/>
              </a:lnSpc>
              <a:spcBef>
                <a:spcPct val="20000"/>
              </a:spcBef>
              <a:buClr>
                <a:srgbClr val="FF3300"/>
              </a:buClr>
              <a:defRPr/>
            </a:pPr>
            <a:r>
              <a:rPr lang="zh-CN" altLang="en-US" b="1" kern="0" dirty="0">
                <a:solidFill>
                  <a:srgbClr val="3333FF"/>
                </a:solidFill>
                <a:latin typeface="+mn-ea"/>
              </a:rPr>
              <a:t>否</a:t>
            </a:r>
          </a:p>
        </p:txBody>
      </p:sp>
      <p:sp>
        <p:nvSpPr>
          <p:cNvPr id="8" name="Rectangle 3">
            <a:extLst>
              <a:ext uri="{FF2B5EF4-FFF2-40B4-BE49-F238E27FC236}">
                <a16:creationId xmlns:a16="http://schemas.microsoft.com/office/drawing/2014/main" id="{55D1B763-6BBB-4DAF-9779-2FDE87E1A6DF}"/>
              </a:ext>
            </a:extLst>
          </p:cNvPr>
          <p:cNvSpPr txBox="1">
            <a:spLocks noChangeArrowheads="1"/>
          </p:cNvSpPr>
          <p:nvPr/>
        </p:nvSpPr>
        <p:spPr bwMode="auto">
          <a:xfrm>
            <a:off x="7221396" y="2613463"/>
            <a:ext cx="676275" cy="581057"/>
          </a:xfrm>
          <a:prstGeom prst="rect">
            <a:avLst/>
          </a:prstGeom>
          <a:noFill/>
          <a:ln w="9525">
            <a:noFill/>
            <a:miter lim="800000"/>
            <a:headEnd/>
            <a:tailEnd/>
          </a:ln>
        </p:spPr>
        <p:txBody>
          <a:bodyPr wrap="square">
            <a:spAutoFit/>
          </a:bodyPr>
          <a:lstStyle/>
          <a:p>
            <a:pPr marL="342969" indent="-342969" algn="just" eaLnBrk="0" hangingPunct="0">
              <a:lnSpc>
                <a:spcPct val="150000"/>
              </a:lnSpc>
              <a:spcBef>
                <a:spcPct val="20000"/>
              </a:spcBef>
              <a:buClr>
                <a:srgbClr val="FF3300"/>
              </a:buClr>
              <a:defRPr/>
            </a:pPr>
            <a:r>
              <a:rPr lang="zh-CN" altLang="en-US" b="1" kern="0" dirty="0">
                <a:solidFill>
                  <a:srgbClr val="3333FF"/>
                </a:solidFill>
                <a:latin typeface="+mn-ea"/>
              </a:rPr>
              <a:t>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18275">
                                            <p:txEl>
                                              <p:pRg st="0" end="0"/>
                                            </p:txEl>
                                          </p:spTgt>
                                        </p:tgtEl>
                                        <p:attrNameLst>
                                          <p:attrName>style.visibility</p:attrName>
                                        </p:attrNameLst>
                                      </p:cBhvr>
                                      <p:to>
                                        <p:strVal val="visible"/>
                                      </p:to>
                                    </p:set>
                                    <p:anim calcmode="lin" valueType="num">
                                      <p:cBhvr additive="base">
                                        <p:cTn id="7" dur="500" fill="hold"/>
                                        <p:tgtEl>
                                          <p:spTgt spid="17182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18275">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718275">
                                            <p:txEl>
                                              <p:pRg st="1" end="1"/>
                                            </p:txEl>
                                          </p:spTgt>
                                        </p:tgtEl>
                                        <p:attrNameLst>
                                          <p:attrName>style.visibility</p:attrName>
                                        </p:attrNameLst>
                                      </p:cBhvr>
                                      <p:to>
                                        <p:strVal val="visible"/>
                                      </p:to>
                                    </p:set>
                                    <p:anim calcmode="lin" valueType="num">
                                      <p:cBhvr additive="base">
                                        <p:cTn id="12" dur="500" fill="hold"/>
                                        <p:tgtEl>
                                          <p:spTgt spid="171827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718275">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718275">
                                            <p:txEl>
                                              <p:pRg st="2" end="2"/>
                                            </p:txEl>
                                          </p:spTgt>
                                        </p:tgtEl>
                                        <p:attrNameLst>
                                          <p:attrName>style.visibility</p:attrName>
                                        </p:attrNameLst>
                                      </p:cBhvr>
                                      <p:to>
                                        <p:strVal val="visible"/>
                                      </p:to>
                                    </p:set>
                                    <p:anim calcmode="lin" valueType="num">
                                      <p:cBhvr additive="base">
                                        <p:cTn id="17" dur="500" fill="hold"/>
                                        <p:tgtEl>
                                          <p:spTgt spid="171827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182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3"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down)">
                                      <p:cBhvr>
                                        <p:cTn id="29" dur="500"/>
                                        <p:tgtEl>
                                          <p:spTgt spid="6">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xit" presetSubtype="1" fill="hold" grpId="1" nodeType="clickEffect">
                                  <p:stCondLst>
                                    <p:cond delay="0"/>
                                  </p:stCondLst>
                                  <p:childTnLst>
                                    <p:animEffect transition="out" filter="wheel(1)">
                                      <p:cBhvr>
                                        <p:cTn id="33" dur="2000"/>
                                        <p:tgtEl>
                                          <p:spTgt spid="5"/>
                                        </p:tgtEl>
                                      </p:cBhvr>
                                    </p:animEffect>
                                    <p:set>
                                      <p:cBhvr>
                                        <p:cTn id="34" dur="1" fill="hold">
                                          <p:stCondLst>
                                            <p:cond delay="1999"/>
                                          </p:stCondLst>
                                        </p:cTn>
                                        <p:tgtEl>
                                          <p:spTgt spid="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Effect transition="in" filter="wipe(down)">
                                      <p:cBhvr>
                                        <p:cTn id="3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8275" grpId="0" build="p"/>
      <p:bldP spid="5" grpId="0" animBg="1"/>
      <p:bldP spid="5" grpId="1" animBg="1"/>
      <p:bldP spid="6" grpId="0" build="p"/>
      <p:bldP spid="8"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a:extLst>
              <a:ext uri="{FF2B5EF4-FFF2-40B4-BE49-F238E27FC236}">
                <a16:creationId xmlns:a16="http://schemas.microsoft.com/office/drawing/2014/main" id="{23A67F4F-DCC6-4161-8B25-5D49A6AA5269}"/>
              </a:ext>
            </a:extLst>
          </p:cNvPr>
          <p:cNvSpPr>
            <a:spLocks noGrp="1" noChangeArrowheads="1"/>
          </p:cNvSpPr>
          <p:nvPr>
            <p:ph type="title"/>
          </p:nvPr>
        </p:nvSpPr>
        <p:spPr/>
        <p:txBody>
          <a:bodyPr/>
          <a:lstStyle/>
          <a:p>
            <a:pPr eaLnBrk="1" hangingPunct="1"/>
            <a:r>
              <a:rPr lang="zh-CN" altLang="en-US" dirty="0"/>
              <a:t>例</a:t>
            </a:r>
            <a:r>
              <a:rPr lang="en-US" altLang="zh-CN" dirty="0"/>
              <a:t>5.13</a:t>
            </a:r>
            <a:endParaRPr lang="zh-CN" altLang="en-US" dirty="0"/>
          </a:p>
        </p:txBody>
      </p:sp>
      <p:sp>
        <p:nvSpPr>
          <p:cNvPr id="1717251" name="Rectangle 3">
            <a:extLst>
              <a:ext uri="{FF2B5EF4-FFF2-40B4-BE49-F238E27FC236}">
                <a16:creationId xmlns:a16="http://schemas.microsoft.com/office/drawing/2014/main" id="{A4494F43-728D-463D-8480-746C8626DFAA}"/>
              </a:ext>
            </a:extLst>
          </p:cNvPr>
          <p:cNvSpPr>
            <a:spLocks noGrp="1" noChangeArrowheads="1"/>
          </p:cNvSpPr>
          <p:nvPr>
            <p:ph type="body" idx="1"/>
          </p:nvPr>
        </p:nvSpPr>
        <p:spPr>
          <a:xfrm>
            <a:off x="384175" y="991394"/>
            <a:ext cx="11430000" cy="4574646"/>
          </a:xfrm>
        </p:spPr>
        <p:txBody>
          <a:bodyPr/>
          <a:lstStyle/>
          <a:p>
            <a:pPr marL="0" indent="0">
              <a:lnSpc>
                <a:spcPct val="150000"/>
              </a:lnSpc>
              <a:buNone/>
              <a:defRPr/>
            </a:pPr>
            <a:r>
              <a:rPr lang="zh-CN" altLang="en-US" dirty="0">
                <a:solidFill>
                  <a:srgbClr val="C00000"/>
                </a:solidFill>
              </a:rPr>
              <a:t>例</a:t>
            </a:r>
            <a:r>
              <a:rPr lang="en-US" altLang="zh-CN" dirty="0">
                <a:solidFill>
                  <a:srgbClr val="C00000"/>
                </a:solidFill>
              </a:rPr>
              <a:t>5.13  </a:t>
            </a:r>
            <a:r>
              <a:rPr lang="zh-CN" altLang="en-US" dirty="0"/>
              <a:t>如果关系</a:t>
            </a:r>
            <a:r>
              <a:rPr lang="en-US" altLang="zh-CN" dirty="0"/>
              <a:t>R</a:t>
            </a:r>
            <a:r>
              <a:rPr lang="zh-CN" altLang="en-US" dirty="0"/>
              <a:t>在非空集合</a:t>
            </a:r>
            <a:r>
              <a:rPr lang="en-US" altLang="zh-CN" dirty="0"/>
              <a:t>A</a:t>
            </a:r>
            <a:r>
              <a:rPr lang="zh-CN" altLang="en-US" dirty="0"/>
              <a:t>上是反自反和传递的，那么</a:t>
            </a:r>
            <a:r>
              <a:rPr lang="en-US" altLang="zh-CN" dirty="0"/>
              <a:t>R</a:t>
            </a:r>
            <a:r>
              <a:rPr lang="zh-CN" altLang="en-US" dirty="0"/>
              <a:t>一定是反对称的吗？</a:t>
            </a:r>
            <a:endParaRPr lang="en-US" altLang="zh-CN" dirty="0"/>
          </a:p>
          <a:p>
            <a:pPr marL="0" indent="0">
              <a:lnSpc>
                <a:spcPct val="150000"/>
              </a:lnSpc>
              <a:buNone/>
              <a:defRPr/>
            </a:pPr>
            <a:r>
              <a:rPr lang="zh-CN" altLang="en-US" dirty="0">
                <a:solidFill>
                  <a:srgbClr val="C00000"/>
                </a:solidFill>
              </a:rPr>
              <a:t>解</a:t>
            </a:r>
            <a:r>
              <a:rPr lang="zh-CN" altLang="en-US" dirty="0">
                <a:solidFill>
                  <a:srgbClr val="C00000"/>
                </a:solidFill>
                <a:effectLst>
                  <a:outerShdw blurRad="38100" dist="38100" dir="2700000" algn="tl">
                    <a:srgbClr val="000000"/>
                  </a:outerShdw>
                </a:effectLst>
              </a:rPr>
              <a:t> </a:t>
            </a:r>
            <a:r>
              <a:rPr lang="zh-CN" altLang="en-US" dirty="0">
                <a:solidFill>
                  <a:srgbClr val="0000CC"/>
                </a:solidFill>
                <a:effectLst>
                  <a:outerShdw blurRad="38100" dist="38100" dir="2700000" algn="tl">
                    <a:srgbClr val="000000"/>
                  </a:outerShdw>
                </a:effectLst>
              </a:rPr>
              <a:t> </a:t>
            </a:r>
            <a:r>
              <a:rPr lang="en-US" altLang="zh-CN" dirty="0">
                <a:effectLst>
                  <a:outerShdw blurRad="38100" dist="38100" dir="2700000" algn="tl">
                    <a:srgbClr val="000000"/>
                  </a:outerShdw>
                </a:effectLst>
              </a:rPr>
              <a:t>R</a:t>
            </a:r>
            <a:r>
              <a:rPr lang="zh-CN" altLang="en-US" dirty="0">
                <a:effectLst>
                  <a:outerShdw blurRad="38100" dist="38100" dir="2700000" algn="tl">
                    <a:srgbClr val="000000"/>
                  </a:outerShdw>
                </a:effectLst>
              </a:rPr>
              <a:t>一定是反对称的。</a:t>
            </a:r>
            <a:endParaRPr lang="en-US" altLang="zh-CN" dirty="0">
              <a:effectLst>
                <a:outerShdw blurRad="38100" dist="38100" dir="2700000" algn="tl">
                  <a:srgbClr val="000000"/>
                </a:outerShdw>
              </a:effectLst>
            </a:endParaRPr>
          </a:p>
          <a:p>
            <a:pPr marL="0" indent="0">
              <a:lnSpc>
                <a:spcPct val="150000"/>
              </a:lnSpc>
              <a:buNone/>
              <a:defRPr/>
            </a:pPr>
            <a:r>
              <a:rPr lang="zh-CN" altLang="en-US" dirty="0"/>
              <a:t>用反证法。</a:t>
            </a:r>
          </a:p>
          <a:p>
            <a:pPr marL="0" indent="0">
              <a:lnSpc>
                <a:spcPct val="150000"/>
              </a:lnSpc>
              <a:buNone/>
              <a:defRPr/>
            </a:pPr>
            <a:r>
              <a:rPr lang="zh-CN" altLang="en-US" dirty="0"/>
              <a:t>假设</a:t>
            </a:r>
            <a:r>
              <a:rPr lang="en-US" altLang="zh-CN" dirty="0">
                <a:solidFill>
                  <a:srgbClr val="0000CC"/>
                </a:solidFill>
              </a:rPr>
              <a:t>R</a:t>
            </a:r>
            <a:r>
              <a:rPr lang="zh-CN" altLang="en-US" dirty="0">
                <a:solidFill>
                  <a:srgbClr val="0000CC"/>
                </a:solidFill>
              </a:rPr>
              <a:t>不是反对称的关系</a:t>
            </a:r>
            <a:r>
              <a:rPr lang="zh-CN" altLang="en-US" dirty="0"/>
              <a:t>，则</a:t>
            </a:r>
            <a:r>
              <a:rPr lang="zh-CN" altLang="en-US" dirty="0">
                <a:solidFill>
                  <a:srgbClr val="0000FF"/>
                </a:solidFill>
              </a:rPr>
              <a:t>存在</a:t>
            </a:r>
            <a:r>
              <a:rPr lang="en-US" altLang="zh-CN" dirty="0"/>
              <a:t>x</a:t>
            </a:r>
            <a:r>
              <a:rPr lang="en-US" altLang="zh-CN" baseline="-25000" dirty="0"/>
              <a:t>0</a:t>
            </a:r>
            <a:r>
              <a:rPr lang="en-US" altLang="zh-CN" dirty="0"/>
              <a:t>, y</a:t>
            </a:r>
            <a:r>
              <a:rPr lang="en-US" altLang="zh-CN" baseline="-25000" dirty="0"/>
              <a:t>0</a:t>
            </a:r>
            <a:r>
              <a:rPr lang="en-US" altLang="zh-CN" dirty="0">
                <a:solidFill>
                  <a:srgbClr val="0000FF"/>
                </a:solidFill>
              </a:rPr>
              <a:t>∈A</a:t>
            </a:r>
            <a:r>
              <a:rPr lang="zh-CN" altLang="en-US" dirty="0">
                <a:solidFill>
                  <a:srgbClr val="0000FF"/>
                </a:solidFill>
              </a:rPr>
              <a:t>，且</a:t>
            </a:r>
            <a:r>
              <a:rPr lang="en-US" altLang="zh-CN" dirty="0"/>
              <a:t>x</a:t>
            </a:r>
            <a:r>
              <a:rPr lang="en-US" altLang="zh-CN" baseline="-25000" dirty="0"/>
              <a:t>0</a:t>
            </a:r>
            <a:r>
              <a:rPr lang="en-US" altLang="zh-CN" dirty="0">
                <a:solidFill>
                  <a:srgbClr val="0000FF"/>
                </a:solidFill>
              </a:rPr>
              <a:t>≠</a:t>
            </a:r>
            <a:r>
              <a:rPr lang="en-US" altLang="zh-CN" dirty="0"/>
              <a:t>y</a:t>
            </a:r>
            <a:r>
              <a:rPr lang="en-US" altLang="zh-CN" baseline="-25000" dirty="0"/>
              <a:t>0</a:t>
            </a:r>
            <a:r>
              <a:rPr lang="zh-CN" altLang="en-US" dirty="0">
                <a:solidFill>
                  <a:srgbClr val="0000FF"/>
                </a:solidFill>
              </a:rPr>
              <a:t>，满足</a:t>
            </a:r>
            <a:endParaRPr lang="en-US" altLang="zh-CN" dirty="0">
              <a:solidFill>
                <a:srgbClr val="0000FF"/>
              </a:solidFill>
            </a:endParaRPr>
          </a:p>
          <a:p>
            <a:pPr marL="0" indent="0">
              <a:lnSpc>
                <a:spcPct val="150000"/>
              </a:lnSpc>
              <a:buNone/>
              <a:defRPr/>
            </a:pPr>
            <a:r>
              <a:rPr lang="en-US" altLang="zh-CN" dirty="0">
                <a:solidFill>
                  <a:srgbClr val="0000FF"/>
                </a:solidFill>
              </a:rPr>
              <a:t>                             &lt;</a:t>
            </a:r>
            <a:r>
              <a:rPr lang="en-US" altLang="zh-CN" dirty="0"/>
              <a:t> x</a:t>
            </a:r>
            <a:r>
              <a:rPr lang="en-US" altLang="zh-CN" baseline="-25000" dirty="0"/>
              <a:t>0</a:t>
            </a:r>
            <a:r>
              <a:rPr lang="en-US" altLang="zh-CN" dirty="0"/>
              <a:t>, y</a:t>
            </a:r>
            <a:r>
              <a:rPr lang="en-US" altLang="zh-CN" baseline="-25000" dirty="0"/>
              <a:t>0 </a:t>
            </a:r>
            <a:r>
              <a:rPr lang="en-US" altLang="zh-CN" dirty="0">
                <a:solidFill>
                  <a:srgbClr val="0000FF"/>
                </a:solidFill>
              </a:rPr>
              <a:t>&gt;∈R</a:t>
            </a:r>
            <a:r>
              <a:rPr lang="zh-CN" altLang="en-US" dirty="0">
                <a:solidFill>
                  <a:srgbClr val="0000FF"/>
                </a:solidFill>
              </a:rPr>
              <a:t>并且</a:t>
            </a:r>
            <a:r>
              <a:rPr lang="en-US" altLang="zh-CN" dirty="0">
                <a:solidFill>
                  <a:srgbClr val="0000FF"/>
                </a:solidFill>
              </a:rPr>
              <a:t>&lt;</a:t>
            </a:r>
            <a:r>
              <a:rPr lang="en-US" altLang="zh-CN" dirty="0"/>
              <a:t> y</a:t>
            </a:r>
            <a:r>
              <a:rPr lang="en-US" altLang="zh-CN" baseline="-25000" dirty="0"/>
              <a:t>0</a:t>
            </a:r>
            <a:r>
              <a:rPr lang="en-US" altLang="zh-CN" dirty="0"/>
              <a:t>, x</a:t>
            </a:r>
            <a:r>
              <a:rPr lang="en-US" altLang="zh-CN" baseline="-25000" dirty="0"/>
              <a:t>0 </a:t>
            </a:r>
            <a:r>
              <a:rPr lang="en-US" altLang="zh-CN" dirty="0">
                <a:solidFill>
                  <a:srgbClr val="0000FF"/>
                </a:solidFill>
              </a:rPr>
              <a:t>&gt;∈R</a:t>
            </a:r>
            <a:r>
              <a:rPr lang="zh-CN" altLang="en-US" dirty="0">
                <a:solidFill>
                  <a:srgbClr val="0000FF"/>
                </a:solidFill>
              </a:rPr>
              <a:t>。</a:t>
            </a:r>
          </a:p>
          <a:p>
            <a:pPr marL="0" indent="0">
              <a:lnSpc>
                <a:spcPct val="150000"/>
              </a:lnSpc>
              <a:buNone/>
              <a:defRPr/>
            </a:pPr>
            <a:r>
              <a:rPr lang="zh-CN" altLang="en-US" dirty="0"/>
              <a:t>因为</a:t>
            </a:r>
            <a:r>
              <a:rPr lang="en-US" altLang="zh-CN" dirty="0"/>
              <a:t>R</a:t>
            </a:r>
            <a:r>
              <a:rPr lang="zh-CN" altLang="en-US" dirty="0"/>
              <a:t>具有传递性，从而有</a:t>
            </a:r>
            <a:r>
              <a:rPr lang="en-US" altLang="zh-CN" dirty="0"/>
              <a:t>&lt; x</a:t>
            </a:r>
            <a:r>
              <a:rPr lang="en-US" altLang="zh-CN" baseline="-25000" dirty="0"/>
              <a:t>0</a:t>
            </a:r>
            <a:r>
              <a:rPr lang="en-US" altLang="zh-CN" dirty="0"/>
              <a:t>, x</a:t>
            </a:r>
            <a:r>
              <a:rPr lang="en-US" altLang="zh-CN" baseline="-25000" dirty="0"/>
              <a:t>0 </a:t>
            </a:r>
            <a:r>
              <a:rPr lang="en-US" altLang="zh-CN" dirty="0"/>
              <a:t>&gt;∈R</a:t>
            </a:r>
            <a:r>
              <a:rPr lang="zh-CN" altLang="en-US" dirty="0"/>
              <a:t>。</a:t>
            </a:r>
          </a:p>
          <a:p>
            <a:pPr marL="0" indent="0">
              <a:lnSpc>
                <a:spcPct val="150000"/>
              </a:lnSpc>
              <a:buNone/>
              <a:defRPr/>
            </a:pPr>
            <a:r>
              <a:rPr lang="zh-CN" altLang="en-US" dirty="0"/>
              <a:t>这与</a:t>
            </a:r>
            <a:r>
              <a:rPr lang="en-US" altLang="zh-CN" dirty="0"/>
              <a:t>R</a:t>
            </a:r>
            <a:r>
              <a:rPr lang="zh-CN" altLang="en-US" dirty="0"/>
              <a:t>的反自反性</a:t>
            </a:r>
            <a:r>
              <a:rPr lang="zh-CN" altLang="en-US" dirty="0">
                <a:solidFill>
                  <a:srgbClr val="0000FF"/>
                </a:solidFill>
              </a:rPr>
              <a:t>矛盾</a:t>
            </a:r>
            <a:r>
              <a:rPr lang="zh-CN" altLang="en-US" dirty="0"/>
              <a:t>，从而假设错误，即</a:t>
            </a:r>
            <a:r>
              <a:rPr lang="en-US" altLang="zh-CN" dirty="0"/>
              <a:t>R</a:t>
            </a:r>
            <a:r>
              <a:rPr lang="zh-CN" altLang="en-US" dirty="0"/>
              <a:t>一定是反对称的。</a:t>
            </a:r>
          </a:p>
        </p:txBody>
      </p:sp>
      <p:sp>
        <p:nvSpPr>
          <p:cNvPr id="6" name="Rectangle 3">
            <a:extLst>
              <a:ext uri="{FF2B5EF4-FFF2-40B4-BE49-F238E27FC236}">
                <a16:creationId xmlns:a16="http://schemas.microsoft.com/office/drawing/2014/main" id="{1487E077-1AA0-493A-BF1A-A216A5863789}"/>
              </a:ext>
            </a:extLst>
          </p:cNvPr>
          <p:cNvSpPr txBox="1">
            <a:spLocks noChangeArrowheads="1"/>
          </p:cNvSpPr>
          <p:nvPr/>
        </p:nvSpPr>
        <p:spPr bwMode="auto">
          <a:xfrm>
            <a:off x="536575" y="5393987"/>
            <a:ext cx="10820399" cy="1208279"/>
          </a:xfrm>
          <a:prstGeom prst="rect">
            <a:avLst/>
          </a:prstGeom>
          <a:solidFill>
            <a:schemeClr val="bg2">
              <a:lumMod val="60000"/>
              <a:lumOff val="40000"/>
            </a:schemeClr>
          </a:solidFill>
          <a:ln>
            <a:noFill/>
          </a:ln>
        </p:spPr>
        <p:txBody>
          <a:bodyPr wrap="square">
            <a:spAutoFit/>
          </a:bodyPr>
          <a:lstStyle>
            <a:lvl1pPr marL="342900" indent="-342900" algn="just" rtl="0"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mn-lt"/>
                <a:ea typeface="+mn-ea"/>
                <a:cs typeface="+mn-cs"/>
              </a:defRPr>
            </a:lvl1pPr>
            <a:lvl2pPr marL="742950" indent="-285750" algn="just" rtl="0"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mn-lt"/>
                <a:ea typeface="+mn-ea"/>
              </a:defRPr>
            </a:lvl2pPr>
            <a:lvl3pPr marL="1143000" indent="-228600" algn="just" rtl="0"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mn-lt"/>
                <a:ea typeface="+mn-ea"/>
              </a:defRPr>
            </a:lvl3pPr>
            <a:lvl4pPr marL="1600200" indent="-228600" algn="just" rtl="0" eaLnBrk="0" fontAlgn="base" hangingPunct="0">
              <a:lnSpc>
                <a:spcPct val="120000"/>
              </a:lnSpc>
              <a:spcBef>
                <a:spcPct val="20000"/>
              </a:spcBef>
              <a:spcAft>
                <a:spcPct val="0"/>
              </a:spcAft>
              <a:buClr>
                <a:srgbClr val="FF3300"/>
              </a:buClr>
              <a:buChar char="–"/>
              <a:defRPr sz="2800" b="1">
                <a:solidFill>
                  <a:srgbClr val="000000"/>
                </a:solidFill>
                <a:latin typeface="+mn-lt"/>
                <a:ea typeface="+mn-ea"/>
              </a:defRPr>
            </a:lvl4pPr>
            <a:lvl5pPr marL="2057400" indent="-228600" algn="just" rtl="0" eaLnBrk="0" fontAlgn="base" hangingPunct="0">
              <a:lnSpc>
                <a:spcPct val="120000"/>
              </a:lnSpc>
              <a:spcBef>
                <a:spcPct val="20000"/>
              </a:spcBef>
              <a:spcAft>
                <a:spcPct val="0"/>
              </a:spcAft>
              <a:buClr>
                <a:srgbClr val="FF3300"/>
              </a:buClr>
              <a:buChar char="»"/>
              <a:defRPr sz="2800" b="1">
                <a:solidFill>
                  <a:srgbClr val="000000"/>
                </a:solidFill>
                <a:latin typeface="+mn-lt"/>
                <a:ea typeface="+mn-ea"/>
              </a:defRPr>
            </a:lvl5pPr>
            <a:lvl6pPr marL="2514600" indent="-228600" algn="just" rtl="0" fontAlgn="base">
              <a:lnSpc>
                <a:spcPct val="120000"/>
              </a:lnSpc>
              <a:spcBef>
                <a:spcPct val="20000"/>
              </a:spcBef>
              <a:spcAft>
                <a:spcPct val="0"/>
              </a:spcAft>
              <a:buClr>
                <a:srgbClr val="FF3300"/>
              </a:buClr>
              <a:defRPr sz="2800" b="1">
                <a:solidFill>
                  <a:srgbClr val="000000"/>
                </a:solidFill>
                <a:latin typeface="+mn-lt"/>
                <a:ea typeface="+mn-ea"/>
              </a:defRPr>
            </a:lvl6pPr>
            <a:lvl7pPr marL="2971800" indent="-228600" algn="just" rtl="0" fontAlgn="base">
              <a:lnSpc>
                <a:spcPct val="120000"/>
              </a:lnSpc>
              <a:spcBef>
                <a:spcPct val="20000"/>
              </a:spcBef>
              <a:spcAft>
                <a:spcPct val="0"/>
              </a:spcAft>
              <a:buClr>
                <a:srgbClr val="FF3300"/>
              </a:buClr>
              <a:defRPr sz="2800" b="1">
                <a:solidFill>
                  <a:srgbClr val="000000"/>
                </a:solidFill>
                <a:latin typeface="+mn-lt"/>
                <a:ea typeface="+mn-ea"/>
              </a:defRPr>
            </a:lvl7pPr>
            <a:lvl8pPr marL="3429000" indent="-228600" algn="just" rtl="0" fontAlgn="base">
              <a:lnSpc>
                <a:spcPct val="120000"/>
              </a:lnSpc>
              <a:spcBef>
                <a:spcPct val="20000"/>
              </a:spcBef>
              <a:spcAft>
                <a:spcPct val="0"/>
              </a:spcAft>
              <a:buClr>
                <a:srgbClr val="FF3300"/>
              </a:buClr>
              <a:defRPr sz="2800" b="1">
                <a:solidFill>
                  <a:srgbClr val="000000"/>
                </a:solidFill>
                <a:latin typeface="+mn-lt"/>
                <a:ea typeface="+mn-ea"/>
              </a:defRPr>
            </a:lvl8pPr>
            <a:lvl9pPr marL="3886200" indent="-228600" algn="just" rtl="0" fontAlgn="base">
              <a:lnSpc>
                <a:spcPct val="120000"/>
              </a:lnSpc>
              <a:spcBef>
                <a:spcPct val="20000"/>
              </a:spcBef>
              <a:spcAft>
                <a:spcPct val="0"/>
              </a:spcAft>
              <a:buClr>
                <a:srgbClr val="FF3300"/>
              </a:buClr>
              <a:defRPr sz="2800" b="1">
                <a:solidFill>
                  <a:srgbClr val="000000"/>
                </a:solidFill>
                <a:latin typeface="+mn-lt"/>
                <a:ea typeface="+mn-ea"/>
              </a:defRPr>
            </a:lvl9pPr>
          </a:lstStyle>
          <a:p>
            <a:pPr marL="0" indent="0" eaLnBrk="1" hangingPunct="1">
              <a:lnSpc>
                <a:spcPct val="150000"/>
              </a:lnSpc>
              <a:buNone/>
              <a:defRPr/>
            </a:pPr>
            <a:r>
              <a:rPr lang="zh-CN" altLang="en-US" sz="2400" dirty="0">
                <a:solidFill>
                  <a:srgbClr val="C00000"/>
                </a:solidFill>
              </a:rPr>
              <a:t>定义</a:t>
            </a:r>
            <a:r>
              <a:rPr lang="en-US" altLang="zh-CN" sz="2400" dirty="0">
                <a:solidFill>
                  <a:srgbClr val="C00000"/>
                </a:solidFill>
              </a:rPr>
              <a:t>5.8 </a:t>
            </a:r>
            <a:r>
              <a:rPr lang="zh-CN" altLang="en-US" sz="2400" dirty="0"/>
              <a:t>设</a:t>
            </a:r>
            <a:r>
              <a:rPr lang="en-US" altLang="zh-CN" sz="2400" dirty="0"/>
              <a:t>R</a:t>
            </a:r>
            <a:r>
              <a:rPr lang="zh-CN" altLang="en-US" sz="2400" dirty="0"/>
              <a:t>是非空集合</a:t>
            </a:r>
            <a:r>
              <a:rPr lang="en-US" altLang="zh-CN" sz="2400" dirty="0"/>
              <a:t>A</a:t>
            </a:r>
            <a:r>
              <a:rPr lang="zh-CN" altLang="en-US" sz="2400" dirty="0"/>
              <a:t>上的关系，如果</a:t>
            </a:r>
            <a:r>
              <a:rPr lang="en-US" altLang="zh-CN" sz="2400" dirty="0"/>
              <a:t>R</a:t>
            </a:r>
            <a:r>
              <a:rPr lang="zh-CN" altLang="en-US" sz="2400" dirty="0"/>
              <a:t>是</a:t>
            </a:r>
            <a:r>
              <a:rPr lang="zh-CN" altLang="en-US" sz="2400" dirty="0">
                <a:solidFill>
                  <a:srgbClr val="0000CC"/>
                </a:solidFill>
              </a:rPr>
              <a:t>反自反和传递的</a:t>
            </a:r>
            <a:r>
              <a:rPr lang="zh-CN" altLang="en-US" sz="2400" dirty="0"/>
              <a:t>，则称</a:t>
            </a:r>
            <a:r>
              <a:rPr lang="en-US" altLang="zh-CN" sz="2400" dirty="0"/>
              <a:t>R</a:t>
            </a:r>
            <a:r>
              <a:rPr lang="zh-CN" altLang="en-US" sz="2400" dirty="0"/>
              <a:t>是</a:t>
            </a:r>
            <a:r>
              <a:rPr lang="en-US" altLang="zh-CN" sz="2400" dirty="0">
                <a:solidFill>
                  <a:srgbClr val="3333FF"/>
                </a:solidFill>
              </a:rPr>
              <a:t>A</a:t>
            </a:r>
            <a:r>
              <a:rPr lang="zh-CN" altLang="en-US" sz="2400" dirty="0">
                <a:solidFill>
                  <a:srgbClr val="3333FF"/>
                </a:solidFill>
              </a:rPr>
              <a:t>上的</a:t>
            </a:r>
            <a:endParaRPr lang="en-US" altLang="zh-CN" sz="2400" dirty="0">
              <a:solidFill>
                <a:srgbClr val="3333FF"/>
              </a:solidFill>
            </a:endParaRPr>
          </a:p>
          <a:p>
            <a:pPr marL="0" indent="0" eaLnBrk="1" hangingPunct="1">
              <a:lnSpc>
                <a:spcPct val="150000"/>
              </a:lnSpc>
              <a:buNone/>
              <a:defRPr/>
            </a:pPr>
            <a:r>
              <a:rPr lang="en-US" altLang="zh-CN" sz="2400" dirty="0">
                <a:solidFill>
                  <a:srgbClr val="3333FF"/>
                </a:solidFill>
              </a:rPr>
              <a:t>            </a:t>
            </a:r>
            <a:r>
              <a:rPr lang="zh-CN" altLang="en-US" sz="2400" dirty="0">
                <a:solidFill>
                  <a:srgbClr val="3333FF"/>
                </a:solidFill>
              </a:rPr>
              <a:t>拟序关系。</a:t>
            </a:r>
            <a:endParaRPr lang="zh-CN" altLang="en-US" sz="2400" kern="0" dirty="0">
              <a:solidFill>
                <a:srgbClr val="3333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17251">
                                            <p:txEl>
                                              <p:pRg st="1" end="1"/>
                                            </p:txEl>
                                          </p:spTgt>
                                        </p:tgtEl>
                                        <p:attrNameLst>
                                          <p:attrName>style.visibility</p:attrName>
                                        </p:attrNameLst>
                                      </p:cBhvr>
                                      <p:to>
                                        <p:strVal val="visible"/>
                                      </p:to>
                                    </p:set>
                                    <p:anim calcmode="lin" valueType="num">
                                      <p:cBhvr additive="base">
                                        <p:cTn id="7" dur="500" fill="hold"/>
                                        <p:tgtEl>
                                          <p:spTgt spid="171725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172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17251">
                                            <p:txEl>
                                              <p:pRg st="2" end="2"/>
                                            </p:txEl>
                                          </p:spTgt>
                                        </p:tgtEl>
                                        <p:attrNameLst>
                                          <p:attrName>style.visibility</p:attrName>
                                        </p:attrNameLst>
                                      </p:cBhvr>
                                      <p:to>
                                        <p:strVal val="visible"/>
                                      </p:to>
                                    </p:set>
                                    <p:anim calcmode="lin" valueType="num">
                                      <p:cBhvr additive="base">
                                        <p:cTn id="13" dur="500" fill="hold"/>
                                        <p:tgtEl>
                                          <p:spTgt spid="171725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172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17251">
                                            <p:txEl>
                                              <p:pRg st="3" end="3"/>
                                            </p:txEl>
                                          </p:spTgt>
                                        </p:tgtEl>
                                        <p:attrNameLst>
                                          <p:attrName>style.visibility</p:attrName>
                                        </p:attrNameLst>
                                      </p:cBhvr>
                                      <p:to>
                                        <p:strVal val="visible"/>
                                      </p:to>
                                    </p:set>
                                    <p:anim calcmode="lin" valueType="num">
                                      <p:cBhvr additive="base">
                                        <p:cTn id="19" dur="500" fill="hold"/>
                                        <p:tgtEl>
                                          <p:spTgt spid="171725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172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17251">
                                            <p:txEl>
                                              <p:pRg st="4" end="4"/>
                                            </p:txEl>
                                          </p:spTgt>
                                        </p:tgtEl>
                                        <p:attrNameLst>
                                          <p:attrName>style.visibility</p:attrName>
                                        </p:attrNameLst>
                                      </p:cBhvr>
                                      <p:to>
                                        <p:strVal val="visible"/>
                                      </p:to>
                                    </p:set>
                                    <p:anim calcmode="lin" valueType="num">
                                      <p:cBhvr additive="base">
                                        <p:cTn id="25" dur="500" fill="hold"/>
                                        <p:tgtEl>
                                          <p:spTgt spid="171725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1725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17251">
                                            <p:txEl>
                                              <p:pRg st="5" end="5"/>
                                            </p:txEl>
                                          </p:spTgt>
                                        </p:tgtEl>
                                        <p:attrNameLst>
                                          <p:attrName>style.visibility</p:attrName>
                                        </p:attrNameLst>
                                      </p:cBhvr>
                                      <p:to>
                                        <p:strVal val="visible"/>
                                      </p:to>
                                    </p:set>
                                    <p:anim calcmode="lin" valueType="num">
                                      <p:cBhvr additive="base">
                                        <p:cTn id="31" dur="500" fill="hold"/>
                                        <p:tgtEl>
                                          <p:spTgt spid="171725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1725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17251">
                                            <p:txEl>
                                              <p:pRg st="6" end="6"/>
                                            </p:txEl>
                                          </p:spTgt>
                                        </p:tgtEl>
                                        <p:attrNameLst>
                                          <p:attrName>style.visibility</p:attrName>
                                        </p:attrNameLst>
                                      </p:cBhvr>
                                      <p:to>
                                        <p:strVal val="visible"/>
                                      </p:to>
                                    </p:set>
                                    <p:anim calcmode="lin" valueType="num">
                                      <p:cBhvr additive="base">
                                        <p:cTn id="37" dur="500" fill="hold"/>
                                        <p:tgtEl>
                                          <p:spTgt spid="1717251">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17251">
                                            <p:txEl>
                                              <p:pRg st="6" end="6"/>
                                            </p:txEl>
                                          </p:spTgt>
                                        </p:tgtEl>
                                        <p:attrNameLst>
                                          <p:attrName>ppt_y</p:attrName>
                                        </p:attrNameLst>
                                      </p:cBhvr>
                                      <p:tavLst>
                                        <p:tav tm="0">
                                          <p:val>
                                            <p:strVal val="1+#ppt_h/2"/>
                                          </p:val>
                                        </p:tav>
                                        <p:tav tm="100000">
                                          <p:val>
                                            <p:strVal val="#ppt_y"/>
                                          </p:val>
                                        </p:tav>
                                      </p:tavLst>
                                    </p:anim>
                                  </p:childTnLst>
                                </p:cTn>
                              </p:par>
                            </p:childTnLst>
                          </p:cTn>
                        </p:par>
                        <p:par>
                          <p:cTn id="39" fill="hold" nodeType="afterGroup">
                            <p:stCondLst>
                              <p:cond delay="500"/>
                            </p:stCondLst>
                            <p:childTnLst>
                              <p:par>
                                <p:cTn id="40" presetID="2" presetClass="entr" presetSubtype="4" fill="hold" grpId="0" nodeType="afterEffect">
                                  <p:stCondLst>
                                    <p:cond delay="0"/>
                                  </p:stCondLst>
                                  <p:childTnLst>
                                    <p:set>
                                      <p:cBhvr>
                                        <p:cTn id="41" dur="1" fill="hold">
                                          <p:stCondLst>
                                            <p:cond delay="0"/>
                                          </p:stCondLst>
                                        </p:cTn>
                                        <p:tgtEl>
                                          <p:spTgt spid="6">
                                            <p:bg/>
                                          </p:spTgt>
                                        </p:tgtEl>
                                        <p:attrNameLst>
                                          <p:attrName>style.visibility</p:attrName>
                                        </p:attrNameLst>
                                      </p:cBhvr>
                                      <p:to>
                                        <p:strVal val="visible"/>
                                      </p:to>
                                    </p:set>
                                    <p:anim calcmode="lin" valueType="num">
                                      <p:cBhvr additive="base">
                                        <p:cTn id="42" dur="500" fill="hold"/>
                                        <p:tgtEl>
                                          <p:spTgt spid="6">
                                            <p:bg/>
                                          </p:spTgt>
                                        </p:tgtEl>
                                        <p:attrNameLst>
                                          <p:attrName>ppt_x</p:attrName>
                                        </p:attrNameLst>
                                      </p:cBhvr>
                                      <p:tavLst>
                                        <p:tav tm="0">
                                          <p:val>
                                            <p:strVal val="#ppt_x"/>
                                          </p:val>
                                        </p:tav>
                                        <p:tav tm="100000">
                                          <p:val>
                                            <p:strVal val="#ppt_x"/>
                                          </p:val>
                                        </p:tav>
                                      </p:tavLst>
                                    </p:anim>
                                    <p:anim calcmode="lin" valueType="num">
                                      <p:cBhvr additive="base">
                                        <p:cTn id="43" dur="500" fill="hold"/>
                                        <p:tgtEl>
                                          <p:spTgt spid="6">
                                            <p:bg/>
                                          </p:spTgt>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6">
                                            <p:txEl>
                                              <p:pRg st="0" end="0"/>
                                            </p:txEl>
                                          </p:spTgt>
                                        </p:tgtEl>
                                        <p:attrNameLst>
                                          <p:attrName>style.visibility</p:attrName>
                                        </p:attrNameLst>
                                      </p:cBhvr>
                                      <p:to>
                                        <p:strVal val="visible"/>
                                      </p:to>
                                    </p:set>
                                    <p:anim calcmode="lin" valueType="num">
                                      <p:cBhvr additive="base">
                                        <p:cTn id="4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6">
                                            <p:txEl>
                                              <p:pRg st="1" end="1"/>
                                            </p:txEl>
                                          </p:spTgt>
                                        </p:tgtEl>
                                        <p:attrNameLst>
                                          <p:attrName>style.visibility</p:attrName>
                                        </p:attrNameLst>
                                      </p:cBhvr>
                                      <p:to>
                                        <p:strVal val="visible"/>
                                      </p:to>
                                    </p:set>
                                    <p:anim calcmode="lin" valueType="num">
                                      <p:cBhvr additive="base">
                                        <p:cTn id="5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7251" grpId="0" uiExpand="1" build="p"/>
      <p:bldP spid="6"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6D53A-9AA2-4F64-808C-CD9E4ADB394A}"/>
              </a:ext>
            </a:extLst>
          </p:cNvPr>
          <p:cNvSpPr>
            <a:spLocks noGrp="1"/>
          </p:cNvSpPr>
          <p:nvPr>
            <p:ph type="title"/>
          </p:nvPr>
        </p:nvSpPr>
        <p:spPr>
          <a:xfrm>
            <a:off x="799144" y="244892"/>
            <a:ext cx="10758267" cy="585924"/>
          </a:xfrm>
        </p:spPr>
        <p:txBody>
          <a:bodyPr/>
          <a:lstStyle/>
          <a:p>
            <a:r>
              <a:rPr lang="zh-CN" altLang="en-US" dirty="0"/>
              <a:t>问题引入</a:t>
            </a:r>
          </a:p>
        </p:txBody>
      </p:sp>
      <p:sp>
        <p:nvSpPr>
          <p:cNvPr id="3" name="文本占位符 2">
            <a:extLst>
              <a:ext uri="{FF2B5EF4-FFF2-40B4-BE49-F238E27FC236}">
                <a16:creationId xmlns:a16="http://schemas.microsoft.com/office/drawing/2014/main" id="{548F2436-A497-46BC-BFEA-12498E906350}"/>
              </a:ext>
            </a:extLst>
          </p:cNvPr>
          <p:cNvSpPr>
            <a:spLocks noGrp="1"/>
          </p:cNvSpPr>
          <p:nvPr>
            <p:ph type="body" sz="half" idx="1"/>
          </p:nvPr>
        </p:nvSpPr>
        <p:spPr>
          <a:xfrm>
            <a:off x="143833" y="909147"/>
            <a:ext cx="8546142" cy="1987247"/>
          </a:xfrm>
        </p:spPr>
        <p:txBody>
          <a:bodyPr>
            <a:normAutofit/>
          </a:bodyPr>
          <a:lstStyle/>
          <a:p>
            <a:pPr marL="0" indent="0">
              <a:buNone/>
            </a:pPr>
            <a:r>
              <a:rPr lang="zh-CN" altLang="en-US" dirty="0"/>
              <a:t>假设集合</a:t>
            </a:r>
            <a:r>
              <a:rPr lang="en-US" altLang="zh-CN" dirty="0"/>
              <a:t>A</a:t>
            </a:r>
            <a:r>
              <a:rPr lang="zh-CN" altLang="en-US" dirty="0"/>
              <a:t>是制作四川麻婆豆腐的任务集，即</a:t>
            </a:r>
            <a:r>
              <a:rPr lang="en-US" altLang="zh-CN" dirty="0"/>
              <a:t>A</a:t>
            </a:r>
            <a:r>
              <a:rPr lang="zh-CN" altLang="en-US" dirty="0"/>
              <a:t>＝</a:t>
            </a:r>
            <a:r>
              <a:rPr lang="en-US" altLang="zh-CN" dirty="0"/>
              <a:t>{1,2,3,4,5,6}</a:t>
            </a:r>
            <a:r>
              <a:rPr lang="zh-CN" altLang="en-US" dirty="0"/>
              <a:t>，</a:t>
            </a:r>
            <a:r>
              <a:rPr lang="en-US" altLang="zh-CN" dirty="0"/>
              <a:t>A</a:t>
            </a:r>
            <a:r>
              <a:rPr lang="zh-CN" altLang="en-US" dirty="0"/>
              <a:t>上的关系</a:t>
            </a:r>
            <a:r>
              <a:rPr lang="en-US" altLang="zh-CN" dirty="0"/>
              <a:t>R</a:t>
            </a:r>
            <a:r>
              <a:rPr lang="zh-CN" altLang="en-US" dirty="0"/>
              <a:t>定义为：</a:t>
            </a:r>
          </a:p>
          <a:p>
            <a:pPr marL="0" indent="0">
              <a:buNone/>
            </a:pPr>
            <a:r>
              <a:rPr lang="en-US" altLang="zh-CN" dirty="0"/>
              <a:t>&lt;</a:t>
            </a:r>
            <a:r>
              <a:rPr lang="en-US" altLang="zh-CN" dirty="0" err="1"/>
              <a:t>i,j</a:t>
            </a:r>
            <a:r>
              <a:rPr lang="en-US" altLang="zh-CN" dirty="0"/>
              <a:t>&gt;∈R </a:t>
            </a:r>
            <a:r>
              <a:rPr lang="en-US" altLang="zh-CN" dirty="0">
                <a:latin typeface="微软雅黑" panose="020B0503020204020204" pitchFamily="34" charset="-122"/>
                <a:ea typeface="微软雅黑" panose="020B0503020204020204" pitchFamily="34" charset="-122"/>
                <a:sym typeface="Symbol" panose="05050102010706020507" pitchFamily="18" charset="2"/>
              </a:rPr>
              <a:t> </a:t>
            </a:r>
            <a:r>
              <a:rPr lang="zh-CN" altLang="en-US" dirty="0"/>
              <a:t>如果</a:t>
            </a:r>
            <a:r>
              <a:rPr lang="en-US" altLang="zh-CN" dirty="0" err="1"/>
              <a:t>i</a:t>
            </a:r>
            <a:r>
              <a:rPr lang="zh-CN" altLang="en-US" dirty="0"/>
              <a:t>＝</a:t>
            </a:r>
            <a:r>
              <a:rPr lang="en-US" altLang="zh-CN" dirty="0"/>
              <a:t>j</a:t>
            </a:r>
            <a:r>
              <a:rPr lang="zh-CN" altLang="en-US" dirty="0"/>
              <a:t>或者任务</a:t>
            </a:r>
            <a:r>
              <a:rPr lang="en-US" altLang="zh-CN" dirty="0" err="1"/>
              <a:t>i</a:t>
            </a:r>
            <a:r>
              <a:rPr lang="zh-CN" altLang="en-US" dirty="0"/>
              <a:t>必须在任务</a:t>
            </a:r>
            <a:r>
              <a:rPr lang="en-US" altLang="zh-CN" dirty="0"/>
              <a:t>j</a:t>
            </a:r>
            <a:r>
              <a:rPr lang="zh-CN" altLang="en-US" dirty="0"/>
              <a:t>之前完成。</a:t>
            </a:r>
          </a:p>
        </p:txBody>
      </p:sp>
      <p:sp>
        <p:nvSpPr>
          <p:cNvPr id="9" name="内容占位符 8">
            <a:extLst>
              <a:ext uri="{FF2B5EF4-FFF2-40B4-BE49-F238E27FC236}">
                <a16:creationId xmlns:a16="http://schemas.microsoft.com/office/drawing/2014/main" id="{970F43F2-F703-4AEA-A517-65C1C4712D80}"/>
              </a:ext>
            </a:extLst>
          </p:cNvPr>
          <p:cNvSpPr>
            <a:spLocks noGrp="1"/>
          </p:cNvSpPr>
          <p:nvPr>
            <p:ph sz="half" idx="2"/>
          </p:nvPr>
        </p:nvSpPr>
        <p:spPr>
          <a:xfrm>
            <a:off x="223276" y="2808262"/>
            <a:ext cx="6561699" cy="845768"/>
          </a:xfrm>
        </p:spPr>
        <p:txBody>
          <a:bodyPr>
            <a:normAutofit/>
          </a:bodyPr>
          <a:lstStyle/>
          <a:p>
            <a:pPr marL="0" indent="0">
              <a:buNone/>
            </a:pPr>
            <a:r>
              <a:rPr lang="zh-CN" altLang="zh-CN" dirty="0">
                <a:solidFill>
                  <a:srgbClr val="C00000"/>
                </a:solidFill>
              </a:rPr>
              <a:t>则关系</a:t>
            </a:r>
            <a:r>
              <a:rPr lang="en-US" altLang="zh-CN" dirty="0">
                <a:solidFill>
                  <a:srgbClr val="C00000"/>
                </a:solidFill>
              </a:rPr>
              <a:t>R</a:t>
            </a:r>
            <a:r>
              <a:rPr lang="zh-CN" altLang="en-US" dirty="0">
                <a:solidFill>
                  <a:srgbClr val="C00000"/>
                </a:solidFill>
              </a:rPr>
              <a:t>具有什么性质？</a:t>
            </a:r>
            <a:r>
              <a:rPr lang="zh-CN" altLang="zh-CN" dirty="0">
                <a:solidFill>
                  <a:srgbClr val="C00000"/>
                </a:solidFill>
              </a:rPr>
              <a:t>是拟序关系吗？</a:t>
            </a:r>
            <a:endParaRPr lang="zh-CN" altLang="en-US" dirty="0">
              <a:solidFill>
                <a:srgbClr val="C00000"/>
              </a:solidFill>
            </a:endParaRPr>
          </a:p>
        </p:txBody>
      </p:sp>
      <p:sp>
        <p:nvSpPr>
          <p:cNvPr id="19" name="AutoShape 13">
            <a:extLst>
              <a:ext uri="{FF2B5EF4-FFF2-40B4-BE49-F238E27FC236}">
                <a16:creationId xmlns:a16="http://schemas.microsoft.com/office/drawing/2014/main" id="{BE30A534-E925-4B18-B693-EDE667CC1B5C}"/>
              </a:ext>
            </a:extLst>
          </p:cNvPr>
          <p:cNvSpPr>
            <a:spLocks noChangeArrowheads="1"/>
          </p:cNvSpPr>
          <p:nvPr/>
        </p:nvSpPr>
        <p:spPr bwMode="auto">
          <a:xfrm>
            <a:off x="6945874" y="1336192"/>
            <a:ext cx="2881979" cy="543997"/>
          </a:xfrm>
          <a:prstGeom prst="wedgeRectCallout">
            <a:avLst>
              <a:gd name="adj1" fmla="val -41910"/>
              <a:gd name="adj2" fmla="val 103766"/>
            </a:avLst>
          </a:prstGeom>
          <a:solidFill>
            <a:srgbClr val="1157AB">
              <a:alpha val="89803"/>
            </a:srgbClr>
          </a:solidFill>
          <a:ln w="12700" algn="ctr">
            <a:solidFill>
              <a:srgbClr val="003300"/>
            </a:solidFill>
            <a:miter lim="800000"/>
            <a:headEnd/>
            <a:tailEnd/>
          </a:ln>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zh-CN" altLang="en-US" sz="2400" dirty="0">
                <a:solidFill>
                  <a:schemeClr val="bg1"/>
                </a:solidFill>
                <a:latin typeface="微软雅黑" panose="020B0503020204020204" pitchFamily="34" charset="-122"/>
                <a:ea typeface="微软雅黑" panose="020B0503020204020204" pitchFamily="34" charset="-122"/>
              </a:rPr>
              <a:t>不具有反自反性 </a:t>
            </a:r>
          </a:p>
        </p:txBody>
      </p:sp>
      <p:sp>
        <p:nvSpPr>
          <p:cNvPr id="20" name="Rectangle 3">
            <a:extLst>
              <a:ext uri="{FF2B5EF4-FFF2-40B4-BE49-F238E27FC236}">
                <a16:creationId xmlns:a16="http://schemas.microsoft.com/office/drawing/2014/main" id="{CB0B98DB-8F1E-4F10-8F56-9D985FC1D608}"/>
              </a:ext>
            </a:extLst>
          </p:cNvPr>
          <p:cNvSpPr txBox="1">
            <a:spLocks noChangeArrowheads="1"/>
          </p:cNvSpPr>
          <p:nvPr/>
        </p:nvSpPr>
        <p:spPr bwMode="auto">
          <a:xfrm>
            <a:off x="6061075" y="2808262"/>
            <a:ext cx="533400" cy="581057"/>
          </a:xfrm>
          <a:prstGeom prst="rect">
            <a:avLst/>
          </a:prstGeom>
          <a:noFill/>
          <a:ln w="9525">
            <a:noFill/>
            <a:miter lim="800000"/>
            <a:headEnd/>
            <a:tailEnd/>
          </a:ln>
        </p:spPr>
        <p:txBody>
          <a:bodyPr wrap="square">
            <a:spAutoFit/>
          </a:bodyPr>
          <a:lstStyle/>
          <a:p>
            <a:pPr marL="342969" indent="-342969" algn="just" eaLnBrk="0" hangingPunct="0">
              <a:lnSpc>
                <a:spcPct val="150000"/>
              </a:lnSpc>
              <a:spcBef>
                <a:spcPct val="20000"/>
              </a:spcBef>
              <a:buClr>
                <a:srgbClr val="FF3300"/>
              </a:buClr>
              <a:defRPr/>
            </a:pPr>
            <a:r>
              <a:rPr lang="zh-CN" altLang="en-US" b="1" kern="0" dirty="0">
                <a:solidFill>
                  <a:srgbClr val="3333FF"/>
                </a:solidFill>
                <a:latin typeface="+mn-ea"/>
              </a:rPr>
              <a:t>否</a:t>
            </a:r>
          </a:p>
        </p:txBody>
      </p:sp>
      <p:sp>
        <p:nvSpPr>
          <p:cNvPr id="21" name="Rectangle 3">
            <a:extLst>
              <a:ext uri="{FF2B5EF4-FFF2-40B4-BE49-F238E27FC236}">
                <a16:creationId xmlns:a16="http://schemas.microsoft.com/office/drawing/2014/main" id="{D1DE9839-A18D-4AC8-B405-8CB2F32ABEED}"/>
              </a:ext>
            </a:extLst>
          </p:cNvPr>
          <p:cNvSpPr txBox="1">
            <a:spLocks noChangeArrowheads="1"/>
          </p:cNvSpPr>
          <p:nvPr/>
        </p:nvSpPr>
        <p:spPr bwMode="auto">
          <a:xfrm>
            <a:off x="384175" y="3712969"/>
            <a:ext cx="6561699" cy="581057"/>
          </a:xfrm>
          <a:prstGeom prst="rect">
            <a:avLst/>
          </a:prstGeom>
          <a:noFill/>
          <a:ln w="9525">
            <a:noFill/>
            <a:miter lim="800000"/>
            <a:headEnd/>
            <a:tailEnd/>
          </a:ln>
        </p:spPr>
        <p:txBody>
          <a:bodyPr wrap="square">
            <a:spAutoFit/>
          </a:bodyPr>
          <a:lstStyle/>
          <a:p>
            <a:pPr marL="342969" indent="-342969" algn="just" eaLnBrk="0" hangingPunct="0">
              <a:lnSpc>
                <a:spcPct val="150000"/>
              </a:lnSpc>
              <a:spcBef>
                <a:spcPct val="20000"/>
              </a:spcBef>
              <a:buClr>
                <a:srgbClr val="FF3300"/>
              </a:buClr>
              <a:defRPr/>
            </a:pPr>
            <a:r>
              <a:rPr lang="zh-CN" altLang="zh-CN" b="1" dirty="0"/>
              <a:t>具有自反性、反对称性和传递性的</a:t>
            </a:r>
            <a:r>
              <a:rPr lang="zh-CN" altLang="en-US" b="1" dirty="0"/>
              <a:t>。</a:t>
            </a:r>
            <a:endParaRPr lang="zh-CN" altLang="en-US" b="1" kern="0" dirty="0">
              <a:solidFill>
                <a:srgbClr val="3333FF"/>
              </a:solidFill>
              <a:latin typeface="+mn-ea"/>
            </a:endParaRPr>
          </a:p>
        </p:txBody>
      </p:sp>
      <p:sp>
        <p:nvSpPr>
          <p:cNvPr id="15" name="爆炸形: 8 pt  14">
            <a:extLst>
              <a:ext uri="{FF2B5EF4-FFF2-40B4-BE49-F238E27FC236}">
                <a16:creationId xmlns:a16="http://schemas.microsoft.com/office/drawing/2014/main" id="{C45AABCC-67EB-4FA8-A1BB-6F82220A6C2B}"/>
              </a:ext>
            </a:extLst>
          </p:cNvPr>
          <p:cNvSpPr/>
          <p:nvPr/>
        </p:nvSpPr>
        <p:spPr>
          <a:xfrm>
            <a:off x="4599654" y="3873810"/>
            <a:ext cx="4610100" cy="25189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偏序关系</a:t>
            </a:r>
          </a:p>
        </p:txBody>
      </p:sp>
    </p:spTree>
    <p:extLst>
      <p:ext uri="{BB962C8B-B14F-4D97-AF65-F5344CB8AC3E}">
        <p14:creationId xmlns:p14="http://schemas.microsoft.com/office/powerpoint/2010/main" val="278996771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wipe(down)">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1+#ppt_w/2"/>
                                          </p:val>
                                        </p:tav>
                                        <p:tav tm="100000">
                                          <p:val>
                                            <p:strVal val="#ppt_x"/>
                                          </p:val>
                                        </p:tav>
                                      </p:tavLst>
                                    </p:anim>
                                    <p:anim calcmode="lin" valueType="num">
                                      <p:cBhvr additive="base">
                                        <p:cTn id="13"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0">
                                            <p:txEl>
                                              <p:pRg st="0" end="0"/>
                                            </p:txEl>
                                          </p:spTgt>
                                        </p:tgtEl>
                                        <p:attrNameLst>
                                          <p:attrName>style.visibility</p:attrName>
                                        </p:attrNameLst>
                                      </p:cBhvr>
                                      <p:to>
                                        <p:strVal val="visible"/>
                                      </p:to>
                                    </p:set>
                                    <p:animEffect transition="in" filter="wipe(down)">
                                      <p:cBhvr>
                                        <p:cTn id="18" dur="500"/>
                                        <p:tgtEl>
                                          <p:spTgt spid="2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inVertical)">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build="p"/>
      <p:bldP spid="21" grpId="0" build="p"/>
      <p:bldP spid="1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a:extLst>
              <a:ext uri="{FF2B5EF4-FFF2-40B4-BE49-F238E27FC236}">
                <a16:creationId xmlns:a16="http://schemas.microsoft.com/office/drawing/2014/main" id="{CD1C4E2E-EDA0-48A4-81CC-CC602792E6A6}"/>
              </a:ext>
            </a:extLst>
          </p:cNvPr>
          <p:cNvSpPr>
            <a:spLocks noGrp="1" noChangeArrowheads="1"/>
          </p:cNvSpPr>
          <p:nvPr>
            <p:ph type="title"/>
          </p:nvPr>
        </p:nvSpPr>
        <p:spPr/>
        <p:txBody>
          <a:bodyPr/>
          <a:lstStyle/>
          <a:p>
            <a:pPr eaLnBrk="1" hangingPunct="1"/>
            <a:r>
              <a:rPr lang="en-US" altLang="zh-CN" dirty="0"/>
              <a:t>5.3.2 </a:t>
            </a:r>
            <a:r>
              <a:rPr lang="zh-CN" altLang="en-US" dirty="0"/>
              <a:t>偏序关系</a:t>
            </a:r>
          </a:p>
        </p:txBody>
      </p:sp>
      <p:sp>
        <p:nvSpPr>
          <p:cNvPr id="1719299" name="Rectangle 3">
            <a:extLst>
              <a:ext uri="{FF2B5EF4-FFF2-40B4-BE49-F238E27FC236}">
                <a16:creationId xmlns:a16="http://schemas.microsoft.com/office/drawing/2014/main" id="{748730F3-6C7B-4CC3-9F9F-BEF0FD50B364}"/>
              </a:ext>
            </a:extLst>
          </p:cNvPr>
          <p:cNvSpPr>
            <a:spLocks noGrp="1" noChangeArrowheads="1"/>
          </p:cNvSpPr>
          <p:nvPr>
            <p:ph type="body" idx="1"/>
          </p:nvPr>
        </p:nvSpPr>
        <p:spPr>
          <a:xfrm>
            <a:off x="307975" y="1067595"/>
            <a:ext cx="11582399" cy="2895599"/>
          </a:xfrm>
        </p:spPr>
        <p:txBody>
          <a:bodyPr>
            <a:normAutofit/>
          </a:bodyPr>
          <a:lstStyle/>
          <a:p>
            <a:pPr marL="0" indent="0">
              <a:lnSpc>
                <a:spcPct val="150000"/>
              </a:lnSpc>
              <a:buNone/>
              <a:defRPr/>
            </a:pPr>
            <a:r>
              <a:rPr lang="zh-CN" altLang="en-US" dirty="0">
                <a:solidFill>
                  <a:srgbClr val="FF0000"/>
                </a:solidFill>
              </a:rPr>
              <a:t>定义</a:t>
            </a:r>
            <a:r>
              <a:rPr lang="en-US" altLang="zh-CN" dirty="0">
                <a:solidFill>
                  <a:srgbClr val="FF0000"/>
                </a:solidFill>
              </a:rPr>
              <a:t>5.9</a:t>
            </a:r>
            <a:r>
              <a:rPr lang="en-US" altLang="zh-CN" dirty="0"/>
              <a:t>  </a:t>
            </a:r>
            <a:r>
              <a:rPr lang="zh-CN" altLang="en-US" dirty="0"/>
              <a:t>设</a:t>
            </a:r>
            <a:r>
              <a:rPr lang="en-US" altLang="zh-CN" dirty="0"/>
              <a:t>R</a:t>
            </a:r>
            <a:r>
              <a:rPr lang="zh-CN" altLang="en-US" dirty="0"/>
              <a:t>是非空集合</a:t>
            </a:r>
            <a:r>
              <a:rPr lang="en-US" altLang="zh-CN" dirty="0"/>
              <a:t>A</a:t>
            </a:r>
            <a:r>
              <a:rPr lang="zh-CN" altLang="en-US" dirty="0"/>
              <a:t>上的关系，</a:t>
            </a:r>
            <a:r>
              <a:rPr lang="zh-CN" altLang="en-US" dirty="0">
                <a:solidFill>
                  <a:srgbClr val="0000CC"/>
                </a:solidFill>
              </a:rPr>
              <a:t>如果</a:t>
            </a:r>
            <a:r>
              <a:rPr lang="en-US" altLang="zh-CN" dirty="0">
                <a:solidFill>
                  <a:srgbClr val="0000CC"/>
                </a:solidFill>
              </a:rPr>
              <a:t>R</a:t>
            </a:r>
            <a:r>
              <a:rPr lang="zh-CN" altLang="en-US" dirty="0">
                <a:solidFill>
                  <a:srgbClr val="0000CC"/>
                </a:solidFill>
              </a:rPr>
              <a:t>是自反的、反对称的和传递的</a:t>
            </a:r>
            <a:r>
              <a:rPr lang="zh-CN" altLang="en-US" dirty="0"/>
              <a:t>，则称</a:t>
            </a:r>
            <a:r>
              <a:rPr lang="en-US" altLang="zh-CN" dirty="0"/>
              <a:t>R</a:t>
            </a:r>
            <a:r>
              <a:rPr lang="zh-CN" altLang="en-US" dirty="0"/>
              <a:t>是</a:t>
            </a:r>
            <a:r>
              <a:rPr lang="en-US" altLang="zh-CN" dirty="0"/>
              <a:t>A</a:t>
            </a:r>
            <a:r>
              <a:rPr lang="zh-CN" altLang="en-US" dirty="0"/>
              <a:t>上的</a:t>
            </a:r>
            <a:r>
              <a:rPr lang="zh-CN" altLang="en-US" dirty="0">
                <a:solidFill>
                  <a:srgbClr val="3333FF"/>
                </a:solidFill>
              </a:rPr>
              <a:t>偏序关系</a:t>
            </a:r>
            <a:r>
              <a:rPr lang="en-US" altLang="zh-CN" dirty="0"/>
              <a:t>(Partial Order Relation)</a:t>
            </a:r>
            <a:r>
              <a:rPr lang="zh-CN" altLang="en-US" dirty="0"/>
              <a:t>，简称</a:t>
            </a:r>
            <a:r>
              <a:rPr lang="zh-CN" altLang="en-US" dirty="0">
                <a:solidFill>
                  <a:srgbClr val="3333FF"/>
                </a:solidFill>
              </a:rPr>
              <a:t>偏序</a:t>
            </a:r>
            <a:r>
              <a:rPr lang="zh-CN" altLang="en-US" dirty="0"/>
              <a:t>，记为</a:t>
            </a:r>
            <a:r>
              <a:rPr lang="zh-CN" altLang="en-US" dirty="0">
                <a:latin typeface="宋体"/>
              </a:rPr>
              <a:t>“</a:t>
            </a:r>
            <a:r>
              <a:rPr lang="zh-CN" altLang="en-US" dirty="0"/>
              <a:t>≤</a:t>
            </a:r>
            <a:r>
              <a:rPr lang="zh-CN" altLang="en-US" dirty="0">
                <a:latin typeface="宋体"/>
              </a:rPr>
              <a:t>”</a:t>
            </a:r>
            <a:r>
              <a:rPr lang="zh-CN" altLang="en-US" dirty="0"/>
              <a:t>，读作</a:t>
            </a:r>
            <a:r>
              <a:rPr lang="zh-CN" altLang="en-US" dirty="0">
                <a:latin typeface="宋体"/>
              </a:rPr>
              <a:t>“</a:t>
            </a:r>
            <a:r>
              <a:rPr lang="zh-CN" altLang="en-US" dirty="0"/>
              <a:t>小于等于</a:t>
            </a:r>
            <a:r>
              <a:rPr lang="zh-CN" altLang="en-US" dirty="0">
                <a:latin typeface="宋体"/>
              </a:rPr>
              <a:t>”</a:t>
            </a:r>
            <a:r>
              <a:rPr lang="zh-CN" altLang="en-US" dirty="0"/>
              <a:t>，并将</a:t>
            </a:r>
            <a:r>
              <a:rPr lang="zh-CN" altLang="en-US" dirty="0">
                <a:latin typeface="宋体"/>
              </a:rPr>
              <a:t>“</a:t>
            </a:r>
            <a:r>
              <a:rPr lang="en-US" altLang="zh-CN" dirty="0"/>
              <a:t>&lt;</a:t>
            </a:r>
            <a:r>
              <a:rPr lang="en-US" altLang="zh-CN" dirty="0" err="1"/>
              <a:t>a,b</a:t>
            </a:r>
            <a:r>
              <a:rPr lang="en-US" altLang="zh-CN" dirty="0"/>
              <a:t>&gt;∈≤</a:t>
            </a:r>
            <a:r>
              <a:rPr lang="en-US" altLang="zh-CN" dirty="0">
                <a:latin typeface="宋体"/>
              </a:rPr>
              <a:t>”</a:t>
            </a:r>
            <a:r>
              <a:rPr lang="zh-CN" altLang="en-US" dirty="0"/>
              <a:t>记为</a:t>
            </a:r>
            <a:r>
              <a:rPr lang="en-US" altLang="zh-CN" dirty="0" err="1"/>
              <a:t>a≤b</a:t>
            </a:r>
            <a:r>
              <a:rPr lang="zh-CN" altLang="en-US" dirty="0"/>
              <a:t>。</a:t>
            </a:r>
          </a:p>
          <a:p>
            <a:pPr marL="0" indent="0">
              <a:lnSpc>
                <a:spcPct val="150000"/>
              </a:lnSpc>
              <a:buNone/>
              <a:defRPr/>
            </a:pPr>
            <a:r>
              <a:rPr lang="zh-CN" altLang="en-US" dirty="0"/>
              <a:t>    序偶</a:t>
            </a:r>
            <a:r>
              <a:rPr lang="en-US" altLang="zh-CN" dirty="0">
                <a:solidFill>
                  <a:srgbClr val="0000FF"/>
                </a:solidFill>
              </a:rPr>
              <a:t>&lt;A,≤&gt;</a:t>
            </a:r>
            <a:r>
              <a:rPr lang="zh-CN" altLang="en-US" dirty="0"/>
              <a:t>称为</a:t>
            </a:r>
            <a:r>
              <a:rPr lang="zh-CN" altLang="en-US" dirty="0">
                <a:solidFill>
                  <a:srgbClr val="3333FF"/>
                </a:solidFill>
              </a:rPr>
              <a:t>偏序集</a:t>
            </a:r>
            <a:r>
              <a:rPr lang="en-US" altLang="zh-CN" dirty="0"/>
              <a:t>(</a:t>
            </a:r>
            <a:r>
              <a:rPr lang="en-US" altLang="zh-CN" dirty="0" err="1"/>
              <a:t>PartialOrder</a:t>
            </a:r>
            <a:r>
              <a:rPr lang="en-US" altLang="zh-CN" dirty="0"/>
              <a:t> Set)</a:t>
            </a:r>
            <a:r>
              <a:rPr lang="zh-CN" altLang="en-US" dirty="0"/>
              <a:t>。    </a:t>
            </a:r>
            <a:endParaRPr lang="en-US" altLang="zh-CN" dirty="0"/>
          </a:p>
        </p:txBody>
      </p:sp>
      <p:sp>
        <p:nvSpPr>
          <p:cNvPr id="2" name="Text Box 556">
            <a:extLst>
              <a:ext uri="{FF2B5EF4-FFF2-40B4-BE49-F238E27FC236}">
                <a16:creationId xmlns:a16="http://schemas.microsoft.com/office/drawing/2014/main" id="{AE250D41-8A1A-4C06-8F84-7C413D1A2B76}"/>
              </a:ext>
            </a:extLst>
          </p:cNvPr>
          <p:cNvSpPr txBox="1">
            <a:spLocks noChangeArrowheads="1"/>
          </p:cNvSpPr>
          <p:nvPr/>
        </p:nvSpPr>
        <p:spPr bwMode="auto">
          <a:xfrm>
            <a:off x="517097" y="3608970"/>
            <a:ext cx="11393242" cy="1344824"/>
          </a:xfrm>
          <a:prstGeom prst="rect">
            <a:avLst/>
          </a:prstGeom>
          <a:solidFill>
            <a:srgbClr val="D9D9D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zh-CN" altLang="en-US" b="1" i="0" u="none" strike="noStrike" cap="none" normalizeH="0" baseline="0" dirty="0">
                <a:ln>
                  <a:noFill/>
                </a:ln>
                <a:effectLst/>
                <a:latin typeface="+mn-ea"/>
              </a:rPr>
              <a:t>解题小贴士</a:t>
            </a:r>
            <a:r>
              <a:rPr kumimoji="0" lang="en-US" altLang="zh-CN" b="1" i="0" u="none" strike="noStrike" cap="none" normalizeH="0" baseline="0" dirty="0">
                <a:ln>
                  <a:noFill/>
                </a:ln>
                <a:effectLst/>
                <a:latin typeface="+mn-ea"/>
              </a:rPr>
              <a:t>—</a:t>
            </a:r>
            <a:r>
              <a:rPr kumimoji="0" lang="zh-CN" altLang="en-US" b="1" i="0" u="none" strike="noStrike" cap="none" normalizeH="0" baseline="0" dirty="0">
                <a:ln>
                  <a:noFill/>
                </a:ln>
                <a:solidFill>
                  <a:srgbClr val="C00000"/>
                </a:solidFill>
                <a:effectLst/>
                <a:latin typeface="+mn-ea"/>
              </a:rPr>
              <a:t>偏序关系的判断方法</a:t>
            </a:r>
          </a:p>
          <a:p>
            <a:pPr lvl="0" algn="ctr" defTabSz="914400" eaLnBrk="0" fontAlgn="base" hangingPunct="0">
              <a:lnSpc>
                <a:spcPct val="150000"/>
              </a:lnSpc>
              <a:spcBef>
                <a:spcPct val="0"/>
              </a:spcBef>
              <a:spcAft>
                <a:spcPct val="0"/>
              </a:spcAft>
            </a:pPr>
            <a:r>
              <a:rPr kumimoji="0" lang="en-US" altLang="zh-CN" b="1" i="0" u="none" strike="noStrike" cap="none" normalizeH="0" baseline="0" dirty="0">
                <a:ln>
                  <a:noFill/>
                </a:ln>
                <a:solidFill>
                  <a:schemeClr val="tx1"/>
                </a:solidFill>
                <a:effectLst/>
                <a:latin typeface="+mn-ea"/>
              </a:rPr>
              <a:t>R</a:t>
            </a:r>
            <a:r>
              <a:rPr kumimoji="0" lang="zh-CN" altLang="en-US" b="1" i="0" u="none" strike="noStrike" cap="none" normalizeH="0" baseline="0" dirty="0">
                <a:ln>
                  <a:noFill/>
                </a:ln>
                <a:solidFill>
                  <a:schemeClr val="tx1"/>
                </a:solidFill>
                <a:effectLst/>
                <a:latin typeface="+mn-ea"/>
              </a:rPr>
              <a:t>是偏序关系</a:t>
            </a:r>
            <a:r>
              <a:rPr lang="en-US" altLang="zh-CN" b="1" dirty="0">
                <a:latin typeface="微软雅黑" panose="020B0503020204020204" pitchFamily="34" charset="-122"/>
                <a:ea typeface="微软雅黑" panose="020B0503020204020204" pitchFamily="34" charset="-122"/>
                <a:sym typeface="Symbol" panose="05050102010706020507" pitchFamily="18" charset="2"/>
              </a:rPr>
              <a:t> </a:t>
            </a:r>
            <a:r>
              <a:rPr kumimoji="0" lang="en-US" altLang="zh-CN" b="1" i="0" u="none" strike="noStrike" cap="none" normalizeH="0" baseline="0" dirty="0">
                <a:ln>
                  <a:noFill/>
                </a:ln>
                <a:solidFill>
                  <a:schemeClr val="tx1"/>
                </a:solidFill>
                <a:effectLst/>
                <a:latin typeface="+mn-ea"/>
              </a:rPr>
              <a:t>R</a:t>
            </a:r>
            <a:r>
              <a:rPr kumimoji="0" lang="zh-CN" altLang="en-US" b="1" i="0" u="none" strike="noStrike" cap="none" normalizeH="0" baseline="0" dirty="0">
                <a:ln>
                  <a:noFill/>
                </a:ln>
                <a:solidFill>
                  <a:schemeClr val="tx1"/>
                </a:solidFill>
                <a:effectLst/>
                <a:latin typeface="+mn-ea"/>
              </a:rPr>
              <a:t>同时具有自反性、反对称性和传递性。</a:t>
            </a:r>
            <a:endParaRPr kumimoji="0" lang="zh-CN" altLang="zh-CN" b="1" i="0" u="none" strike="noStrike" cap="none" normalizeH="0" baseline="0" dirty="0">
              <a:ln>
                <a:noFill/>
              </a:ln>
              <a:solidFill>
                <a:schemeClr val="tx1"/>
              </a:solidFill>
              <a:effectLst/>
              <a:latin typeface="+mn-ea"/>
            </a:endParaRPr>
          </a:p>
        </p:txBody>
      </p:sp>
      <p:sp>
        <p:nvSpPr>
          <p:cNvPr id="6" name="Rectangle 3">
            <a:extLst>
              <a:ext uri="{FF2B5EF4-FFF2-40B4-BE49-F238E27FC236}">
                <a16:creationId xmlns:a16="http://schemas.microsoft.com/office/drawing/2014/main" id="{AD7A1A92-AC3E-465D-9426-854941234C05}"/>
              </a:ext>
            </a:extLst>
          </p:cNvPr>
          <p:cNvSpPr txBox="1">
            <a:spLocks noChangeArrowheads="1"/>
          </p:cNvSpPr>
          <p:nvPr/>
        </p:nvSpPr>
        <p:spPr>
          <a:xfrm>
            <a:off x="505471" y="5129914"/>
            <a:ext cx="11393243" cy="1729674"/>
          </a:xfrm>
          <a:prstGeom prst="rect">
            <a:avLst/>
          </a:prstGeom>
          <a:solidFill>
            <a:srgbClr val="1157AB"/>
          </a:solidFill>
        </p:spPr>
        <p:txBody>
          <a:bodyPr vert="horz" lIns="121917" tIns="60958" rIns="121917" bIns="60958" rtlCol="0">
            <a:normAutofit/>
          </a:bodyPr>
          <a:lstStyle>
            <a:lvl1pPr marL="457360" indent="-457360" algn="l" defTabSz="1219627" rtl="0" eaLnBrk="1" latinLnBrk="0" hangingPunct="1">
              <a:lnSpc>
                <a:spcPct val="12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spcBef>
                <a:spcPct val="30000"/>
              </a:spcBef>
              <a:buClr>
                <a:srgbClr val="800080"/>
              </a:buClr>
              <a:buNone/>
            </a:pPr>
            <a:r>
              <a:rPr lang="zh-CN" altLang="en-US" dirty="0">
                <a:solidFill>
                  <a:schemeClr val="bg1"/>
                </a:solidFill>
                <a:latin typeface="宋体" panose="02010600030101010101" pitchFamily="2" charset="-122"/>
              </a:rPr>
              <a:t>注意：（</a:t>
            </a:r>
            <a:r>
              <a:rPr lang="en-US" altLang="zh-CN" dirty="0">
                <a:solidFill>
                  <a:schemeClr val="bg1"/>
                </a:solidFill>
                <a:latin typeface="宋体" panose="02010600030101010101" pitchFamily="2" charset="-122"/>
              </a:rPr>
              <a:t>1</a:t>
            </a:r>
            <a:r>
              <a:rPr lang="zh-CN" altLang="en-US" dirty="0">
                <a:solidFill>
                  <a:schemeClr val="bg1"/>
                </a:solidFill>
                <a:latin typeface="宋体" panose="02010600030101010101" pitchFamily="2" charset="-122"/>
              </a:rPr>
              <a:t>）“≤”的逆关系是“≥”，“</a:t>
            </a:r>
            <a:r>
              <a:rPr lang="en-US" altLang="zh-CN" dirty="0">
                <a:solidFill>
                  <a:schemeClr val="bg1"/>
                </a:solidFill>
                <a:latin typeface="宋体" panose="02010600030101010101" pitchFamily="2" charset="-122"/>
              </a:rPr>
              <a:t>&lt;</a:t>
            </a:r>
            <a:r>
              <a:rPr lang="en-US" altLang="zh-CN" dirty="0" err="1">
                <a:solidFill>
                  <a:schemeClr val="bg1"/>
                </a:solidFill>
                <a:latin typeface="宋体" panose="02010600030101010101" pitchFamily="2" charset="-122"/>
              </a:rPr>
              <a:t>a,b</a:t>
            </a:r>
            <a:r>
              <a:rPr lang="en-US" altLang="zh-CN" dirty="0">
                <a:solidFill>
                  <a:schemeClr val="bg1"/>
                </a:solidFill>
                <a:latin typeface="宋体" panose="02010600030101010101" pitchFamily="2" charset="-122"/>
              </a:rPr>
              <a:t>&gt;∈≥”</a:t>
            </a:r>
            <a:r>
              <a:rPr lang="zh-CN" altLang="en-US" dirty="0">
                <a:solidFill>
                  <a:schemeClr val="bg1"/>
                </a:solidFill>
                <a:latin typeface="宋体" panose="02010600030101010101" pitchFamily="2" charset="-122"/>
              </a:rPr>
              <a:t>记为“</a:t>
            </a:r>
            <a:r>
              <a:rPr lang="en-US" altLang="zh-CN" dirty="0" err="1">
                <a:solidFill>
                  <a:schemeClr val="bg1"/>
                </a:solidFill>
                <a:latin typeface="宋体" panose="02010600030101010101" pitchFamily="2" charset="-122"/>
              </a:rPr>
              <a:t>a≥b</a:t>
            </a:r>
            <a:r>
              <a:rPr lang="en-US" altLang="zh-CN" dirty="0">
                <a:solidFill>
                  <a:schemeClr val="bg1"/>
                </a:solidFill>
                <a:latin typeface="宋体" panose="02010600030101010101" pitchFamily="2" charset="-122"/>
              </a:rPr>
              <a:t>”</a:t>
            </a:r>
            <a:r>
              <a:rPr lang="zh-CN" altLang="en-US" dirty="0">
                <a:solidFill>
                  <a:schemeClr val="bg1"/>
                </a:solidFill>
                <a:latin typeface="宋体" panose="02010600030101010101" pitchFamily="2" charset="-122"/>
              </a:rPr>
              <a:t>，</a:t>
            </a:r>
            <a:endParaRPr lang="en-US" altLang="zh-CN" dirty="0">
              <a:solidFill>
                <a:schemeClr val="bg1"/>
              </a:solidFill>
              <a:latin typeface="宋体" panose="02010600030101010101" pitchFamily="2" charset="-122"/>
            </a:endParaRPr>
          </a:p>
          <a:p>
            <a:pPr marL="0" indent="0">
              <a:spcBef>
                <a:spcPct val="30000"/>
              </a:spcBef>
              <a:buClr>
                <a:srgbClr val="800080"/>
              </a:buClr>
              <a:buNone/>
            </a:pPr>
            <a:r>
              <a:rPr lang="zh-CN" altLang="en-US" dirty="0">
                <a:solidFill>
                  <a:schemeClr val="bg1"/>
                </a:solidFill>
                <a:latin typeface="宋体" panose="02010600030101010101" pitchFamily="2" charset="-122"/>
              </a:rPr>
              <a:t>           读作“</a:t>
            </a:r>
            <a:r>
              <a:rPr lang="en-US" altLang="zh-CN" dirty="0">
                <a:solidFill>
                  <a:schemeClr val="bg1"/>
                </a:solidFill>
                <a:latin typeface="宋体" panose="02010600030101010101" pitchFamily="2" charset="-122"/>
              </a:rPr>
              <a:t>a</a:t>
            </a:r>
            <a:r>
              <a:rPr lang="zh-CN" altLang="en-US" dirty="0">
                <a:solidFill>
                  <a:schemeClr val="bg1"/>
                </a:solidFill>
                <a:latin typeface="宋体" panose="02010600030101010101" pitchFamily="2" charset="-122"/>
              </a:rPr>
              <a:t>大于等于</a:t>
            </a:r>
            <a:r>
              <a:rPr lang="en-US" altLang="zh-CN" dirty="0">
                <a:solidFill>
                  <a:schemeClr val="bg1"/>
                </a:solidFill>
                <a:latin typeface="宋体" panose="02010600030101010101" pitchFamily="2" charset="-122"/>
              </a:rPr>
              <a:t>b”</a:t>
            </a:r>
            <a:r>
              <a:rPr lang="zh-CN" altLang="en-US" dirty="0">
                <a:solidFill>
                  <a:schemeClr val="bg1"/>
                </a:solidFill>
                <a:latin typeface="宋体" panose="02010600030101010101" pitchFamily="2" charset="-122"/>
              </a:rPr>
              <a:t>。</a:t>
            </a:r>
          </a:p>
          <a:p>
            <a:pPr marL="0" indent="0">
              <a:spcBef>
                <a:spcPct val="30000"/>
              </a:spcBef>
              <a:buClr>
                <a:srgbClr val="800080"/>
              </a:buClr>
              <a:buNone/>
            </a:pPr>
            <a:r>
              <a:rPr lang="zh-CN" altLang="en-US" dirty="0">
                <a:solidFill>
                  <a:schemeClr val="bg1"/>
                </a:solidFill>
                <a:latin typeface="宋体" panose="02010600030101010101" pitchFamily="2" charset="-122"/>
              </a:rPr>
              <a:t>（</a:t>
            </a:r>
            <a:r>
              <a:rPr lang="en-US" altLang="zh-CN" dirty="0">
                <a:solidFill>
                  <a:schemeClr val="bg1"/>
                </a:solidFill>
                <a:latin typeface="宋体" panose="02010600030101010101" pitchFamily="2" charset="-122"/>
              </a:rPr>
              <a:t>2</a:t>
            </a:r>
            <a:r>
              <a:rPr lang="zh-CN" altLang="en-US" dirty="0">
                <a:solidFill>
                  <a:schemeClr val="bg1"/>
                </a:solidFill>
                <a:latin typeface="宋体" panose="02010600030101010101" pitchFamily="2" charset="-122"/>
              </a:rPr>
              <a:t>）“≤”−“</a:t>
            </a:r>
            <a:r>
              <a:rPr lang="en-US" altLang="zh-CN" dirty="0">
                <a:solidFill>
                  <a:schemeClr val="bg1"/>
                </a:solidFill>
                <a:latin typeface="宋体" panose="02010600030101010101" pitchFamily="2" charset="-122"/>
              </a:rPr>
              <a:t>I</a:t>
            </a:r>
            <a:r>
              <a:rPr lang="en-US" altLang="zh-CN" baseline="-25000" dirty="0">
                <a:solidFill>
                  <a:schemeClr val="bg1"/>
                </a:solidFill>
                <a:latin typeface="宋体" panose="02010600030101010101" pitchFamily="2" charset="-122"/>
              </a:rPr>
              <a:t>A</a:t>
            </a:r>
            <a:r>
              <a:rPr lang="en-US" altLang="zh-CN" dirty="0">
                <a:solidFill>
                  <a:schemeClr val="bg1"/>
                </a:solidFill>
                <a:latin typeface="宋体" panose="02010600030101010101" pitchFamily="2" charset="-122"/>
              </a:rPr>
              <a:t>”</a:t>
            </a:r>
            <a:r>
              <a:rPr lang="zh-CN" altLang="en-US" dirty="0">
                <a:solidFill>
                  <a:schemeClr val="bg1"/>
                </a:solidFill>
                <a:latin typeface="宋体" panose="02010600030101010101" pitchFamily="2" charset="-122"/>
              </a:rPr>
              <a:t>为</a:t>
            </a:r>
            <a:r>
              <a:rPr lang="en-US" altLang="zh-CN" dirty="0">
                <a:solidFill>
                  <a:schemeClr val="bg1"/>
                </a:solidFill>
                <a:latin typeface="宋体" panose="02010600030101010101" pitchFamily="2" charset="-122"/>
              </a:rPr>
              <a:t>A</a:t>
            </a:r>
            <a:r>
              <a:rPr lang="zh-CN" altLang="en-US" dirty="0">
                <a:solidFill>
                  <a:schemeClr val="bg1"/>
                </a:solidFill>
                <a:latin typeface="宋体" panose="02010600030101010101" pitchFamily="2" charset="-122"/>
              </a:rPr>
              <a:t>上的拟序关系，“</a:t>
            </a:r>
            <a:r>
              <a:rPr lang="en-US" altLang="zh-CN" dirty="0">
                <a:solidFill>
                  <a:schemeClr val="bg1"/>
                </a:solidFill>
                <a:latin typeface="宋体" panose="02010600030101010101" pitchFamily="2" charset="-122"/>
              </a:rPr>
              <a:t>&lt;”∪“I</a:t>
            </a:r>
            <a:r>
              <a:rPr lang="en-US" altLang="zh-CN" baseline="-25000" dirty="0">
                <a:solidFill>
                  <a:schemeClr val="bg1"/>
                </a:solidFill>
                <a:latin typeface="宋体" panose="02010600030101010101" pitchFamily="2" charset="-122"/>
              </a:rPr>
              <a:t>A</a:t>
            </a:r>
            <a:r>
              <a:rPr lang="en-US" altLang="zh-CN" dirty="0">
                <a:solidFill>
                  <a:schemeClr val="bg1"/>
                </a:solidFill>
                <a:latin typeface="宋体" panose="02010600030101010101" pitchFamily="2" charset="-122"/>
              </a:rPr>
              <a:t>”</a:t>
            </a:r>
            <a:r>
              <a:rPr lang="zh-CN" altLang="en-US" dirty="0">
                <a:solidFill>
                  <a:schemeClr val="bg1"/>
                </a:solidFill>
                <a:latin typeface="宋体" panose="02010600030101010101" pitchFamily="2" charset="-122"/>
              </a:rPr>
              <a:t>为</a:t>
            </a:r>
            <a:r>
              <a:rPr lang="en-US" altLang="zh-CN" dirty="0">
                <a:solidFill>
                  <a:schemeClr val="bg1"/>
                </a:solidFill>
                <a:latin typeface="宋体" panose="02010600030101010101" pitchFamily="2" charset="-122"/>
              </a:rPr>
              <a:t>A</a:t>
            </a:r>
            <a:r>
              <a:rPr lang="zh-CN" altLang="en-US" dirty="0">
                <a:solidFill>
                  <a:schemeClr val="bg1"/>
                </a:solidFill>
                <a:latin typeface="宋体" panose="02010600030101010101" pitchFamily="2" charset="-122"/>
              </a:rPr>
              <a:t>上的偏序关系。</a:t>
            </a:r>
          </a:p>
          <a:p>
            <a:pPr marL="0" indent="0">
              <a:spcBef>
                <a:spcPct val="30000"/>
              </a:spcBef>
              <a:buClr>
                <a:srgbClr val="800080"/>
              </a:buClr>
              <a:buFont typeface="Wingdings" pitchFamily="2" charset="2"/>
              <a:buNone/>
            </a:pPr>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bg/>
                                          </p:spTgt>
                                        </p:tgtEl>
                                        <p:attrNameLst>
                                          <p:attrName>style.visibility</p:attrName>
                                        </p:attrNameLst>
                                      </p:cBhvr>
                                      <p:to>
                                        <p:strVal val="visible"/>
                                      </p:to>
                                    </p:set>
                                    <p:anim calcmode="lin" valueType="num">
                                      <p:cBhvr additive="base">
                                        <p:cTn id="12" dur="500" fill="hold"/>
                                        <p:tgtEl>
                                          <p:spTgt spid="6">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6">
                                            <p:bg/>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 calcmode="lin" valueType="num">
                                      <p:cBhvr additive="base">
                                        <p:cTn id="2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additive="base">
                                        <p:cTn id="28"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A3AB8D9-EBB1-44F9-BF65-0946C4274668}"/>
              </a:ext>
            </a:extLst>
          </p:cNvPr>
          <p:cNvSpPr/>
          <p:nvPr/>
        </p:nvSpPr>
        <p:spPr>
          <a:xfrm>
            <a:off x="925916" y="4953794"/>
            <a:ext cx="2915878" cy="1135054"/>
          </a:xfrm>
          <a:prstGeom prst="rect">
            <a:avLst/>
          </a:prstGeom>
        </p:spPr>
        <p:txBody>
          <a:bodyPr wrap="square">
            <a:spAutoFit/>
          </a:bodyPr>
          <a:lstStyle/>
          <a:p>
            <a:pPr algn="ctr">
              <a:lnSpc>
                <a:spcPct val="150000"/>
              </a:lnSpc>
            </a:pPr>
            <a:r>
              <a:rPr lang="zh-CN" altLang="en-US" b="1" dirty="0">
                <a:latin typeface="+mn-ea"/>
                <a:cs typeface="Times New Roman" panose="02020603050405020304" pitchFamily="18" charset="0"/>
              </a:rPr>
              <a:t>德国哲学家          数学家</a:t>
            </a:r>
          </a:p>
        </p:txBody>
      </p:sp>
      <p:sp>
        <p:nvSpPr>
          <p:cNvPr id="5" name="矩形 4">
            <a:extLst>
              <a:ext uri="{FF2B5EF4-FFF2-40B4-BE49-F238E27FC236}">
                <a16:creationId xmlns:a16="http://schemas.microsoft.com/office/drawing/2014/main" id="{D8BE336F-2DC9-4301-8CDC-00B672A8FBCE}"/>
              </a:ext>
            </a:extLst>
          </p:cNvPr>
          <p:cNvSpPr/>
          <p:nvPr/>
        </p:nvSpPr>
        <p:spPr>
          <a:xfrm>
            <a:off x="4487385" y="1805847"/>
            <a:ext cx="7404591" cy="581057"/>
          </a:xfrm>
          <a:prstGeom prst="rect">
            <a:avLst/>
          </a:prstGeom>
        </p:spPr>
        <p:txBody>
          <a:bodyPr wrap="none">
            <a:spAutoFit/>
          </a:bodyPr>
          <a:lstStyle/>
          <a:p>
            <a:pPr>
              <a:lnSpc>
                <a:spcPct val="150000"/>
              </a:lnSpc>
            </a:pPr>
            <a:r>
              <a:rPr lang="en-US" altLang="zh-CN" b="1" dirty="0">
                <a:solidFill>
                  <a:srgbClr val="000000"/>
                </a:solidFill>
                <a:latin typeface="+mn-ea"/>
              </a:rPr>
              <a:t>1660</a:t>
            </a:r>
            <a:r>
              <a:rPr lang="zh-CN" altLang="en-US" b="1" dirty="0">
                <a:solidFill>
                  <a:srgbClr val="000000"/>
                </a:solidFill>
                <a:latin typeface="+mn-ea"/>
              </a:rPr>
              <a:t>年，进入莱比锡大学，专攻法律和一般大学课程</a:t>
            </a:r>
          </a:p>
        </p:txBody>
      </p:sp>
      <p:sp>
        <p:nvSpPr>
          <p:cNvPr id="6" name="矩形 5">
            <a:extLst>
              <a:ext uri="{FF2B5EF4-FFF2-40B4-BE49-F238E27FC236}">
                <a16:creationId xmlns:a16="http://schemas.microsoft.com/office/drawing/2014/main" id="{00165569-2DE3-4560-842F-3D18E4129EE2}"/>
              </a:ext>
            </a:extLst>
          </p:cNvPr>
          <p:cNvSpPr/>
          <p:nvPr/>
        </p:nvSpPr>
        <p:spPr>
          <a:xfrm>
            <a:off x="4487385" y="2414637"/>
            <a:ext cx="7573805" cy="3351046"/>
          </a:xfrm>
          <a:prstGeom prst="rect">
            <a:avLst/>
          </a:prstGeom>
        </p:spPr>
        <p:txBody>
          <a:bodyPr wrap="square">
            <a:spAutoFit/>
          </a:bodyPr>
          <a:lstStyle/>
          <a:p>
            <a:pPr>
              <a:lnSpc>
                <a:spcPct val="150000"/>
              </a:lnSpc>
            </a:pPr>
            <a:r>
              <a:rPr lang="en-US" altLang="zh-CN" b="1" dirty="0">
                <a:solidFill>
                  <a:srgbClr val="000000"/>
                </a:solidFill>
                <a:latin typeface="+mn-ea"/>
              </a:rPr>
              <a:t>1666</a:t>
            </a:r>
            <a:r>
              <a:rPr lang="zh-CN" altLang="en-US" b="1" dirty="0">
                <a:solidFill>
                  <a:srgbClr val="000000"/>
                </a:solidFill>
                <a:latin typeface="+mn-ea"/>
              </a:rPr>
              <a:t>年，以博士论文</a:t>
            </a:r>
            <a:r>
              <a:rPr lang="en-US" altLang="zh-CN" b="1" dirty="0">
                <a:solidFill>
                  <a:srgbClr val="000000"/>
                </a:solidFill>
                <a:latin typeface="+mn-ea"/>
              </a:rPr>
              <a:t>《</a:t>
            </a:r>
            <a:r>
              <a:rPr lang="zh-CN" altLang="en-US" b="1" dirty="0">
                <a:solidFill>
                  <a:srgbClr val="000000"/>
                </a:solidFill>
                <a:latin typeface="+mn-ea"/>
              </a:rPr>
              <a:t>论身份</a:t>
            </a:r>
            <a:r>
              <a:rPr lang="en-US" altLang="zh-CN" b="1" dirty="0">
                <a:solidFill>
                  <a:srgbClr val="000000"/>
                </a:solidFill>
                <a:latin typeface="+mn-ea"/>
              </a:rPr>
              <a:t>》</a:t>
            </a:r>
            <a:r>
              <a:rPr lang="zh-CN" altLang="en-US" b="1" dirty="0">
                <a:solidFill>
                  <a:srgbClr val="000000"/>
                </a:solidFill>
                <a:latin typeface="+mn-ea"/>
              </a:rPr>
              <a:t>获得阿尔特多夫大学的法学博士学位，但拒绝了法学教授的聘任</a:t>
            </a:r>
            <a:endParaRPr lang="en-US" altLang="zh-CN" b="1" dirty="0">
              <a:solidFill>
                <a:srgbClr val="000000"/>
              </a:solidFill>
              <a:latin typeface="+mn-ea"/>
            </a:endParaRPr>
          </a:p>
          <a:p>
            <a:pPr>
              <a:lnSpc>
                <a:spcPct val="150000"/>
              </a:lnSpc>
            </a:pPr>
            <a:r>
              <a:rPr lang="en-US" altLang="zh-CN" b="1" dirty="0">
                <a:solidFill>
                  <a:srgbClr val="000000"/>
                </a:solidFill>
                <a:latin typeface="+mn-ea"/>
              </a:rPr>
              <a:t>1672</a:t>
            </a:r>
            <a:r>
              <a:rPr lang="zh-CN" altLang="en-US" b="1" dirty="0">
                <a:solidFill>
                  <a:srgbClr val="000000"/>
                </a:solidFill>
                <a:latin typeface="+mn-ea"/>
              </a:rPr>
              <a:t>年，被派至巴黎参与一项政治计划，结识数学家惠更斯等，发明了微积分</a:t>
            </a:r>
            <a:endParaRPr lang="en-US" altLang="zh-CN" b="1" dirty="0">
              <a:solidFill>
                <a:srgbClr val="000000"/>
              </a:solidFill>
              <a:latin typeface="+mn-ea"/>
            </a:endParaRPr>
          </a:p>
          <a:p>
            <a:pPr>
              <a:lnSpc>
                <a:spcPct val="150000"/>
              </a:lnSpc>
            </a:pPr>
            <a:r>
              <a:rPr lang="en-US" altLang="zh-CN" b="1" dirty="0">
                <a:solidFill>
                  <a:srgbClr val="000000"/>
                </a:solidFill>
                <a:latin typeface="+mn-ea"/>
              </a:rPr>
              <a:t>1679</a:t>
            </a:r>
            <a:r>
              <a:rPr lang="zh-CN" altLang="en-US" b="1" dirty="0">
                <a:solidFill>
                  <a:srgbClr val="000000"/>
                </a:solidFill>
                <a:latin typeface="+mn-ea"/>
              </a:rPr>
              <a:t>年，莱布尼茨发明了二进制，并对其系统性深入研究，完善了二进制</a:t>
            </a:r>
          </a:p>
        </p:txBody>
      </p:sp>
      <p:sp>
        <p:nvSpPr>
          <p:cNvPr id="12" name="Rectangle 2">
            <a:extLst>
              <a:ext uri="{FF2B5EF4-FFF2-40B4-BE49-F238E27FC236}">
                <a16:creationId xmlns:a16="http://schemas.microsoft.com/office/drawing/2014/main" id="{D68D419E-7300-40E7-821C-1ECB072E0A76}"/>
              </a:ext>
            </a:extLst>
          </p:cNvPr>
          <p:cNvSpPr txBox="1">
            <a:spLocks noChangeArrowheads="1"/>
          </p:cNvSpPr>
          <p:nvPr/>
        </p:nvSpPr>
        <p:spPr>
          <a:xfrm>
            <a:off x="772942" y="362834"/>
            <a:ext cx="5305686" cy="399960"/>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kern="1200">
                <a:solidFill>
                  <a:schemeClr val="bg1"/>
                </a:solidFill>
                <a:latin typeface="+mj-lt"/>
                <a:ea typeface="+mj-ea"/>
                <a:cs typeface="+mj-cs"/>
              </a:defRPr>
            </a:lvl1pPr>
          </a:lstStyle>
          <a:p>
            <a:r>
              <a:rPr lang="zh-CN" altLang="en-US" b="1" dirty="0">
                <a:latin typeface="+mn-ea"/>
                <a:ea typeface="+mn-ea"/>
              </a:rPr>
              <a:t>历史人物</a:t>
            </a:r>
            <a:r>
              <a:rPr lang="en-US" altLang="zh-CN" b="1" dirty="0">
                <a:latin typeface="+mn-ea"/>
                <a:ea typeface="+mn-ea"/>
              </a:rPr>
              <a:t>-</a:t>
            </a:r>
            <a:r>
              <a:rPr lang="zh-CN" altLang="en-US" b="1" dirty="0">
                <a:latin typeface="+mn-ea"/>
                <a:ea typeface="+mn-ea"/>
              </a:rPr>
              <a:t>莱布尼茨</a:t>
            </a:r>
          </a:p>
        </p:txBody>
      </p:sp>
      <p:pic>
        <p:nvPicPr>
          <p:cNvPr id="380930" name="图片 1">
            <a:extLst>
              <a:ext uri="{FF2B5EF4-FFF2-40B4-BE49-F238E27FC236}">
                <a16:creationId xmlns:a16="http://schemas.microsoft.com/office/drawing/2014/main" id="{0D3BF85A-E36B-4A37-B6BA-6FF22C6A07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644" y="1833047"/>
            <a:ext cx="2430633" cy="3062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0619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randombar(horizontal)">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randombar(horizontal)">
                                      <p:cBhvr>
                                        <p:cTn id="2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1346" name="Rectangle 2">
            <a:extLst>
              <a:ext uri="{FF2B5EF4-FFF2-40B4-BE49-F238E27FC236}">
                <a16:creationId xmlns:a16="http://schemas.microsoft.com/office/drawing/2014/main" id="{5A44C230-7C22-4757-A6FC-17E47D15324E}"/>
              </a:ext>
            </a:extLst>
          </p:cNvPr>
          <p:cNvSpPr>
            <a:spLocks noGrp="1" noChangeArrowheads="1"/>
          </p:cNvSpPr>
          <p:nvPr>
            <p:ph type="body" idx="1"/>
          </p:nvPr>
        </p:nvSpPr>
        <p:spPr>
          <a:xfrm>
            <a:off x="346075" y="1067594"/>
            <a:ext cx="11506200" cy="3429000"/>
          </a:xfrm>
        </p:spPr>
        <p:txBody>
          <a:bodyPr/>
          <a:lstStyle/>
          <a:p>
            <a:pPr marL="0" indent="0">
              <a:lnSpc>
                <a:spcPct val="200000"/>
              </a:lnSpc>
              <a:spcBef>
                <a:spcPct val="10000"/>
              </a:spcBef>
              <a:buNone/>
            </a:pPr>
            <a:r>
              <a:rPr lang="zh-CN" altLang="en-US" dirty="0">
                <a:solidFill>
                  <a:srgbClr val="C00000"/>
                </a:solidFill>
              </a:rPr>
              <a:t>例</a:t>
            </a:r>
            <a:r>
              <a:rPr lang="en-US" altLang="zh-CN" dirty="0">
                <a:solidFill>
                  <a:srgbClr val="C00000"/>
                </a:solidFill>
              </a:rPr>
              <a:t>5.14  </a:t>
            </a:r>
            <a:r>
              <a:rPr lang="zh-CN" altLang="en-US" dirty="0"/>
              <a:t>试判断下列关系是否为偏序关系</a:t>
            </a:r>
          </a:p>
          <a:p>
            <a:pPr marL="0" indent="0">
              <a:lnSpc>
                <a:spcPct val="200000"/>
              </a:lnSpc>
              <a:buNone/>
            </a:pPr>
            <a:r>
              <a:rPr lang="zh-CN" altLang="zh-CN" dirty="0"/>
              <a:t>（</a:t>
            </a:r>
            <a:r>
              <a:rPr lang="en-US" altLang="zh-CN" dirty="0"/>
              <a:t>1</a:t>
            </a:r>
            <a:r>
              <a:rPr lang="zh-CN" altLang="zh-CN" dirty="0"/>
              <a:t>）设</a:t>
            </a:r>
            <a:r>
              <a:rPr lang="en-US" altLang="zh-CN" dirty="0"/>
              <a:t>A={1,2,3}</a:t>
            </a:r>
            <a:r>
              <a:rPr lang="zh-CN" altLang="zh-CN" dirty="0"/>
              <a:t>，</a:t>
            </a:r>
            <a:r>
              <a:rPr lang="en-US" altLang="zh-CN" dirty="0"/>
              <a:t>A</a:t>
            </a:r>
            <a:r>
              <a:rPr lang="zh-CN" altLang="zh-CN" dirty="0"/>
              <a:t>上的关系</a:t>
            </a:r>
            <a:r>
              <a:rPr lang="en-US" altLang="zh-CN" dirty="0"/>
              <a:t>R={&lt;1,1&gt;,&lt;2,2&gt;,&lt;3,3&gt;,&lt;1,2&gt;,&lt;3,2&gt;}</a:t>
            </a:r>
            <a:r>
              <a:rPr lang="zh-CN" altLang="zh-CN" dirty="0"/>
              <a:t>。</a:t>
            </a:r>
          </a:p>
          <a:p>
            <a:pPr marL="0" indent="0">
              <a:lnSpc>
                <a:spcPct val="200000"/>
              </a:lnSpc>
              <a:buNone/>
            </a:pPr>
            <a:r>
              <a:rPr lang="zh-CN" altLang="zh-CN" dirty="0"/>
              <a:t>（</a:t>
            </a:r>
            <a:r>
              <a:rPr lang="en-US" altLang="zh-CN" dirty="0"/>
              <a:t>2</a:t>
            </a:r>
            <a:r>
              <a:rPr lang="zh-CN" altLang="zh-CN" dirty="0"/>
              <a:t>）设</a:t>
            </a:r>
            <a:r>
              <a:rPr lang="en-US" altLang="zh-CN" dirty="0"/>
              <a:t>A={1,2,3}</a:t>
            </a:r>
            <a:r>
              <a:rPr lang="zh-CN" altLang="zh-CN" dirty="0"/>
              <a:t>，</a:t>
            </a:r>
            <a:r>
              <a:rPr lang="en-US" altLang="zh-CN" dirty="0"/>
              <a:t>A</a:t>
            </a:r>
            <a:r>
              <a:rPr lang="zh-CN" altLang="zh-CN" dirty="0"/>
              <a:t>上的关系</a:t>
            </a:r>
            <a:r>
              <a:rPr lang="en-US" altLang="zh-CN" dirty="0"/>
              <a:t>S={ &lt;1,2&gt;,&lt;3,2&gt;}</a:t>
            </a:r>
            <a:r>
              <a:rPr lang="zh-CN" altLang="zh-CN" dirty="0"/>
              <a:t>。</a:t>
            </a:r>
          </a:p>
          <a:p>
            <a:pPr marL="0" indent="0">
              <a:lnSpc>
                <a:spcPct val="200000"/>
              </a:lnSpc>
              <a:buNone/>
            </a:pPr>
            <a:r>
              <a:rPr lang="zh-CN" altLang="zh-CN" dirty="0"/>
              <a:t>（</a:t>
            </a:r>
            <a:r>
              <a:rPr lang="en-US" altLang="zh-CN" dirty="0"/>
              <a:t>3</a:t>
            </a:r>
            <a:r>
              <a:rPr lang="zh-CN" altLang="zh-CN" dirty="0"/>
              <a:t>）整数集</a:t>
            </a:r>
            <a:r>
              <a:rPr lang="en-US" altLang="zh-CN" dirty="0"/>
              <a:t>Z</a:t>
            </a:r>
            <a:r>
              <a:rPr lang="zh-CN" altLang="zh-CN" dirty="0"/>
              <a:t>上的模</a:t>
            </a:r>
            <a:r>
              <a:rPr lang="en-US" altLang="zh-CN" dirty="0"/>
              <a:t>m</a:t>
            </a:r>
            <a:r>
              <a:rPr lang="zh-CN" altLang="zh-CN" dirty="0"/>
              <a:t>同余关系</a:t>
            </a:r>
            <a:r>
              <a:rPr lang="en-US" altLang="zh-CN" dirty="0"/>
              <a:t>T</a:t>
            </a:r>
            <a:r>
              <a:rPr lang="zh-CN" altLang="zh-CN" dirty="0"/>
              <a:t>。</a:t>
            </a:r>
          </a:p>
        </p:txBody>
      </p:sp>
      <p:sp>
        <p:nvSpPr>
          <p:cNvPr id="60420" name="Rectangle 3">
            <a:extLst>
              <a:ext uri="{FF2B5EF4-FFF2-40B4-BE49-F238E27FC236}">
                <a16:creationId xmlns:a16="http://schemas.microsoft.com/office/drawing/2014/main" id="{FF6F36A9-C856-442E-A6B8-BB423F5DE9CD}"/>
              </a:ext>
            </a:extLst>
          </p:cNvPr>
          <p:cNvSpPr>
            <a:spLocks noGrp="1" noChangeArrowheads="1"/>
          </p:cNvSpPr>
          <p:nvPr>
            <p:ph type="title"/>
          </p:nvPr>
        </p:nvSpPr>
        <p:spPr>
          <a:xfrm>
            <a:off x="774700" y="352424"/>
            <a:ext cx="5334000" cy="429419"/>
          </a:xfrm>
        </p:spPr>
        <p:txBody>
          <a:bodyPr/>
          <a:lstStyle/>
          <a:p>
            <a:pPr eaLnBrk="1" hangingPunct="1"/>
            <a:r>
              <a:rPr lang="zh-CN" altLang="en-US" dirty="0"/>
              <a:t>例</a:t>
            </a:r>
            <a:r>
              <a:rPr lang="en-US" altLang="zh-CN" dirty="0"/>
              <a:t>5.14</a:t>
            </a:r>
            <a:endParaRPr lang="zh-CN" altLang="en-US" dirty="0"/>
          </a:p>
        </p:txBody>
      </p:sp>
      <p:sp>
        <p:nvSpPr>
          <p:cNvPr id="5" name="AutoShape 13">
            <a:extLst>
              <a:ext uri="{FF2B5EF4-FFF2-40B4-BE49-F238E27FC236}">
                <a16:creationId xmlns:a16="http://schemas.microsoft.com/office/drawing/2014/main" id="{26BA3E08-44F2-4D13-A732-A71EE671361B}"/>
              </a:ext>
            </a:extLst>
          </p:cNvPr>
          <p:cNvSpPr>
            <a:spLocks noChangeArrowheads="1"/>
          </p:cNvSpPr>
          <p:nvPr/>
        </p:nvSpPr>
        <p:spPr bwMode="auto">
          <a:xfrm>
            <a:off x="6968917" y="2390682"/>
            <a:ext cx="2881979" cy="543997"/>
          </a:xfrm>
          <a:prstGeom prst="wedgeRectCallout">
            <a:avLst>
              <a:gd name="adj1" fmla="val -41140"/>
              <a:gd name="adj2" fmla="val 79873"/>
            </a:avLst>
          </a:prstGeom>
          <a:solidFill>
            <a:srgbClr val="1157AB">
              <a:alpha val="89803"/>
            </a:srgbClr>
          </a:solidFill>
          <a:ln w="12700" algn="ctr">
            <a:solidFill>
              <a:srgbClr val="003300"/>
            </a:solidFill>
            <a:miter lim="800000"/>
            <a:headEnd/>
            <a:tailEnd/>
          </a:ln>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zh-CN" altLang="en-US" sz="2400" dirty="0">
                <a:solidFill>
                  <a:schemeClr val="bg1"/>
                </a:solidFill>
                <a:latin typeface="微软雅黑" panose="020B0503020204020204" pitchFamily="34" charset="-122"/>
                <a:ea typeface="微软雅黑" panose="020B0503020204020204" pitchFamily="34" charset="-122"/>
              </a:rPr>
              <a:t>不具有自反性 </a:t>
            </a:r>
          </a:p>
        </p:txBody>
      </p:sp>
      <p:sp>
        <p:nvSpPr>
          <p:cNvPr id="6" name="Rectangle 3">
            <a:extLst>
              <a:ext uri="{FF2B5EF4-FFF2-40B4-BE49-F238E27FC236}">
                <a16:creationId xmlns:a16="http://schemas.microsoft.com/office/drawing/2014/main" id="{968D1F22-88F5-4C8D-8625-02EBED4B632B}"/>
              </a:ext>
            </a:extLst>
          </p:cNvPr>
          <p:cNvSpPr txBox="1">
            <a:spLocks noChangeArrowheads="1"/>
          </p:cNvSpPr>
          <p:nvPr/>
        </p:nvSpPr>
        <p:spPr bwMode="auto">
          <a:xfrm>
            <a:off x="10582652" y="2662681"/>
            <a:ext cx="533400" cy="581057"/>
          </a:xfrm>
          <a:prstGeom prst="rect">
            <a:avLst/>
          </a:prstGeom>
          <a:noFill/>
          <a:ln w="9525">
            <a:noFill/>
            <a:miter lim="800000"/>
            <a:headEnd/>
            <a:tailEnd/>
          </a:ln>
        </p:spPr>
        <p:txBody>
          <a:bodyPr wrap="square">
            <a:spAutoFit/>
          </a:bodyPr>
          <a:lstStyle/>
          <a:p>
            <a:pPr marL="342969" indent="-342969" algn="just" eaLnBrk="0" hangingPunct="0">
              <a:lnSpc>
                <a:spcPct val="150000"/>
              </a:lnSpc>
              <a:spcBef>
                <a:spcPct val="20000"/>
              </a:spcBef>
              <a:buClr>
                <a:srgbClr val="FF3300"/>
              </a:buClr>
              <a:defRPr/>
            </a:pPr>
            <a:r>
              <a:rPr lang="zh-CN" altLang="en-US" b="1" kern="0" dirty="0">
                <a:solidFill>
                  <a:srgbClr val="3333FF"/>
                </a:solidFill>
                <a:latin typeface="+mn-ea"/>
              </a:rPr>
              <a:t>否</a:t>
            </a:r>
          </a:p>
        </p:txBody>
      </p:sp>
      <p:sp>
        <p:nvSpPr>
          <p:cNvPr id="7" name="Rectangle 3">
            <a:extLst>
              <a:ext uri="{FF2B5EF4-FFF2-40B4-BE49-F238E27FC236}">
                <a16:creationId xmlns:a16="http://schemas.microsoft.com/office/drawing/2014/main" id="{D07EA087-35CE-4EF8-B67C-E3268F2ADF47}"/>
              </a:ext>
            </a:extLst>
          </p:cNvPr>
          <p:cNvSpPr txBox="1">
            <a:spLocks noChangeArrowheads="1"/>
          </p:cNvSpPr>
          <p:nvPr/>
        </p:nvSpPr>
        <p:spPr bwMode="auto">
          <a:xfrm>
            <a:off x="10582652" y="1990883"/>
            <a:ext cx="533400" cy="581057"/>
          </a:xfrm>
          <a:prstGeom prst="rect">
            <a:avLst/>
          </a:prstGeom>
          <a:noFill/>
          <a:ln w="9525">
            <a:noFill/>
            <a:miter lim="800000"/>
            <a:headEnd/>
            <a:tailEnd/>
          </a:ln>
        </p:spPr>
        <p:txBody>
          <a:bodyPr wrap="square">
            <a:spAutoFit/>
          </a:bodyPr>
          <a:lstStyle/>
          <a:p>
            <a:pPr marL="342969" indent="-342969" algn="just" eaLnBrk="0" hangingPunct="0">
              <a:lnSpc>
                <a:spcPct val="150000"/>
              </a:lnSpc>
              <a:spcBef>
                <a:spcPct val="20000"/>
              </a:spcBef>
              <a:buClr>
                <a:srgbClr val="FF3300"/>
              </a:buClr>
              <a:defRPr/>
            </a:pPr>
            <a:r>
              <a:rPr lang="zh-CN" altLang="en-US" b="1" kern="0" dirty="0">
                <a:solidFill>
                  <a:srgbClr val="3333FF"/>
                </a:solidFill>
                <a:latin typeface="+mn-ea"/>
              </a:rPr>
              <a:t>是</a:t>
            </a:r>
          </a:p>
        </p:txBody>
      </p:sp>
      <p:sp>
        <p:nvSpPr>
          <p:cNvPr id="8" name="Rectangle 3">
            <a:extLst>
              <a:ext uri="{FF2B5EF4-FFF2-40B4-BE49-F238E27FC236}">
                <a16:creationId xmlns:a16="http://schemas.microsoft.com/office/drawing/2014/main" id="{EC27B751-FA07-4188-B2B4-9917CA1FE21C}"/>
              </a:ext>
            </a:extLst>
          </p:cNvPr>
          <p:cNvSpPr txBox="1">
            <a:spLocks noChangeArrowheads="1"/>
          </p:cNvSpPr>
          <p:nvPr/>
        </p:nvSpPr>
        <p:spPr bwMode="auto">
          <a:xfrm>
            <a:off x="10586419" y="3289108"/>
            <a:ext cx="533400" cy="581057"/>
          </a:xfrm>
          <a:prstGeom prst="rect">
            <a:avLst/>
          </a:prstGeom>
          <a:noFill/>
          <a:ln w="9525">
            <a:noFill/>
            <a:miter lim="800000"/>
            <a:headEnd/>
            <a:tailEnd/>
          </a:ln>
        </p:spPr>
        <p:txBody>
          <a:bodyPr wrap="square">
            <a:spAutoFit/>
          </a:bodyPr>
          <a:lstStyle/>
          <a:p>
            <a:pPr marL="342969" indent="-342969" algn="just" eaLnBrk="0" hangingPunct="0">
              <a:lnSpc>
                <a:spcPct val="150000"/>
              </a:lnSpc>
              <a:spcBef>
                <a:spcPct val="20000"/>
              </a:spcBef>
              <a:buClr>
                <a:srgbClr val="FF3300"/>
              </a:buClr>
              <a:defRPr/>
            </a:pPr>
            <a:r>
              <a:rPr lang="zh-CN" altLang="en-US" b="1" kern="0" dirty="0">
                <a:solidFill>
                  <a:srgbClr val="3333FF"/>
                </a:solidFill>
                <a:latin typeface="+mn-ea"/>
              </a:rPr>
              <a:t>否</a:t>
            </a:r>
          </a:p>
        </p:txBody>
      </p:sp>
      <p:sp>
        <p:nvSpPr>
          <p:cNvPr id="9" name="AutoShape 13">
            <a:extLst>
              <a:ext uri="{FF2B5EF4-FFF2-40B4-BE49-F238E27FC236}">
                <a16:creationId xmlns:a16="http://schemas.microsoft.com/office/drawing/2014/main" id="{C4569F27-FACE-4C38-99C3-754524C72742}"/>
              </a:ext>
            </a:extLst>
          </p:cNvPr>
          <p:cNvSpPr>
            <a:spLocks noChangeArrowheads="1"/>
          </p:cNvSpPr>
          <p:nvPr/>
        </p:nvSpPr>
        <p:spPr bwMode="auto">
          <a:xfrm>
            <a:off x="3736975" y="4315061"/>
            <a:ext cx="2881979" cy="543997"/>
          </a:xfrm>
          <a:prstGeom prst="wedgeRectCallout">
            <a:avLst>
              <a:gd name="adj1" fmla="val -22318"/>
              <a:gd name="adj2" fmla="val -122404"/>
            </a:avLst>
          </a:prstGeom>
          <a:solidFill>
            <a:srgbClr val="1157AB">
              <a:alpha val="89803"/>
            </a:srgbClr>
          </a:solidFill>
          <a:ln w="12700" algn="ctr">
            <a:solidFill>
              <a:srgbClr val="003300"/>
            </a:solidFill>
            <a:miter lim="800000"/>
            <a:headEnd/>
            <a:tailEnd/>
          </a:ln>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zh-CN" altLang="en-US" sz="2400" dirty="0">
                <a:solidFill>
                  <a:schemeClr val="bg1"/>
                </a:solidFill>
                <a:latin typeface="微软雅黑" panose="020B0503020204020204" pitchFamily="34" charset="-122"/>
                <a:ea typeface="微软雅黑" panose="020B0503020204020204" pitchFamily="34" charset="-122"/>
              </a:rPr>
              <a:t>不具有反对称性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ipe(down)">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3"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Effect transition="in" filter="wipe(down)">
                                      <p:cBhvr>
                                        <p:cTn id="2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bldP spid="7" grpId="0" build="p"/>
      <p:bldP spid="8" grpId="0" build="p"/>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4419" name="Rectangle 3">
            <a:extLst>
              <a:ext uri="{FF2B5EF4-FFF2-40B4-BE49-F238E27FC236}">
                <a16:creationId xmlns:a16="http://schemas.microsoft.com/office/drawing/2014/main" id="{ADCCBC2E-E433-42AC-9D54-8AF988304A73}"/>
              </a:ext>
            </a:extLst>
          </p:cNvPr>
          <p:cNvSpPr>
            <a:spLocks noGrp="1" noChangeArrowheads="1"/>
          </p:cNvSpPr>
          <p:nvPr>
            <p:ph type="body" idx="1"/>
          </p:nvPr>
        </p:nvSpPr>
        <p:spPr>
          <a:xfrm>
            <a:off x="281740" y="964457"/>
            <a:ext cx="11353800" cy="788937"/>
          </a:xfrm>
        </p:spPr>
        <p:txBody>
          <a:bodyPr/>
          <a:lstStyle/>
          <a:p>
            <a:pPr marL="0" indent="0">
              <a:buNone/>
            </a:pPr>
            <a:r>
              <a:rPr lang="zh-CN" altLang="zh-CN" dirty="0">
                <a:solidFill>
                  <a:srgbClr val="C00000"/>
                </a:solidFill>
              </a:rPr>
              <a:t>例</a:t>
            </a:r>
            <a:r>
              <a:rPr lang="en-US" altLang="zh-CN" dirty="0">
                <a:solidFill>
                  <a:srgbClr val="C00000"/>
                </a:solidFill>
              </a:rPr>
              <a:t>5.15    </a:t>
            </a:r>
            <a:r>
              <a:rPr lang="zh-CN" altLang="zh-CN" dirty="0"/>
              <a:t>证明整数集</a:t>
            </a:r>
            <a:r>
              <a:rPr lang="en-US" altLang="zh-CN" dirty="0"/>
              <a:t>Z</a:t>
            </a:r>
            <a:r>
              <a:rPr lang="zh-CN" altLang="zh-CN" dirty="0"/>
              <a:t>上的整除关系“</a:t>
            </a:r>
            <a:r>
              <a:rPr lang="en-US" altLang="zh-CN" dirty="0"/>
              <a:t>|”</a:t>
            </a:r>
            <a:r>
              <a:rPr lang="zh-CN" altLang="zh-CN" dirty="0"/>
              <a:t>是偏序关系。</a:t>
            </a:r>
            <a:endParaRPr lang="en-US" altLang="zh-CN" dirty="0"/>
          </a:p>
          <a:p>
            <a:pPr marL="0" indent="0">
              <a:buNone/>
            </a:pPr>
            <a:endParaRPr lang="zh-CN" altLang="en-US" dirty="0">
              <a:solidFill>
                <a:srgbClr val="FF0000"/>
              </a:solidFill>
            </a:endParaRPr>
          </a:p>
        </p:txBody>
      </p:sp>
      <p:sp>
        <p:nvSpPr>
          <p:cNvPr id="7" name="Rectangle 3">
            <a:extLst>
              <a:ext uri="{FF2B5EF4-FFF2-40B4-BE49-F238E27FC236}">
                <a16:creationId xmlns:a16="http://schemas.microsoft.com/office/drawing/2014/main" id="{8AB762C0-1CD0-4CB7-995A-C0A6C36E0F97}"/>
              </a:ext>
            </a:extLst>
          </p:cNvPr>
          <p:cNvSpPr>
            <a:spLocks noGrp="1" noChangeArrowheads="1"/>
          </p:cNvSpPr>
          <p:nvPr>
            <p:ph type="title"/>
          </p:nvPr>
        </p:nvSpPr>
        <p:spPr>
          <a:xfrm>
            <a:off x="774700" y="352424"/>
            <a:ext cx="5334000" cy="429419"/>
          </a:xfrm>
        </p:spPr>
        <p:txBody>
          <a:bodyPr/>
          <a:lstStyle/>
          <a:p>
            <a:pPr eaLnBrk="1" hangingPunct="1"/>
            <a:r>
              <a:rPr lang="zh-CN" altLang="en-US" dirty="0"/>
              <a:t>例</a:t>
            </a:r>
            <a:r>
              <a:rPr lang="en-US" altLang="zh-CN" dirty="0"/>
              <a:t>5.15</a:t>
            </a:r>
            <a:endParaRPr lang="zh-CN" altLang="en-US" dirty="0"/>
          </a:p>
        </p:txBody>
      </p:sp>
      <mc:AlternateContent xmlns:mc="http://schemas.openxmlformats.org/markup-compatibility/2006" xmlns:a14="http://schemas.microsoft.com/office/drawing/2010/main">
        <mc:Choice Requires="a14">
          <p:sp>
            <p:nvSpPr>
              <p:cNvPr id="1724424" name="矩形 1724423">
                <a:extLst>
                  <a:ext uri="{FF2B5EF4-FFF2-40B4-BE49-F238E27FC236}">
                    <a16:creationId xmlns:a16="http://schemas.microsoft.com/office/drawing/2014/main" id="{6F5B463D-0EF5-42BC-9DE5-459AB08E5072}"/>
                  </a:ext>
                </a:extLst>
              </p:cNvPr>
              <p:cNvSpPr/>
              <p:nvPr/>
            </p:nvSpPr>
            <p:spPr>
              <a:xfrm>
                <a:off x="318495" y="1600994"/>
                <a:ext cx="11353800" cy="5013039"/>
              </a:xfrm>
              <a:prstGeom prst="rect">
                <a:avLst/>
              </a:prstGeom>
            </p:spPr>
            <p:txBody>
              <a:bodyPr wrap="square">
                <a:spAutoFit/>
              </a:bodyPr>
              <a:lstStyle/>
              <a:p>
                <a:pPr>
                  <a:lnSpc>
                    <a:spcPct val="150000"/>
                  </a:lnSpc>
                </a:pPr>
                <a:r>
                  <a:rPr lang="zh-CN" altLang="en-US" b="1" dirty="0">
                    <a:solidFill>
                      <a:srgbClr val="C00000"/>
                    </a:solidFill>
                    <a:latin typeface="+mn-ea"/>
                  </a:rPr>
                  <a:t>证明 </a:t>
                </a:r>
                <a:r>
                  <a:rPr lang="zh-CN" altLang="en-US" b="1" dirty="0">
                    <a:latin typeface="+mn-ea"/>
                  </a:rPr>
                  <a:t> （</a:t>
                </a:r>
                <a:r>
                  <a:rPr lang="en-US" altLang="zh-CN" b="1" dirty="0">
                    <a:latin typeface="+mn-ea"/>
                  </a:rPr>
                  <a:t>1</a:t>
                </a:r>
                <a:r>
                  <a:rPr lang="zh-CN" altLang="en-US" b="1" dirty="0">
                    <a:latin typeface="+mn-ea"/>
                  </a:rPr>
                  <a:t>）自反性  对</a:t>
                </a:r>
                <a14:m>
                  <m:oMath xmlns:m="http://schemas.openxmlformats.org/officeDocument/2006/math">
                    <m:r>
                      <a:rPr lang="es-ES" altLang="zh-CN" b="1" i="1">
                        <a:latin typeface="Cambria Math" panose="02040503050406030204" pitchFamily="18" charset="0"/>
                      </a:rPr>
                      <m:t>∀</m:t>
                    </m:r>
                  </m:oMath>
                </a14:m>
                <a:r>
                  <a:rPr lang="es-ES" altLang="zh-CN" b="1" dirty="0">
                    <a:latin typeface="+mn-ea"/>
                  </a:rPr>
                  <a:t>x∈Z</a:t>
                </a:r>
                <a:r>
                  <a:rPr lang="zh-CN" altLang="en-US" b="1" dirty="0">
                    <a:latin typeface="+mn-ea"/>
                  </a:rPr>
                  <a:t>，</a:t>
                </a:r>
                <a:endParaRPr lang="en-US" altLang="zh-CN" b="1" dirty="0">
                  <a:latin typeface="+mn-ea"/>
                </a:endParaRPr>
              </a:p>
              <a:p>
                <a:pPr>
                  <a:lnSpc>
                    <a:spcPct val="150000"/>
                  </a:lnSpc>
                </a:pPr>
                <a:r>
                  <a:rPr lang="en-US" altLang="zh-CN" b="1" dirty="0">
                    <a:latin typeface="+mn-ea"/>
                  </a:rPr>
                  <a:t>           </a:t>
                </a:r>
                <a:r>
                  <a:rPr lang="zh-CN" altLang="en-US" b="1" dirty="0">
                    <a:latin typeface="+mn-ea"/>
                  </a:rPr>
                  <a:t>根据整除的性质，有 </a:t>
                </a:r>
                <a:r>
                  <a:rPr lang="en-US" altLang="zh-CN" b="1" dirty="0" err="1">
                    <a:latin typeface="+mn-ea"/>
                  </a:rPr>
                  <a:t>x|x</a:t>
                </a:r>
                <a:r>
                  <a:rPr lang="zh-CN" altLang="en-US" b="1" dirty="0">
                    <a:latin typeface="+mn-ea"/>
                  </a:rPr>
                  <a:t>，即</a:t>
                </a:r>
                <a:r>
                  <a:rPr lang="en-US" altLang="zh-CN" b="1" dirty="0">
                    <a:latin typeface="+mn-ea"/>
                  </a:rPr>
                  <a:t>&lt;</a:t>
                </a:r>
                <a:r>
                  <a:rPr lang="en-US" altLang="zh-CN" b="1" dirty="0" err="1">
                    <a:latin typeface="+mn-ea"/>
                  </a:rPr>
                  <a:t>x,x</a:t>
                </a:r>
                <a:r>
                  <a:rPr lang="en-US" altLang="zh-CN" b="1" dirty="0">
                    <a:latin typeface="+mn-ea"/>
                  </a:rPr>
                  <a:t>&gt;</a:t>
                </a:r>
                <a:r>
                  <a:rPr lang="zh-CN" altLang="en-US" b="1" dirty="0">
                    <a:latin typeface="+mn-ea"/>
                  </a:rPr>
                  <a:t> </a:t>
                </a:r>
                <a:r>
                  <a:rPr lang="es-ES" altLang="zh-CN" b="1" dirty="0">
                    <a:latin typeface="+mn-ea"/>
                  </a:rPr>
                  <a:t>∈ </a:t>
                </a:r>
                <a:r>
                  <a:rPr lang="zh-CN" altLang="zh-CN" b="1" dirty="0">
                    <a:latin typeface="+mn-ea"/>
                  </a:rPr>
                  <a:t>“</a:t>
                </a:r>
                <a:r>
                  <a:rPr lang="en-US" altLang="zh-CN" b="1" dirty="0">
                    <a:latin typeface="+mn-ea"/>
                  </a:rPr>
                  <a:t>|” </a:t>
                </a:r>
                <a:r>
                  <a:rPr lang="zh-CN" altLang="en-US" b="1" dirty="0">
                    <a:latin typeface="+mn-ea"/>
                  </a:rPr>
                  <a:t>，</a:t>
                </a:r>
                <a:r>
                  <a:rPr lang="zh-CN" altLang="en-US" b="1" dirty="0">
                    <a:solidFill>
                      <a:srgbClr val="3333FF"/>
                    </a:solidFill>
                    <a:latin typeface="+mn-ea"/>
                  </a:rPr>
                  <a:t>从而“</a:t>
                </a:r>
                <a:r>
                  <a:rPr lang="en-US" altLang="zh-CN" b="1" dirty="0">
                    <a:solidFill>
                      <a:srgbClr val="3333FF"/>
                    </a:solidFill>
                    <a:latin typeface="+mn-ea"/>
                  </a:rPr>
                  <a:t>|”</a:t>
                </a:r>
                <a:r>
                  <a:rPr lang="zh-CN" altLang="en-US" b="1" dirty="0">
                    <a:solidFill>
                      <a:srgbClr val="3333FF"/>
                    </a:solidFill>
                    <a:latin typeface="+mn-ea"/>
                  </a:rPr>
                  <a:t>具有自反性</a:t>
                </a:r>
                <a:r>
                  <a:rPr lang="zh-CN" altLang="en-US" b="1" dirty="0">
                    <a:latin typeface="+mn-ea"/>
                  </a:rPr>
                  <a:t>；</a:t>
                </a:r>
              </a:p>
              <a:p>
                <a:pPr>
                  <a:lnSpc>
                    <a:spcPct val="150000"/>
                  </a:lnSpc>
                </a:pPr>
                <a:r>
                  <a:rPr lang="zh-CN" altLang="en-US" b="1" dirty="0">
                    <a:latin typeface="+mn-ea"/>
                  </a:rPr>
                  <a:t>（</a:t>
                </a:r>
                <a:r>
                  <a:rPr lang="en-US" altLang="zh-CN" b="1" dirty="0">
                    <a:latin typeface="+mn-ea"/>
                  </a:rPr>
                  <a:t>2</a:t>
                </a:r>
                <a:r>
                  <a:rPr lang="zh-CN" altLang="en-US" b="1" dirty="0">
                    <a:latin typeface="+mn-ea"/>
                  </a:rPr>
                  <a:t>）反对称性  对</a:t>
                </a:r>
                <a14:m>
                  <m:oMath xmlns:m="http://schemas.openxmlformats.org/officeDocument/2006/math">
                    <m:r>
                      <a:rPr lang="es-ES" altLang="zh-CN" b="1" i="1">
                        <a:latin typeface="Cambria Math" panose="02040503050406030204" pitchFamily="18" charset="0"/>
                      </a:rPr>
                      <m:t>∀</m:t>
                    </m:r>
                  </m:oMath>
                </a14:m>
                <a:r>
                  <a:rPr lang="es-ES" altLang="zh-CN" b="1" dirty="0">
                    <a:latin typeface="+mn-ea"/>
                  </a:rPr>
                  <a:t>x∈Z</a:t>
                </a:r>
                <a:r>
                  <a:rPr lang="zh-CN" altLang="en-US" b="1" dirty="0">
                    <a:latin typeface="+mn-ea"/>
                  </a:rPr>
                  <a:t>，</a:t>
                </a:r>
                <a14:m>
                  <m:oMath xmlns:m="http://schemas.openxmlformats.org/officeDocument/2006/math">
                    <m:r>
                      <a:rPr lang="es-ES" altLang="zh-CN" b="1" i="1">
                        <a:latin typeface="Cambria Math" panose="02040503050406030204" pitchFamily="18" charset="0"/>
                      </a:rPr>
                      <m:t>∀</m:t>
                    </m:r>
                  </m:oMath>
                </a14:m>
                <a:r>
                  <a:rPr lang="es-ES" altLang="zh-CN" b="1" dirty="0">
                    <a:latin typeface="+mn-ea"/>
                  </a:rPr>
                  <a:t>y∈Z</a:t>
                </a:r>
                <a:r>
                  <a:rPr lang="zh-CN" altLang="en-US" b="1" dirty="0">
                    <a:latin typeface="+mn-ea"/>
                  </a:rPr>
                  <a:t>，</a:t>
                </a:r>
                <a:endParaRPr lang="en-US" altLang="zh-CN" b="1" dirty="0">
                  <a:latin typeface="+mn-ea"/>
                </a:endParaRPr>
              </a:p>
              <a:p>
                <a:pPr>
                  <a:lnSpc>
                    <a:spcPct val="150000"/>
                  </a:lnSpc>
                </a:pPr>
                <a:r>
                  <a:rPr lang="en-US" altLang="zh-CN" b="1" dirty="0">
                    <a:latin typeface="+mn-ea"/>
                  </a:rPr>
                  <a:t>             </a:t>
                </a:r>
                <a:r>
                  <a:rPr lang="zh-CN" altLang="en-US" b="1" dirty="0">
                    <a:latin typeface="+mn-ea"/>
                  </a:rPr>
                  <a:t>如果 </a:t>
                </a:r>
                <a:r>
                  <a:rPr lang="en-US" altLang="zh-CN" b="1" dirty="0" err="1">
                    <a:latin typeface="+mn-ea"/>
                  </a:rPr>
                  <a:t>x|y</a:t>
                </a:r>
                <a:r>
                  <a:rPr lang="zh-CN" altLang="en-US" b="1" dirty="0">
                    <a:latin typeface="+mn-ea"/>
                  </a:rPr>
                  <a:t>且</a:t>
                </a:r>
                <a:r>
                  <a:rPr lang="en-US" altLang="zh-CN" b="1" dirty="0" err="1">
                    <a:latin typeface="+mn-ea"/>
                  </a:rPr>
                  <a:t>y|x</a:t>
                </a:r>
                <a:r>
                  <a:rPr lang="zh-CN" altLang="en-US" b="1" dirty="0">
                    <a:latin typeface="+mn-ea"/>
                  </a:rPr>
                  <a:t> ，则存在整数</a:t>
                </a:r>
                <a:r>
                  <a:rPr lang="en-US" altLang="zh-CN" b="1" dirty="0">
                    <a:latin typeface="+mn-ea"/>
                  </a:rPr>
                  <a:t>k</a:t>
                </a:r>
                <a:r>
                  <a:rPr lang="en-US" altLang="zh-CN" b="1" baseline="-25000" dirty="0">
                    <a:latin typeface="+mn-ea"/>
                  </a:rPr>
                  <a:t>1</a:t>
                </a:r>
                <a:r>
                  <a:rPr lang="zh-CN" altLang="zh-CN" b="1" dirty="0">
                    <a:latin typeface="+mn-ea"/>
                  </a:rPr>
                  <a:t>，</a:t>
                </a:r>
                <a:r>
                  <a:rPr lang="en-US" altLang="zh-CN" b="1" dirty="0">
                    <a:latin typeface="+mn-ea"/>
                  </a:rPr>
                  <a:t>k</a:t>
                </a:r>
                <a:r>
                  <a:rPr lang="en-US" altLang="zh-CN" b="1" baseline="-25000" dirty="0">
                    <a:latin typeface="+mn-ea"/>
                  </a:rPr>
                  <a:t>2 </a:t>
                </a:r>
                <a:r>
                  <a:rPr lang="zh-CN" altLang="en-US" b="1" dirty="0">
                    <a:latin typeface="+mn-ea"/>
                  </a:rPr>
                  <a:t>，使得</a:t>
                </a:r>
                <a:r>
                  <a:rPr lang="en-US" altLang="zh-CN" b="1" dirty="0">
                    <a:latin typeface="+mn-ea"/>
                  </a:rPr>
                  <a:t>y= k</a:t>
                </a:r>
                <a:r>
                  <a:rPr lang="en-US" altLang="zh-CN" b="1" baseline="-25000" dirty="0">
                    <a:latin typeface="+mn-ea"/>
                  </a:rPr>
                  <a:t>1</a:t>
                </a:r>
                <a:r>
                  <a:rPr lang="en-US" altLang="zh-CN" b="1" dirty="0">
                    <a:latin typeface="+mn-ea"/>
                  </a:rPr>
                  <a:t>x</a:t>
                </a:r>
                <a:r>
                  <a:rPr lang="zh-CN" altLang="en-US" b="1" dirty="0">
                    <a:latin typeface="+mn-ea"/>
                  </a:rPr>
                  <a:t>，</a:t>
                </a:r>
                <a:r>
                  <a:rPr lang="en-US" altLang="zh-CN" b="1" dirty="0">
                    <a:latin typeface="+mn-ea"/>
                  </a:rPr>
                  <a:t>x=k</a:t>
                </a:r>
                <a:r>
                  <a:rPr lang="en-US" altLang="zh-CN" b="1" baseline="-25000" dirty="0">
                    <a:latin typeface="+mn-ea"/>
                  </a:rPr>
                  <a:t>2 </a:t>
                </a:r>
                <a:r>
                  <a:rPr lang="en-US" altLang="zh-CN" b="1" dirty="0">
                    <a:latin typeface="+mn-ea"/>
                  </a:rPr>
                  <a:t>y</a:t>
                </a:r>
                <a:r>
                  <a:rPr lang="zh-CN" altLang="en-US" b="1" dirty="0">
                    <a:latin typeface="+mn-ea"/>
                  </a:rPr>
                  <a:t>，从而有</a:t>
                </a:r>
                <a:endParaRPr lang="en-US" altLang="zh-CN" b="1" dirty="0">
                  <a:latin typeface="+mn-ea"/>
                </a:endParaRPr>
              </a:p>
              <a:p>
                <a:pPr>
                  <a:lnSpc>
                    <a:spcPct val="150000"/>
                  </a:lnSpc>
                </a:pPr>
                <a:r>
                  <a:rPr lang="en-US" altLang="zh-CN" b="1" dirty="0">
                    <a:latin typeface="+mn-ea"/>
                  </a:rPr>
                  <a:t>	y=k</a:t>
                </a:r>
                <a:r>
                  <a:rPr lang="en-US" altLang="zh-CN" b="1" baseline="-25000" dirty="0">
                    <a:latin typeface="+mn-ea"/>
                  </a:rPr>
                  <a:t>1</a:t>
                </a:r>
                <a:r>
                  <a:rPr lang="en-US" altLang="zh-CN" b="1" dirty="0">
                    <a:latin typeface="+mn-ea"/>
                  </a:rPr>
                  <a:t>k</a:t>
                </a:r>
                <a:r>
                  <a:rPr lang="en-US" altLang="zh-CN" b="1" baseline="-25000" dirty="0">
                    <a:latin typeface="+mn-ea"/>
                  </a:rPr>
                  <a:t>2</a:t>
                </a:r>
                <a:r>
                  <a:rPr lang="en-US" altLang="zh-CN" b="1" dirty="0">
                    <a:latin typeface="+mn-ea"/>
                  </a:rPr>
                  <a:t>y</a:t>
                </a:r>
                <a:r>
                  <a:rPr lang="zh-CN" altLang="en-US" b="1" dirty="0">
                    <a:latin typeface="+mn-ea"/>
                  </a:rPr>
                  <a:t>，即</a:t>
                </a:r>
                <a:r>
                  <a:rPr lang="en-US" altLang="zh-CN" b="1" dirty="0">
                    <a:latin typeface="+mn-ea"/>
                  </a:rPr>
                  <a:t>k</a:t>
                </a:r>
                <a:r>
                  <a:rPr lang="en-US" altLang="zh-CN" b="1" baseline="-25000" dirty="0">
                    <a:latin typeface="+mn-ea"/>
                  </a:rPr>
                  <a:t>1</a:t>
                </a:r>
                <a:r>
                  <a:rPr lang="en-US" altLang="zh-CN" b="1" dirty="0">
                    <a:latin typeface="+mn-ea"/>
                  </a:rPr>
                  <a:t>=k</a:t>
                </a:r>
                <a:r>
                  <a:rPr lang="en-US" altLang="zh-CN" b="1" baseline="-25000" dirty="0">
                    <a:latin typeface="+mn-ea"/>
                  </a:rPr>
                  <a:t>2</a:t>
                </a:r>
                <a:r>
                  <a:rPr lang="en-US" altLang="zh-CN" b="1" dirty="0">
                    <a:latin typeface="+mn-ea"/>
                  </a:rPr>
                  <a:t>=1 </a:t>
                </a:r>
                <a:r>
                  <a:rPr lang="zh-CN" altLang="en-US" b="1" dirty="0">
                    <a:latin typeface="+mn-ea"/>
                  </a:rPr>
                  <a:t>。于是有</a:t>
                </a:r>
                <a:r>
                  <a:rPr lang="en-US" altLang="zh-CN" b="1" dirty="0">
                    <a:latin typeface="+mn-ea"/>
                  </a:rPr>
                  <a:t>x=y</a:t>
                </a:r>
                <a:r>
                  <a:rPr lang="zh-CN" altLang="en-US" b="1" dirty="0">
                    <a:latin typeface="+mn-ea"/>
                  </a:rPr>
                  <a:t>，</a:t>
                </a:r>
                <a:r>
                  <a:rPr lang="zh-CN" altLang="en-US" b="1" dirty="0">
                    <a:solidFill>
                      <a:srgbClr val="3333FF"/>
                    </a:solidFill>
                    <a:latin typeface="+mn-ea"/>
                  </a:rPr>
                  <a:t>即“</a:t>
                </a:r>
                <a:r>
                  <a:rPr lang="en-US" altLang="zh-CN" b="1" dirty="0">
                    <a:solidFill>
                      <a:srgbClr val="3333FF"/>
                    </a:solidFill>
                    <a:latin typeface="+mn-ea"/>
                  </a:rPr>
                  <a:t>|”</a:t>
                </a:r>
                <a:r>
                  <a:rPr lang="zh-CN" altLang="en-US" b="1" dirty="0">
                    <a:solidFill>
                      <a:srgbClr val="3333FF"/>
                    </a:solidFill>
                    <a:latin typeface="+mn-ea"/>
                  </a:rPr>
                  <a:t>具有反对称性</a:t>
                </a:r>
                <a:r>
                  <a:rPr lang="zh-CN" altLang="en-US" b="1" dirty="0">
                    <a:latin typeface="+mn-ea"/>
                  </a:rPr>
                  <a:t>；</a:t>
                </a:r>
                <a:endParaRPr lang="en-US" altLang="zh-CN" b="1" dirty="0">
                  <a:latin typeface="+mn-ea"/>
                </a:endParaRPr>
              </a:p>
              <a:p>
                <a:pPr>
                  <a:lnSpc>
                    <a:spcPct val="150000"/>
                  </a:lnSpc>
                </a:pPr>
                <a:r>
                  <a:rPr lang="zh-CN" altLang="en-US" b="1" dirty="0">
                    <a:latin typeface="+mn-ea"/>
                  </a:rPr>
                  <a:t>（</a:t>
                </a:r>
                <a:r>
                  <a:rPr lang="en-US" altLang="zh-CN" b="1" dirty="0">
                    <a:latin typeface="+mn-ea"/>
                  </a:rPr>
                  <a:t>3</a:t>
                </a:r>
                <a:r>
                  <a:rPr lang="zh-CN" altLang="en-US" b="1" dirty="0">
                    <a:latin typeface="+mn-ea"/>
                  </a:rPr>
                  <a:t>）传递性    对</a:t>
                </a:r>
                <a14:m>
                  <m:oMath xmlns:m="http://schemas.openxmlformats.org/officeDocument/2006/math">
                    <m:r>
                      <a:rPr lang="es-ES" altLang="zh-CN" b="1" i="1">
                        <a:latin typeface="Cambria Math" panose="02040503050406030204" pitchFamily="18" charset="0"/>
                      </a:rPr>
                      <m:t>∀</m:t>
                    </m:r>
                  </m:oMath>
                </a14:m>
                <a:r>
                  <a:rPr lang="es-ES" altLang="zh-CN" b="1" dirty="0">
                    <a:latin typeface="+mn-ea"/>
                  </a:rPr>
                  <a:t>x∈Z</a:t>
                </a:r>
                <a:r>
                  <a:rPr lang="zh-CN" altLang="en-US" b="1" dirty="0">
                    <a:latin typeface="+mn-ea"/>
                  </a:rPr>
                  <a:t>，</a:t>
                </a:r>
                <a14:m>
                  <m:oMath xmlns:m="http://schemas.openxmlformats.org/officeDocument/2006/math">
                    <m:r>
                      <a:rPr lang="es-ES" altLang="zh-CN" b="1" i="1">
                        <a:latin typeface="Cambria Math" panose="02040503050406030204" pitchFamily="18" charset="0"/>
                      </a:rPr>
                      <m:t>∀</m:t>
                    </m:r>
                  </m:oMath>
                </a14:m>
                <a:r>
                  <a:rPr lang="es-ES" altLang="zh-CN" b="1" dirty="0">
                    <a:latin typeface="+mn-ea"/>
                  </a:rPr>
                  <a:t>y∈Z</a:t>
                </a:r>
                <a:r>
                  <a:rPr lang="zh-CN" altLang="en-US" b="1" dirty="0">
                    <a:latin typeface="+mn-ea"/>
                  </a:rPr>
                  <a:t>，</a:t>
                </a:r>
                <a14:m>
                  <m:oMath xmlns:m="http://schemas.openxmlformats.org/officeDocument/2006/math">
                    <m:r>
                      <a:rPr lang="es-ES" altLang="zh-CN" b="1" i="1">
                        <a:latin typeface="Cambria Math" panose="02040503050406030204" pitchFamily="18" charset="0"/>
                      </a:rPr>
                      <m:t>∀</m:t>
                    </m:r>
                  </m:oMath>
                </a14:m>
                <a:r>
                  <a:rPr lang="es-ES" altLang="zh-CN" b="1" dirty="0">
                    <a:latin typeface="+mn-ea"/>
                  </a:rPr>
                  <a:t>z∈Z</a:t>
                </a:r>
                <a:r>
                  <a:rPr lang="zh-CN" altLang="en-US" b="1" dirty="0">
                    <a:latin typeface="+mn-ea"/>
                  </a:rPr>
                  <a:t> ，</a:t>
                </a:r>
                <a:endParaRPr lang="en-US" altLang="zh-CN" b="1" dirty="0">
                  <a:latin typeface="+mn-ea"/>
                </a:endParaRPr>
              </a:p>
              <a:p>
                <a:pPr>
                  <a:lnSpc>
                    <a:spcPct val="150000"/>
                  </a:lnSpc>
                </a:pPr>
                <a:r>
                  <a:rPr lang="zh-CN" altLang="en-US" b="1" dirty="0">
                    <a:latin typeface="+mn-ea"/>
                  </a:rPr>
                  <a:t>             如果 </a:t>
                </a:r>
                <a:r>
                  <a:rPr lang="en-US" altLang="zh-CN" b="1" dirty="0" err="1">
                    <a:latin typeface="+mn-ea"/>
                  </a:rPr>
                  <a:t>x|y</a:t>
                </a:r>
                <a:r>
                  <a:rPr lang="zh-CN" altLang="en-US" b="1" dirty="0">
                    <a:latin typeface="+mn-ea"/>
                  </a:rPr>
                  <a:t>且</a:t>
                </a:r>
                <a:r>
                  <a:rPr lang="en-US" altLang="zh-CN" b="1" dirty="0" err="1">
                    <a:latin typeface="+mn-ea"/>
                  </a:rPr>
                  <a:t>y|z</a:t>
                </a:r>
                <a:r>
                  <a:rPr lang="zh-CN" altLang="en-US" b="1" dirty="0">
                    <a:latin typeface="+mn-ea"/>
                  </a:rPr>
                  <a:t>，则存在整数</a:t>
                </a:r>
                <a:r>
                  <a:rPr lang="en-US" altLang="zh-CN" b="1" dirty="0">
                    <a:latin typeface="+mn-ea"/>
                  </a:rPr>
                  <a:t>k</a:t>
                </a:r>
                <a:r>
                  <a:rPr lang="en-US" altLang="zh-CN" b="1" baseline="-25000" dirty="0">
                    <a:latin typeface="+mn-ea"/>
                  </a:rPr>
                  <a:t>3</a:t>
                </a:r>
                <a:r>
                  <a:rPr lang="zh-CN" altLang="zh-CN" b="1" dirty="0">
                    <a:latin typeface="+mn-ea"/>
                  </a:rPr>
                  <a:t>，</a:t>
                </a:r>
                <a:r>
                  <a:rPr lang="en-US" altLang="zh-CN" b="1" dirty="0">
                    <a:latin typeface="+mn-ea"/>
                  </a:rPr>
                  <a:t>k</a:t>
                </a:r>
                <a:r>
                  <a:rPr lang="en-US" altLang="zh-CN" b="1" baseline="-25000" dirty="0">
                    <a:latin typeface="+mn-ea"/>
                  </a:rPr>
                  <a:t>4 </a:t>
                </a:r>
                <a:r>
                  <a:rPr lang="zh-CN" altLang="en-US" b="1" dirty="0">
                    <a:latin typeface="+mn-ea"/>
                  </a:rPr>
                  <a:t>，使得</a:t>
                </a:r>
                <a:r>
                  <a:rPr lang="en-US" altLang="zh-CN" b="1" dirty="0">
                    <a:latin typeface="+mn-ea"/>
                  </a:rPr>
                  <a:t>y= k</a:t>
                </a:r>
                <a:r>
                  <a:rPr lang="en-US" altLang="zh-CN" b="1" baseline="-25000" dirty="0">
                    <a:latin typeface="+mn-ea"/>
                  </a:rPr>
                  <a:t>3</a:t>
                </a:r>
                <a:r>
                  <a:rPr lang="en-US" altLang="zh-CN" b="1" dirty="0">
                    <a:latin typeface="+mn-ea"/>
                  </a:rPr>
                  <a:t>x</a:t>
                </a:r>
                <a:r>
                  <a:rPr lang="zh-CN" altLang="en-US" b="1" dirty="0">
                    <a:latin typeface="+mn-ea"/>
                  </a:rPr>
                  <a:t>，</a:t>
                </a:r>
                <a:r>
                  <a:rPr lang="en-US" altLang="zh-CN" b="1" dirty="0">
                    <a:latin typeface="+mn-ea"/>
                  </a:rPr>
                  <a:t>z= k</a:t>
                </a:r>
                <a:r>
                  <a:rPr lang="en-US" altLang="zh-CN" b="1" baseline="-25000" dirty="0">
                    <a:latin typeface="+mn-ea"/>
                  </a:rPr>
                  <a:t>4</a:t>
                </a:r>
                <a:r>
                  <a:rPr lang="en-US" altLang="zh-CN" b="1" dirty="0">
                    <a:latin typeface="+mn-ea"/>
                  </a:rPr>
                  <a:t>y</a:t>
                </a:r>
                <a:r>
                  <a:rPr lang="zh-CN" altLang="en-US" b="1" dirty="0">
                    <a:latin typeface="+mn-ea"/>
                  </a:rPr>
                  <a:t>，从而有</a:t>
                </a:r>
                <a:endParaRPr lang="en-US" altLang="zh-CN" b="1" dirty="0">
                  <a:latin typeface="+mn-ea"/>
                </a:endParaRPr>
              </a:p>
              <a:p>
                <a:pPr>
                  <a:lnSpc>
                    <a:spcPct val="150000"/>
                  </a:lnSpc>
                </a:pPr>
                <a:r>
                  <a:rPr lang="en-US" altLang="zh-CN" b="1" dirty="0">
                    <a:latin typeface="+mn-ea"/>
                  </a:rPr>
                  <a:t>	z=k</a:t>
                </a:r>
                <a:r>
                  <a:rPr lang="en-US" altLang="zh-CN" b="1" baseline="-25000" dirty="0">
                    <a:latin typeface="+mn-ea"/>
                  </a:rPr>
                  <a:t>4</a:t>
                </a:r>
                <a:r>
                  <a:rPr lang="en-US" altLang="zh-CN" b="1" dirty="0">
                    <a:latin typeface="+mn-ea"/>
                  </a:rPr>
                  <a:t>k</a:t>
                </a:r>
                <a:r>
                  <a:rPr lang="en-US" altLang="zh-CN" b="1" baseline="-25000" dirty="0">
                    <a:latin typeface="+mn-ea"/>
                  </a:rPr>
                  <a:t>3</a:t>
                </a:r>
                <a:r>
                  <a:rPr lang="en-US" altLang="zh-CN" b="1" dirty="0">
                    <a:latin typeface="+mn-ea"/>
                  </a:rPr>
                  <a:t>x</a:t>
                </a:r>
                <a:r>
                  <a:rPr lang="zh-CN" altLang="en-US" b="1" dirty="0">
                    <a:latin typeface="+mn-ea"/>
                  </a:rPr>
                  <a:t>，即</a:t>
                </a:r>
                <a:r>
                  <a:rPr lang="en-US" altLang="zh-CN" b="1" dirty="0" err="1">
                    <a:latin typeface="+mn-ea"/>
                  </a:rPr>
                  <a:t>x|z</a:t>
                </a:r>
                <a:r>
                  <a:rPr lang="zh-CN" altLang="en-US" b="1" dirty="0">
                    <a:latin typeface="+mn-ea"/>
                  </a:rPr>
                  <a:t> ，</a:t>
                </a:r>
                <a:r>
                  <a:rPr lang="zh-CN" altLang="en-US" b="1" dirty="0">
                    <a:solidFill>
                      <a:srgbClr val="3333FF"/>
                    </a:solidFill>
                    <a:latin typeface="+mn-ea"/>
                  </a:rPr>
                  <a:t>从而“</a:t>
                </a:r>
                <a:r>
                  <a:rPr lang="en-US" altLang="zh-CN" b="1" dirty="0">
                    <a:solidFill>
                      <a:srgbClr val="3333FF"/>
                    </a:solidFill>
                    <a:latin typeface="+mn-ea"/>
                  </a:rPr>
                  <a:t>|”</a:t>
                </a:r>
                <a:r>
                  <a:rPr lang="zh-CN" altLang="en-US" b="1" dirty="0">
                    <a:solidFill>
                      <a:srgbClr val="3333FF"/>
                    </a:solidFill>
                    <a:latin typeface="+mn-ea"/>
                  </a:rPr>
                  <a:t>具有传递性</a:t>
                </a:r>
                <a:r>
                  <a:rPr lang="zh-CN" altLang="en-US" b="1" dirty="0">
                    <a:latin typeface="+mn-ea"/>
                  </a:rPr>
                  <a:t>。</a:t>
                </a:r>
                <a:endParaRPr lang="en-US" altLang="zh-CN" b="1" dirty="0">
                  <a:latin typeface="+mn-ea"/>
                </a:endParaRPr>
              </a:p>
              <a:p>
                <a:pPr>
                  <a:lnSpc>
                    <a:spcPct val="150000"/>
                  </a:lnSpc>
                </a:pPr>
                <a:r>
                  <a:rPr lang="en-US" altLang="zh-CN" b="1" dirty="0">
                    <a:latin typeface="+mn-ea"/>
                  </a:rPr>
                  <a:t> </a:t>
                </a:r>
                <a:r>
                  <a:rPr lang="zh-CN" altLang="zh-CN" b="1" dirty="0">
                    <a:latin typeface="+mn-ea"/>
                  </a:rPr>
                  <a:t>综上所述，“</a:t>
                </a:r>
                <a:r>
                  <a:rPr lang="en-US" altLang="zh-CN" b="1" dirty="0">
                    <a:latin typeface="+mn-ea"/>
                  </a:rPr>
                  <a:t>|”</a:t>
                </a:r>
                <a:r>
                  <a:rPr lang="zh-CN" altLang="zh-CN" b="1" dirty="0">
                    <a:latin typeface="+mn-ea"/>
                  </a:rPr>
                  <a:t>是偏序关系。</a:t>
                </a:r>
                <a:endParaRPr lang="zh-CN" altLang="en-US" b="1" dirty="0">
                  <a:latin typeface="+mn-ea"/>
                </a:endParaRPr>
              </a:p>
            </p:txBody>
          </p:sp>
        </mc:Choice>
        <mc:Fallback xmlns="">
          <p:sp>
            <p:nvSpPr>
              <p:cNvPr id="1724424" name="矩形 1724423">
                <a:extLst>
                  <a:ext uri="{FF2B5EF4-FFF2-40B4-BE49-F238E27FC236}">
                    <a16:creationId xmlns:a16="http://schemas.microsoft.com/office/drawing/2014/main" id="{6F5B463D-0EF5-42BC-9DE5-459AB08E5072}"/>
                  </a:ext>
                </a:extLst>
              </p:cNvPr>
              <p:cNvSpPr>
                <a:spLocks noRot="1" noChangeAspect="1" noMove="1" noResize="1" noEditPoints="1" noAdjustHandles="1" noChangeArrowheads="1" noChangeShapeType="1" noTextEdit="1"/>
              </p:cNvSpPr>
              <p:nvPr/>
            </p:nvSpPr>
            <p:spPr>
              <a:xfrm>
                <a:off x="318495" y="1600994"/>
                <a:ext cx="11353800" cy="5013039"/>
              </a:xfrm>
              <a:prstGeom prst="rect">
                <a:avLst/>
              </a:prstGeom>
              <a:blipFill>
                <a:blip r:embed="rId3"/>
                <a:stretch>
                  <a:fillRect l="-805" b="-194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24424">
                                            <p:txEl>
                                              <p:pRg st="0" end="0"/>
                                            </p:txEl>
                                          </p:spTgt>
                                        </p:tgtEl>
                                        <p:attrNameLst>
                                          <p:attrName>style.visibility</p:attrName>
                                        </p:attrNameLst>
                                      </p:cBhvr>
                                      <p:to>
                                        <p:strVal val="visible"/>
                                      </p:to>
                                    </p:set>
                                    <p:animEffect transition="in" filter="barn(inVertical)">
                                      <p:cBhvr>
                                        <p:cTn id="7" dur="500"/>
                                        <p:tgtEl>
                                          <p:spTgt spid="17244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24424">
                                            <p:txEl>
                                              <p:pRg st="1" end="1"/>
                                            </p:txEl>
                                          </p:spTgt>
                                        </p:tgtEl>
                                        <p:attrNameLst>
                                          <p:attrName>style.visibility</p:attrName>
                                        </p:attrNameLst>
                                      </p:cBhvr>
                                      <p:to>
                                        <p:strVal val="visible"/>
                                      </p:to>
                                    </p:set>
                                    <p:animEffect transition="in" filter="barn(inVertical)">
                                      <p:cBhvr>
                                        <p:cTn id="12" dur="500"/>
                                        <p:tgtEl>
                                          <p:spTgt spid="17244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724424">
                                            <p:txEl>
                                              <p:pRg st="2" end="2"/>
                                            </p:txEl>
                                          </p:spTgt>
                                        </p:tgtEl>
                                        <p:attrNameLst>
                                          <p:attrName>style.visibility</p:attrName>
                                        </p:attrNameLst>
                                      </p:cBhvr>
                                      <p:to>
                                        <p:strVal val="visible"/>
                                      </p:to>
                                    </p:set>
                                    <p:animEffect transition="in" filter="barn(inVertical)">
                                      <p:cBhvr>
                                        <p:cTn id="17" dur="500"/>
                                        <p:tgtEl>
                                          <p:spTgt spid="17244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724424">
                                            <p:txEl>
                                              <p:pRg st="3" end="3"/>
                                            </p:txEl>
                                          </p:spTgt>
                                        </p:tgtEl>
                                        <p:attrNameLst>
                                          <p:attrName>style.visibility</p:attrName>
                                        </p:attrNameLst>
                                      </p:cBhvr>
                                      <p:to>
                                        <p:strVal val="visible"/>
                                      </p:to>
                                    </p:set>
                                    <p:animEffect transition="in" filter="barn(inVertical)">
                                      <p:cBhvr>
                                        <p:cTn id="22" dur="500"/>
                                        <p:tgtEl>
                                          <p:spTgt spid="17244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724424">
                                            <p:txEl>
                                              <p:pRg st="4" end="4"/>
                                            </p:txEl>
                                          </p:spTgt>
                                        </p:tgtEl>
                                        <p:attrNameLst>
                                          <p:attrName>style.visibility</p:attrName>
                                        </p:attrNameLst>
                                      </p:cBhvr>
                                      <p:to>
                                        <p:strVal val="visible"/>
                                      </p:to>
                                    </p:set>
                                    <p:animEffect transition="in" filter="barn(inVertical)">
                                      <p:cBhvr>
                                        <p:cTn id="27" dur="500"/>
                                        <p:tgtEl>
                                          <p:spTgt spid="172442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724424">
                                            <p:txEl>
                                              <p:pRg st="5" end="5"/>
                                            </p:txEl>
                                          </p:spTgt>
                                        </p:tgtEl>
                                        <p:attrNameLst>
                                          <p:attrName>style.visibility</p:attrName>
                                        </p:attrNameLst>
                                      </p:cBhvr>
                                      <p:to>
                                        <p:strVal val="visible"/>
                                      </p:to>
                                    </p:set>
                                    <p:animEffect transition="in" filter="barn(inVertical)">
                                      <p:cBhvr>
                                        <p:cTn id="32" dur="500"/>
                                        <p:tgtEl>
                                          <p:spTgt spid="172442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724424">
                                            <p:txEl>
                                              <p:pRg st="6" end="6"/>
                                            </p:txEl>
                                          </p:spTgt>
                                        </p:tgtEl>
                                        <p:attrNameLst>
                                          <p:attrName>style.visibility</p:attrName>
                                        </p:attrNameLst>
                                      </p:cBhvr>
                                      <p:to>
                                        <p:strVal val="visible"/>
                                      </p:to>
                                    </p:set>
                                    <p:animEffect transition="in" filter="barn(inVertical)">
                                      <p:cBhvr>
                                        <p:cTn id="37" dur="500"/>
                                        <p:tgtEl>
                                          <p:spTgt spid="172442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724424">
                                            <p:txEl>
                                              <p:pRg st="7" end="7"/>
                                            </p:txEl>
                                          </p:spTgt>
                                        </p:tgtEl>
                                        <p:attrNameLst>
                                          <p:attrName>style.visibility</p:attrName>
                                        </p:attrNameLst>
                                      </p:cBhvr>
                                      <p:to>
                                        <p:strVal val="visible"/>
                                      </p:to>
                                    </p:set>
                                    <p:animEffect transition="in" filter="barn(inVertical)">
                                      <p:cBhvr>
                                        <p:cTn id="42" dur="500"/>
                                        <p:tgtEl>
                                          <p:spTgt spid="172442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724424">
                                            <p:txEl>
                                              <p:pRg st="8" end="8"/>
                                            </p:txEl>
                                          </p:spTgt>
                                        </p:tgtEl>
                                        <p:attrNameLst>
                                          <p:attrName>style.visibility</p:attrName>
                                        </p:attrNameLst>
                                      </p:cBhvr>
                                      <p:to>
                                        <p:strVal val="visible"/>
                                      </p:to>
                                    </p:set>
                                    <p:animEffect transition="in" filter="barn(inVertical)">
                                      <p:cBhvr>
                                        <p:cTn id="47" dur="500"/>
                                        <p:tgtEl>
                                          <p:spTgt spid="172442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a:extLst>
              <a:ext uri="{FF2B5EF4-FFF2-40B4-BE49-F238E27FC236}">
                <a16:creationId xmlns:a16="http://schemas.microsoft.com/office/drawing/2014/main" id="{33DED699-5C71-4592-82E8-E913B512764F}"/>
              </a:ext>
            </a:extLst>
          </p:cNvPr>
          <p:cNvSpPr>
            <a:spLocks noGrp="1" noChangeArrowheads="1"/>
          </p:cNvSpPr>
          <p:nvPr>
            <p:ph type="title"/>
          </p:nvPr>
        </p:nvSpPr>
        <p:spPr/>
        <p:txBody>
          <a:bodyPr/>
          <a:lstStyle/>
          <a:p>
            <a:pPr eaLnBrk="1" hangingPunct="1"/>
            <a:r>
              <a:rPr lang="zh-CN" altLang="en-US" dirty="0"/>
              <a:t>例</a:t>
            </a:r>
            <a:r>
              <a:rPr lang="en-US" altLang="zh-CN" dirty="0"/>
              <a:t>5.16</a:t>
            </a:r>
            <a:endParaRPr lang="zh-CN" altLang="en-US" dirty="0"/>
          </a:p>
        </p:txBody>
      </p:sp>
      <p:sp>
        <p:nvSpPr>
          <p:cNvPr id="1725443" name="Rectangle 3">
            <a:extLst>
              <a:ext uri="{FF2B5EF4-FFF2-40B4-BE49-F238E27FC236}">
                <a16:creationId xmlns:a16="http://schemas.microsoft.com/office/drawing/2014/main" id="{1EF0E3FB-2EA8-4BAC-A6E9-7A9A112A2345}"/>
              </a:ext>
            </a:extLst>
          </p:cNvPr>
          <p:cNvSpPr>
            <a:spLocks noGrp="1" noChangeArrowheads="1"/>
          </p:cNvSpPr>
          <p:nvPr>
            <p:ph type="body" idx="1"/>
          </p:nvPr>
        </p:nvSpPr>
        <p:spPr>
          <a:xfrm>
            <a:off x="612775" y="962248"/>
            <a:ext cx="11353800" cy="4935092"/>
          </a:xfrm>
        </p:spPr>
        <p:txBody>
          <a:bodyPr>
            <a:normAutofit/>
          </a:bodyPr>
          <a:lstStyle/>
          <a:p>
            <a:pPr marL="0" indent="0">
              <a:lnSpc>
                <a:spcPct val="150000"/>
              </a:lnSpc>
              <a:buNone/>
            </a:pPr>
            <a:r>
              <a:rPr lang="zh-CN" altLang="en-US" dirty="0">
                <a:solidFill>
                  <a:srgbClr val="C00000"/>
                </a:solidFill>
              </a:rPr>
              <a:t>例</a:t>
            </a:r>
            <a:r>
              <a:rPr lang="en-US" altLang="zh-CN" dirty="0">
                <a:solidFill>
                  <a:srgbClr val="C00000"/>
                </a:solidFill>
              </a:rPr>
              <a:t>5.16  </a:t>
            </a:r>
            <a:r>
              <a:rPr lang="zh-CN" altLang="en-US" dirty="0"/>
              <a:t>试写出制作四川麻婆豆腐的任务集</a:t>
            </a:r>
            <a:r>
              <a:rPr lang="en-US" altLang="zh-CN" dirty="0"/>
              <a:t>A</a:t>
            </a:r>
            <a:r>
              <a:rPr lang="zh-CN" altLang="en-US" dirty="0"/>
              <a:t>＝</a:t>
            </a:r>
            <a:r>
              <a:rPr lang="en-US" altLang="zh-CN" dirty="0"/>
              <a:t>{1,2,3,4,5,6}</a:t>
            </a:r>
            <a:r>
              <a:rPr lang="zh-CN" altLang="en-US" dirty="0"/>
              <a:t>上的关系</a:t>
            </a:r>
            <a:r>
              <a:rPr lang="en-US" altLang="zh-CN" dirty="0"/>
              <a:t>R</a:t>
            </a:r>
            <a:r>
              <a:rPr lang="zh-CN" altLang="en-US" dirty="0"/>
              <a:t>中的元素，并画出它的关系图。</a:t>
            </a:r>
            <a:endParaRPr lang="en-US" altLang="zh-CN" dirty="0"/>
          </a:p>
          <a:p>
            <a:pPr marL="0" indent="0">
              <a:lnSpc>
                <a:spcPct val="150000"/>
              </a:lnSpc>
              <a:buNone/>
            </a:pPr>
            <a:endParaRPr lang="en-US" altLang="zh-CN" dirty="0"/>
          </a:p>
          <a:p>
            <a:pPr marL="0" indent="0">
              <a:lnSpc>
                <a:spcPct val="150000"/>
              </a:lnSpc>
              <a:buNone/>
            </a:pPr>
            <a:r>
              <a:rPr lang="zh-CN" altLang="zh-CN" dirty="0">
                <a:solidFill>
                  <a:srgbClr val="C00000"/>
                </a:solidFill>
              </a:rPr>
              <a:t>解</a:t>
            </a:r>
            <a:r>
              <a:rPr lang="zh-CN" altLang="zh-CN" dirty="0"/>
              <a:t> 根据</a:t>
            </a:r>
            <a:r>
              <a:rPr lang="en-US" altLang="zh-CN" dirty="0"/>
              <a:t>R</a:t>
            </a:r>
            <a:r>
              <a:rPr lang="zh-CN" altLang="zh-CN" dirty="0"/>
              <a:t>的定义，有</a:t>
            </a:r>
          </a:p>
          <a:p>
            <a:pPr marL="0" indent="0">
              <a:lnSpc>
                <a:spcPct val="150000"/>
              </a:lnSpc>
              <a:buNone/>
            </a:pPr>
            <a:r>
              <a:rPr lang="en-US" altLang="zh-CN" dirty="0"/>
              <a:t>R</a:t>
            </a:r>
            <a:r>
              <a:rPr lang="zh-CN" altLang="zh-CN" dirty="0"/>
              <a:t>＝</a:t>
            </a:r>
            <a:r>
              <a:rPr lang="en-US" altLang="zh-CN" dirty="0"/>
              <a:t>{&lt;1,1&gt;,&lt;2,2&gt;,…,&lt;6,6&gt;,&lt;1,4&gt;,&lt;1,6&gt;,</a:t>
            </a:r>
          </a:p>
          <a:p>
            <a:pPr marL="0" indent="0">
              <a:lnSpc>
                <a:spcPct val="150000"/>
              </a:lnSpc>
              <a:buNone/>
            </a:pPr>
            <a:r>
              <a:rPr lang="en-US" altLang="zh-CN" dirty="0"/>
              <a:t>    &lt;2,5&gt;,&lt;2,6&gt;, &lt;3,5&gt;,&lt;3,6&gt;,&lt;4,6&gt;,&lt;5,6&gt;}</a:t>
            </a:r>
            <a:endParaRPr lang="zh-CN" altLang="zh-CN" dirty="0"/>
          </a:p>
          <a:p>
            <a:pPr marL="0" indent="0">
              <a:lnSpc>
                <a:spcPct val="150000"/>
              </a:lnSpc>
              <a:buNone/>
            </a:pPr>
            <a:r>
              <a:rPr lang="zh-CN" altLang="zh-CN" dirty="0"/>
              <a:t>其关系图如</a:t>
            </a:r>
            <a:r>
              <a:rPr lang="zh-CN" altLang="en-US" dirty="0"/>
              <a:t>右图</a:t>
            </a:r>
            <a:r>
              <a:rPr lang="zh-CN" altLang="zh-CN" dirty="0"/>
              <a:t>所示。</a:t>
            </a:r>
          </a:p>
          <a:p>
            <a:pPr marL="0" indent="0">
              <a:lnSpc>
                <a:spcPct val="150000"/>
              </a:lnSpc>
              <a:buNone/>
            </a:pPr>
            <a:endParaRPr lang="zh-CN" altLang="en-US" dirty="0"/>
          </a:p>
        </p:txBody>
      </p:sp>
      <p:grpSp>
        <p:nvGrpSpPr>
          <p:cNvPr id="4" name="组合 3">
            <a:extLst>
              <a:ext uri="{FF2B5EF4-FFF2-40B4-BE49-F238E27FC236}">
                <a16:creationId xmlns:a16="http://schemas.microsoft.com/office/drawing/2014/main" id="{CA2FDD07-B8D9-4454-9357-366B09C5D03A}"/>
              </a:ext>
            </a:extLst>
          </p:cNvPr>
          <p:cNvGrpSpPr/>
          <p:nvPr/>
        </p:nvGrpSpPr>
        <p:grpSpPr>
          <a:xfrm>
            <a:off x="7623175" y="1981994"/>
            <a:ext cx="3809118" cy="3762946"/>
            <a:chOff x="7623175" y="1981994"/>
            <a:chExt cx="3809118" cy="3762946"/>
          </a:xfrm>
        </p:grpSpPr>
        <p:pic>
          <p:nvPicPr>
            <p:cNvPr id="3" name="图片 2">
              <a:extLst>
                <a:ext uri="{FF2B5EF4-FFF2-40B4-BE49-F238E27FC236}">
                  <a16:creationId xmlns:a16="http://schemas.microsoft.com/office/drawing/2014/main" id="{B61897C1-7775-4B7D-9A60-82C092D49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3175" y="1981994"/>
              <a:ext cx="3809118" cy="3762946"/>
            </a:xfrm>
            <a:prstGeom prst="rect">
              <a:avLst/>
            </a:prstGeom>
          </p:spPr>
        </p:pic>
        <p:pic>
          <p:nvPicPr>
            <p:cNvPr id="2" name="图片 1">
              <a:extLst>
                <a:ext uri="{FF2B5EF4-FFF2-40B4-BE49-F238E27FC236}">
                  <a16:creationId xmlns:a16="http://schemas.microsoft.com/office/drawing/2014/main" id="{A4D407B4-4F19-4C4E-88F4-DF652869B2C6}"/>
                </a:ext>
              </a:extLst>
            </p:cNvPr>
            <p:cNvPicPr>
              <a:picLocks noChangeAspect="1"/>
            </p:cNvPicPr>
            <p:nvPr/>
          </p:nvPicPr>
          <p:blipFill>
            <a:blip r:embed="rId3"/>
            <a:stretch>
              <a:fillRect/>
            </a:stretch>
          </p:blipFill>
          <p:spPr>
            <a:xfrm>
              <a:off x="9170591" y="5258594"/>
              <a:ext cx="1097720" cy="42445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anim calcmode="lin" valueType="num">
                                      <p:cBhvr additive="base">
                                        <p:cTn id="7" dur="500" fill="hold"/>
                                        <p:tgtEl>
                                          <p:spTgt spid="172544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254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25443">
                                            <p:txEl>
                                              <p:pRg st="3" end="3"/>
                                            </p:txEl>
                                          </p:spTgt>
                                        </p:tgtEl>
                                        <p:attrNameLst>
                                          <p:attrName>style.visibility</p:attrName>
                                        </p:attrNameLst>
                                      </p:cBhvr>
                                      <p:to>
                                        <p:strVal val="visible"/>
                                      </p:to>
                                    </p:set>
                                    <p:anim calcmode="lin" valueType="num">
                                      <p:cBhvr additive="base">
                                        <p:cTn id="13" dur="500" fill="hold"/>
                                        <p:tgtEl>
                                          <p:spTgt spid="172544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25443">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725443">
                                            <p:txEl>
                                              <p:pRg st="4" end="4"/>
                                            </p:txEl>
                                          </p:spTgt>
                                        </p:tgtEl>
                                        <p:attrNameLst>
                                          <p:attrName>style.visibility</p:attrName>
                                        </p:attrNameLst>
                                      </p:cBhvr>
                                      <p:to>
                                        <p:strVal val="visible"/>
                                      </p:to>
                                    </p:set>
                                    <p:anim calcmode="lin" valueType="num">
                                      <p:cBhvr additive="base">
                                        <p:cTn id="17" dur="500" fill="hold"/>
                                        <p:tgtEl>
                                          <p:spTgt spid="172544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254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25443">
                                            <p:txEl>
                                              <p:pRg st="5" end="5"/>
                                            </p:txEl>
                                          </p:spTgt>
                                        </p:tgtEl>
                                        <p:attrNameLst>
                                          <p:attrName>style.visibility</p:attrName>
                                        </p:attrNameLst>
                                      </p:cBhvr>
                                      <p:to>
                                        <p:strVal val="visible"/>
                                      </p:to>
                                    </p:set>
                                    <p:anim calcmode="lin" valueType="num">
                                      <p:cBhvr additive="base">
                                        <p:cTn id="23" dur="500" fill="hold"/>
                                        <p:tgtEl>
                                          <p:spTgt spid="172544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2544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arn(inVertical)">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544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a:extLst>
              <a:ext uri="{FF2B5EF4-FFF2-40B4-BE49-F238E27FC236}">
                <a16:creationId xmlns:a16="http://schemas.microsoft.com/office/drawing/2014/main" id="{2BE43C90-F6A7-4D24-8DFF-8B117C6A93C9}"/>
              </a:ext>
            </a:extLst>
          </p:cNvPr>
          <p:cNvSpPr>
            <a:spLocks noGrp="1" noChangeArrowheads="1"/>
          </p:cNvSpPr>
          <p:nvPr>
            <p:ph type="title"/>
          </p:nvPr>
        </p:nvSpPr>
        <p:spPr>
          <a:xfrm>
            <a:off x="785517" y="274659"/>
            <a:ext cx="8066367" cy="585923"/>
          </a:xfrm>
        </p:spPr>
        <p:txBody>
          <a:bodyPr/>
          <a:lstStyle/>
          <a:p>
            <a:pPr eaLnBrk="1" hangingPunct="1"/>
            <a:r>
              <a:rPr lang="zh-CN" altLang="en-US" dirty="0"/>
              <a:t>哈斯图</a:t>
            </a:r>
          </a:p>
        </p:txBody>
      </p:sp>
      <p:sp>
        <p:nvSpPr>
          <p:cNvPr id="1727491" name="Rectangle 3">
            <a:extLst>
              <a:ext uri="{FF2B5EF4-FFF2-40B4-BE49-F238E27FC236}">
                <a16:creationId xmlns:a16="http://schemas.microsoft.com/office/drawing/2014/main" id="{4B95CE44-AC0F-474C-A7E6-34F9B6B39280}"/>
              </a:ext>
            </a:extLst>
          </p:cNvPr>
          <p:cNvSpPr>
            <a:spLocks noGrp="1" noChangeArrowheads="1"/>
          </p:cNvSpPr>
          <p:nvPr>
            <p:ph type="body" idx="1"/>
          </p:nvPr>
        </p:nvSpPr>
        <p:spPr>
          <a:xfrm>
            <a:off x="346075" y="2333742"/>
            <a:ext cx="11506199" cy="3094126"/>
          </a:xfrm>
        </p:spPr>
        <p:txBody>
          <a:bodyPr/>
          <a:lstStyle/>
          <a:p>
            <a:pPr marL="0" indent="0">
              <a:spcBef>
                <a:spcPct val="50000"/>
              </a:spcBef>
              <a:buClr>
                <a:srgbClr val="800080"/>
              </a:buClr>
              <a:buNone/>
            </a:pPr>
            <a:r>
              <a:rPr lang="zh-CN" altLang="en-US" dirty="0"/>
              <a:t>如果已知</a:t>
            </a:r>
            <a:r>
              <a:rPr lang="en-US" altLang="zh-CN" dirty="0"/>
              <a:t>R</a:t>
            </a:r>
            <a:r>
              <a:rPr lang="zh-CN" altLang="en-US" dirty="0"/>
              <a:t>是偏序关系，那么它的关系图一定具有如下特点：</a:t>
            </a:r>
          </a:p>
          <a:p>
            <a:pPr marL="0" indent="0">
              <a:spcBef>
                <a:spcPct val="50000"/>
              </a:spcBef>
              <a:buClr>
                <a:srgbClr val="800080"/>
              </a:buClr>
              <a:buNone/>
            </a:pPr>
            <a:r>
              <a:rPr lang="zh-CN" altLang="en-US" dirty="0"/>
              <a:t>（</a:t>
            </a:r>
            <a:r>
              <a:rPr lang="en-US" altLang="zh-CN" dirty="0"/>
              <a:t>1</a:t>
            </a:r>
            <a:r>
              <a:rPr lang="zh-CN" altLang="en-US" dirty="0"/>
              <a:t>）每个结点都有自环</a:t>
            </a:r>
            <a:r>
              <a:rPr lang="zh-CN" altLang="en-US" dirty="0">
                <a:solidFill>
                  <a:srgbClr val="C00000"/>
                </a:solidFill>
              </a:rPr>
              <a:t>（自反性）</a:t>
            </a:r>
            <a:r>
              <a:rPr lang="zh-CN" altLang="en-US" dirty="0"/>
              <a:t>；</a:t>
            </a:r>
          </a:p>
          <a:p>
            <a:pPr marL="0" indent="0">
              <a:spcBef>
                <a:spcPct val="50000"/>
              </a:spcBef>
              <a:buClr>
                <a:srgbClr val="800080"/>
              </a:buClr>
              <a:buNone/>
            </a:pPr>
            <a:r>
              <a:rPr lang="zh-CN" altLang="en-US" dirty="0"/>
              <a:t>（</a:t>
            </a:r>
            <a:r>
              <a:rPr lang="en-US" altLang="zh-CN" dirty="0"/>
              <a:t>2</a:t>
            </a:r>
            <a:r>
              <a:rPr lang="zh-CN" altLang="en-US" dirty="0"/>
              <a:t>）任意两个结点要么有且仅有一条边相连，要么没有边相连</a:t>
            </a:r>
            <a:r>
              <a:rPr lang="zh-CN" altLang="en-US" dirty="0">
                <a:solidFill>
                  <a:srgbClr val="C00000"/>
                </a:solidFill>
              </a:rPr>
              <a:t>（反对称性）</a:t>
            </a:r>
            <a:r>
              <a:rPr lang="zh-CN" altLang="en-US" dirty="0"/>
              <a:t>；</a:t>
            </a:r>
          </a:p>
          <a:p>
            <a:pPr marL="0" indent="0">
              <a:spcBef>
                <a:spcPct val="50000"/>
              </a:spcBef>
              <a:buClr>
                <a:srgbClr val="800080"/>
              </a:buClr>
              <a:buNone/>
            </a:pPr>
            <a:r>
              <a:rPr lang="zh-CN" altLang="en-US" dirty="0"/>
              <a:t>（</a:t>
            </a:r>
            <a:r>
              <a:rPr lang="en-US" altLang="zh-CN" dirty="0"/>
              <a:t>3</a:t>
            </a:r>
            <a:r>
              <a:rPr lang="zh-CN" altLang="en-US" dirty="0"/>
              <a:t>）如果元素</a:t>
            </a:r>
            <a:r>
              <a:rPr lang="en-US" altLang="zh-CN" dirty="0"/>
              <a:t>a</a:t>
            </a:r>
            <a:r>
              <a:rPr lang="zh-CN" altLang="en-US" dirty="0"/>
              <a:t>到元素</a:t>
            </a:r>
            <a:r>
              <a:rPr lang="en-US" altLang="zh-CN" dirty="0"/>
              <a:t>b</a:t>
            </a:r>
            <a:r>
              <a:rPr lang="zh-CN" altLang="en-US" dirty="0"/>
              <a:t>有边相连，元素</a:t>
            </a:r>
            <a:r>
              <a:rPr lang="en-US" altLang="zh-CN" dirty="0"/>
              <a:t>b</a:t>
            </a:r>
            <a:r>
              <a:rPr lang="zh-CN" altLang="en-US" dirty="0"/>
              <a:t>到元素</a:t>
            </a:r>
            <a:r>
              <a:rPr lang="en-US" altLang="zh-CN" dirty="0"/>
              <a:t>c</a:t>
            </a:r>
            <a:r>
              <a:rPr lang="zh-CN" altLang="en-US" dirty="0"/>
              <a:t>有边相连，则元素</a:t>
            </a:r>
            <a:r>
              <a:rPr lang="en-US" altLang="zh-CN" dirty="0"/>
              <a:t>a</a:t>
            </a:r>
            <a:r>
              <a:rPr lang="zh-CN" altLang="en-US" dirty="0"/>
              <a:t>到元素</a:t>
            </a:r>
            <a:r>
              <a:rPr lang="en-US" altLang="zh-CN" dirty="0"/>
              <a:t>c</a:t>
            </a:r>
            <a:r>
              <a:rPr lang="zh-CN" altLang="en-US" dirty="0"/>
              <a:t>必然有边相连</a:t>
            </a:r>
            <a:r>
              <a:rPr lang="zh-CN" altLang="en-US" dirty="0">
                <a:solidFill>
                  <a:srgbClr val="C00000"/>
                </a:solidFill>
              </a:rPr>
              <a:t>（传递性）</a:t>
            </a:r>
            <a:r>
              <a:rPr lang="zh-CN" altLang="en-US" dirty="0"/>
              <a:t>。</a:t>
            </a:r>
          </a:p>
        </p:txBody>
      </p:sp>
      <p:sp>
        <p:nvSpPr>
          <p:cNvPr id="4" name="Text Box 556">
            <a:extLst>
              <a:ext uri="{FF2B5EF4-FFF2-40B4-BE49-F238E27FC236}">
                <a16:creationId xmlns:a16="http://schemas.microsoft.com/office/drawing/2014/main" id="{1E8D850E-145E-4C67-9BFF-92AEB627D463}"/>
              </a:ext>
            </a:extLst>
          </p:cNvPr>
          <p:cNvSpPr txBox="1">
            <a:spLocks noChangeArrowheads="1"/>
          </p:cNvSpPr>
          <p:nvPr/>
        </p:nvSpPr>
        <p:spPr bwMode="auto">
          <a:xfrm>
            <a:off x="346075" y="1281568"/>
            <a:ext cx="8066367" cy="585923"/>
          </a:xfrm>
          <a:prstGeom prst="rect">
            <a:avLst/>
          </a:prstGeom>
          <a:solidFill>
            <a:srgbClr val="1157AB"/>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defTabSz="914400" eaLnBrk="0" fontAlgn="base" hangingPunct="0">
              <a:lnSpc>
                <a:spcPct val="150000"/>
              </a:lnSpc>
              <a:spcBef>
                <a:spcPct val="0"/>
              </a:spcBef>
              <a:spcAft>
                <a:spcPct val="0"/>
              </a:spcAft>
            </a:pPr>
            <a:r>
              <a:rPr kumimoji="0" lang="en-US" altLang="zh-CN" b="1" i="0" u="none" strike="noStrike" cap="none" normalizeH="0" baseline="0" dirty="0">
                <a:ln>
                  <a:noFill/>
                </a:ln>
                <a:solidFill>
                  <a:schemeClr val="bg1"/>
                </a:solidFill>
                <a:effectLst/>
                <a:latin typeface="+mn-ea"/>
              </a:rPr>
              <a:t>R</a:t>
            </a:r>
            <a:r>
              <a:rPr kumimoji="0" lang="zh-CN" altLang="en-US" b="1" i="0" u="none" strike="noStrike" cap="none" normalizeH="0" baseline="0" dirty="0">
                <a:ln>
                  <a:noFill/>
                </a:ln>
                <a:solidFill>
                  <a:schemeClr val="bg1"/>
                </a:solidFill>
                <a:effectLst/>
                <a:latin typeface="+mn-ea"/>
              </a:rPr>
              <a:t>是偏序关系</a:t>
            </a:r>
            <a:r>
              <a:rPr lang="en-US" altLang="zh-CN"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 </a:t>
            </a:r>
            <a:r>
              <a:rPr kumimoji="0" lang="en-US" altLang="zh-CN" b="1" i="0" u="none" strike="noStrike" cap="none" normalizeH="0" baseline="0" dirty="0">
                <a:ln>
                  <a:noFill/>
                </a:ln>
                <a:solidFill>
                  <a:schemeClr val="bg1"/>
                </a:solidFill>
                <a:effectLst/>
                <a:latin typeface="+mn-ea"/>
              </a:rPr>
              <a:t>R</a:t>
            </a:r>
            <a:r>
              <a:rPr kumimoji="0" lang="zh-CN" altLang="en-US" b="1" i="0" u="none" strike="noStrike" cap="none" normalizeH="0" baseline="0" dirty="0">
                <a:ln>
                  <a:noFill/>
                </a:ln>
                <a:solidFill>
                  <a:schemeClr val="bg1"/>
                </a:solidFill>
                <a:effectLst/>
                <a:latin typeface="+mn-ea"/>
              </a:rPr>
              <a:t>同时具有自反性、反对称性和传递性。</a:t>
            </a:r>
            <a:endParaRPr kumimoji="0" lang="zh-CN" altLang="zh-CN" b="1" i="0" u="none" strike="noStrike" cap="none" normalizeH="0" baseline="0" dirty="0">
              <a:ln>
                <a:noFill/>
              </a:ln>
              <a:solidFill>
                <a:schemeClr val="bg1"/>
              </a:solidFill>
              <a:effectLst/>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27491">
                                            <p:txEl>
                                              <p:pRg st="0" end="0"/>
                                            </p:txEl>
                                          </p:spTgt>
                                        </p:tgtEl>
                                        <p:attrNameLst>
                                          <p:attrName>style.visibility</p:attrName>
                                        </p:attrNameLst>
                                      </p:cBhvr>
                                      <p:to>
                                        <p:strVal val="visible"/>
                                      </p:to>
                                    </p:set>
                                    <p:anim calcmode="lin" valueType="num">
                                      <p:cBhvr additive="base">
                                        <p:cTn id="7" dur="500" fill="hold"/>
                                        <p:tgtEl>
                                          <p:spTgt spid="17274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274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27491">
                                            <p:txEl>
                                              <p:pRg st="1" end="1"/>
                                            </p:txEl>
                                          </p:spTgt>
                                        </p:tgtEl>
                                        <p:attrNameLst>
                                          <p:attrName>style.visibility</p:attrName>
                                        </p:attrNameLst>
                                      </p:cBhvr>
                                      <p:to>
                                        <p:strVal val="visible"/>
                                      </p:to>
                                    </p:set>
                                    <p:anim calcmode="lin" valueType="num">
                                      <p:cBhvr additive="base">
                                        <p:cTn id="13" dur="500" fill="hold"/>
                                        <p:tgtEl>
                                          <p:spTgt spid="17274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274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27491">
                                            <p:txEl>
                                              <p:pRg st="2" end="2"/>
                                            </p:txEl>
                                          </p:spTgt>
                                        </p:tgtEl>
                                        <p:attrNameLst>
                                          <p:attrName>style.visibility</p:attrName>
                                        </p:attrNameLst>
                                      </p:cBhvr>
                                      <p:to>
                                        <p:strVal val="visible"/>
                                      </p:to>
                                    </p:set>
                                    <p:anim calcmode="lin" valueType="num">
                                      <p:cBhvr additive="base">
                                        <p:cTn id="19" dur="500" fill="hold"/>
                                        <p:tgtEl>
                                          <p:spTgt spid="17274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274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27491">
                                            <p:txEl>
                                              <p:pRg st="3" end="3"/>
                                            </p:txEl>
                                          </p:spTgt>
                                        </p:tgtEl>
                                        <p:attrNameLst>
                                          <p:attrName>style.visibility</p:attrName>
                                        </p:attrNameLst>
                                      </p:cBhvr>
                                      <p:to>
                                        <p:strVal val="visible"/>
                                      </p:to>
                                    </p:set>
                                    <p:anim calcmode="lin" valueType="num">
                                      <p:cBhvr additive="base">
                                        <p:cTn id="25" dur="500" fill="hold"/>
                                        <p:tgtEl>
                                          <p:spTgt spid="172749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2749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7491"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a:extLst>
              <a:ext uri="{FF2B5EF4-FFF2-40B4-BE49-F238E27FC236}">
                <a16:creationId xmlns:a16="http://schemas.microsoft.com/office/drawing/2014/main" id="{2BE43C90-F6A7-4D24-8DFF-8B117C6A93C9}"/>
              </a:ext>
            </a:extLst>
          </p:cNvPr>
          <p:cNvSpPr>
            <a:spLocks noGrp="1" noChangeArrowheads="1"/>
          </p:cNvSpPr>
          <p:nvPr>
            <p:ph type="title"/>
          </p:nvPr>
        </p:nvSpPr>
        <p:spPr>
          <a:xfrm>
            <a:off x="794570" y="265606"/>
            <a:ext cx="8066367" cy="585923"/>
          </a:xfrm>
        </p:spPr>
        <p:txBody>
          <a:bodyPr/>
          <a:lstStyle/>
          <a:p>
            <a:pPr eaLnBrk="1" hangingPunct="1"/>
            <a:r>
              <a:rPr lang="zh-CN" altLang="en-US" dirty="0"/>
              <a:t>哈斯图（续）</a:t>
            </a:r>
          </a:p>
        </p:txBody>
      </p:sp>
      <p:sp>
        <p:nvSpPr>
          <p:cNvPr id="1727491" name="Rectangle 3">
            <a:extLst>
              <a:ext uri="{FF2B5EF4-FFF2-40B4-BE49-F238E27FC236}">
                <a16:creationId xmlns:a16="http://schemas.microsoft.com/office/drawing/2014/main" id="{4B95CE44-AC0F-474C-A7E6-34F9B6B39280}"/>
              </a:ext>
            </a:extLst>
          </p:cNvPr>
          <p:cNvSpPr>
            <a:spLocks noGrp="1" noChangeArrowheads="1"/>
          </p:cNvSpPr>
          <p:nvPr>
            <p:ph type="body" idx="1"/>
          </p:nvPr>
        </p:nvSpPr>
        <p:spPr>
          <a:xfrm>
            <a:off x="400602" y="1972058"/>
            <a:ext cx="11506199" cy="4505736"/>
          </a:xfrm>
        </p:spPr>
        <p:txBody>
          <a:bodyPr>
            <a:normAutofit lnSpcReduction="10000"/>
          </a:bodyPr>
          <a:lstStyle/>
          <a:p>
            <a:pPr marL="533507" indent="-533507">
              <a:spcBef>
                <a:spcPct val="50000"/>
              </a:spcBef>
              <a:buFont typeface="Wingdings" panose="05000000000000000000" pitchFamily="2" charset="2"/>
              <a:buAutoNum type="arabicPeriod"/>
            </a:pPr>
            <a:r>
              <a:rPr lang="zh-CN" altLang="en-US" dirty="0"/>
              <a:t>用</a:t>
            </a:r>
            <a:r>
              <a:rPr lang="zh-CN" altLang="en-US" dirty="0">
                <a:solidFill>
                  <a:srgbClr val="0000CC"/>
                </a:solidFill>
              </a:rPr>
              <a:t>小圆圈或点表示</a:t>
            </a:r>
            <a:r>
              <a:rPr lang="en-US" altLang="zh-CN" dirty="0">
                <a:solidFill>
                  <a:srgbClr val="0000CC"/>
                </a:solidFill>
              </a:rPr>
              <a:t>A</a:t>
            </a:r>
            <a:r>
              <a:rPr lang="zh-CN" altLang="en-US" dirty="0">
                <a:solidFill>
                  <a:srgbClr val="0000CC"/>
                </a:solidFill>
              </a:rPr>
              <a:t>中的元素</a:t>
            </a:r>
            <a:r>
              <a:rPr lang="zh-CN" altLang="en-US" dirty="0"/>
              <a:t>，省掉关系图中所有的环；              </a:t>
            </a:r>
            <a:r>
              <a:rPr lang="zh-CN" altLang="en-US" dirty="0">
                <a:solidFill>
                  <a:srgbClr val="C00000"/>
                </a:solidFill>
              </a:rPr>
              <a:t>（因自反性</a:t>
            </a:r>
            <a:r>
              <a:rPr lang="en-US" altLang="zh-CN" dirty="0">
                <a:solidFill>
                  <a:srgbClr val="C00000"/>
                </a:solidFill>
              </a:rPr>
              <a:t>)</a:t>
            </a:r>
          </a:p>
          <a:p>
            <a:pPr marL="533507" indent="-533507">
              <a:lnSpc>
                <a:spcPct val="150000"/>
              </a:lnSpc>
              <a:spcBef>
                <a:spcPct val="50000"/>
              </a:spcBef>
              <a:buFont typeface="Wingdings" panose="05000000000000000000" pitchFamily="2" charset="2"/>
              <a:buAutoNum type="arabicPeriod"/>
            </a:pPr>
            <a:r>
              <a:rPr lang="zh-CN" altLang="en-US" dirty="0"/>
              <a:t>对任意</a:t>
            </a:r>
            <a:r>
              <a:rPr lang="en-US" altLang="zh-CN" dirty="0" err="1"/>
              <a:t>x,y∈A</a:t>
            </a:r>
            <a:r>
              <a:rPr lang="zh-CN" altLang="en-US" dirty="0"/>
              <a:t>，</a:t>
            </a:r>
            <a:r>
              <a:rPr lang="zh-CN" altLang="en-US" dirty="0">
                <a:solidFill>
                  <a:srgbClr val="0000CC"/>
                </a:solidFill>
              </a:rPr>
              <a:t>若</a:t>
            </a:r>
            <a:r>
              <a:rPr lang="en-US" altLang="zh-CN" dirty="0">
                <a:solidFill>
                  <a:srgbClr val="0000CC"/>
                </a:solidFill>
              </a:rPr>
              <a:t>x</a:t>
            </a:r>
            <a:r>
              <a:rPr lang="zh-CN" altLang="en-US" dirty="0">
                <a:solidFill>
                  <a:srgbClr val="0000CC"/>
                </a:solidFill>
              </a:rPr>
              <a:t>＜</a:t>
            </a:r>
            <a:r>
              <a:rPr lang="en-US" altLang="zh-CN" dirty="0">
                <a:solidFill>
                  <a:srgbClr val="0000CC"/>
                </a:solidFill>
              </a:rPr>
              <a:t>y</a:t>
            </a:r>
            <a:r>
              <a:rPr lang="zh-CN" altLang="en-US" dirty="0">
                <a:solidFill>
                  <a:srgbClr val="0000CC"/>
                </a:solidFill>
              </a:rPr>
              <a:t>，则将</a:t>
            </a:r>
            <a:r>
              <a:rPr lang="en-US" altLang="zh-CN" dirty="0">
                <a:solidFill>
                  <a:srgbClr val="0000CC"/>
                </a:solidFill>
              </a:rPr>
              <a:t>x</a:t>
            </a:r>
            <a:r>
              <a:rPr lang="zh-CN" altLang="en-US" dirty="0">
                <a:solidFill>
                  <a:srgbClr val="0000CC"/>
                </a:solidFill>
              </a:rPr>
              <a:t>画在</a:t>
            </a:r>
            <a:r>
              <a:rPr lang="en-US" altLang="zh-CN" dirty="0">
                <a:solidFill>
                  <a:srgbClr val="0000CC"/>
                </a:solidFill>
              </a:rPr>
              <a:t>y</a:t>
            </a:r>
            <a:r>
              <a:rPr lang="zh-CN" altLang="en-US" dirty="0">
                <a:solidFill>
                  <a:srgbClr val="0000CC"/>
                </a:solidFill>
              </a:rPr>
              <a:t>的下方，</a:t>
            </a:r>
            <a:r>
              <a:rPr lang="zh-CN" altLang="en-US" dirty="0"/>
              <a:t>可省掉关系图中所有边的箭头；</a:t>
            </a:r>
            <a:endParaRPr lang="en-US" altLang="zh-CN" dirty="0"/>
          </a:p>
          <a:p>
            <a:pPr marL="0" indent="0" algn="r">
              <a:lnSpc>
                <a:spcPct val="150000"/>
              </a:lnSpc>
              <a:spcBef>
                <a:spcPct val="50000"/>
              </a:spcBef>
              <a:buClr>
                <a:srgbClr val="800080"/>
              </a:buClr>
              <a:buNone/>
            </a:pPr>
            <a:r>
              <a:rPr lang="zh-CN" altLang="en-US" dirty="0">
                <a:solidFill>
                  <a:srgbClr val="C00000"/>
                </a:solidFill>
              </a:rPr>
              <a:t>（因反对称性）</a:t>
            </a:r>
          </a:p>
          <a:p>
            <a:pPr marL="0" indent="0" algn="dist">
              <a:lnSpc>
                <a:spcPct val="150000"/>
              </a:lnSpc>
              <a:spcBef>
                <a:spcPct val="50000"/>
              </a:spcBef>
              <a:buClr>
                <a:srgbClr val="800080"/>
              </a:buClr>
              <a:buNone/>
            </a:pPr>
            <a:r>
              <a:rPr lang="en-US" altLang="zh-CN" dirty="0"/>
              <a:t>3.   </a:t>
            </a:r>
            <a:r>
              <a:rPr lang="zh-CN" altLang="en-US" dirty="0"/>
              <a:t>对任意</a:t>
            </a:r>
            <a:r>
              <a:rPr lang="en-US" altLang="zh-CN" dirty="0" err="1"/>
              <a:t>x,y∈A</a:t>
            </a:r>
            <a:r>
              <a:rPr lang="zh-CN" altLang="en-US" dirty="0"/>
              <a:t>，</a:t>
            </a:r>
            <a:r>
              <a:rPr lang="zh-CN" altLang="en-US" dirty="0">
                <a:solidFill>
                  <a:srgbClr val="0000CC"/>
                </a:solidFill>
              </a:rPr>
              <a:t>若</a:t>
            </a:r>
            <a:r>
              <a:rPr lang="en-US" altLang="zh-CN" dirty="0">
                <a:solidFill>
                  <a:srgbClr val="0000CC"/>
                </a:solidFill>
              </a:rPr>
              <a:t>x</a:t>
            </a:r>
            <a:r>
              <a:rPr lang="zh-CN" altLang="en-US" dirty="0">
                <a:solidFill>
                  <a:srgbClr val="0000CC"/>
                </a:solidFill>
              </a:rPr>
              <a:t>＜</a:t>
            </a:r>
            <a:r>
              <a:rPr lang="en-US" altLang="zh-CN" dirty="0">
                <a:solidFill>
                  <a:srgbClr val="0000CC"/>
                </a:solidFill>
              </a:rPr>
              <a:t>y</a:t>
            </a:r>
            <a:r>
              <a:rPr lang="zh-CN" altLang="en-US" dirty="0">
                <a:solidFill>
                  <a:srgbClr val="0000CC"/>
                </a:solidFill>
              </a:rPr>
              <a:t>，且不存在</a:t>
            </a:r>
            <a:r>
              <a:rPr lang="en-US" altLang="zh-CN" dirty="0" err="1">
                <a:solidFill>
                  <a:srgbClr val="0000CC"/>
                </a:solidFill>
              </a:rPr>
              <a:t>z∈A</a:t>
            </a:r>
            <a:r>
              <a:rPr lang="zh-CN" altLang="en-US" dirty="0">
                <a:solidFill>
                  <a:srgbClr val="0000CC"/>
                </a:solidFill>
              </a:rPr>
              <a:t>，使得</a:t>
            </a:r>
            <a:r>
              <a:rPr lang="en-US" altLang="zh-CN" dirty="0">
                <a:solidFill>
                  <a:srgbClr val="0000CC"/>
                </a:solidFill>
              </a:rPr>
              <a:t>x</a:t>
            </a:r>
            <a:r>
              <a:rPr lang="zh-CN" altLang="en-US" dirty="0">
                <a:solidFill>
                  <a:srgbClr val="0000CC"/>
                </a:solidFill>
              </a:rPr>
              <a:t>＜</a:t>
            </a:r>
            <a:r>
              <a:rPr lang="en-US" altLang="zh-CN" dirty="0">
                <a:solidFill>
                  <a:srgbClr val="0000CC"/>
                </a:solidFill>
              </a:rPr>
              <a:t>z, z</a:t>
            </a:r>
            <a:r>
              <a:rPr lang="zh-CN" altLang="en-US" dirty="0">
                <a:solidFill>
                  <a:srgbClr val="0000CC"/>
                </a:solidFill>
              </a:rPr>
              <a:t>＜</a:t>
            </a:r>
            <a:r>
              <a:rPr lang="en-US" altLang="zh-CN" dirty="0">
                <a:solidFill>
                  <a:srgbClr val="0000CC"/>
                </a:solidFill>
              </a:rPr>
              <a:t>y</a:t>
            </a:r>
            <a:r>
              <a:rPr lang="zh-CN" altLang="en-US" dirty="0">
                <a:solidFill>
                  <a:srgbClr val="0000CC"/>
                </a:solidFill>
              </a:rPr>
              <a:t>，则</a:t>
            </a:r>
            <a:r>
              <a:rPr lang="en-US" altLang="zh-CN" dirty="0">
                <a:solidFill>
                  <a:srgbClr val="0000CC"/>
                </a:solidFill>
              </a:rPr>
              <a:t>x</a:t>
            </a:r>
            <a:r>
              <a:rPr lang="zh-CN" altLang="en-US" dirty="0">
                <a:solidFill>
                  <a:srgbClr val="0000CC"/>
                </a:solidFill>
              </a:rPr>
              <a:t>与</a:t>
            </a:r>
            <a:r>
              <a:rPr lang="en-US" altLang="zh-CN" dirty="0">
                <a:solidFill>
                  <a:srgbClr val="0000CC"/>
                </a:solidFill>
              </a:rPr>
              <a:t>y</a:t>
            </a:r>
            <a:r>
              <a:rPr lang="zh-CN" altLang="en-US" dirty="0">
                <a:solidFill>
                  <a:srgbClr val="0000CC"/>
                </a:solidFill>
              </a:rPr>
              <a:t>之间用一条线相连，</a:t>
            </a:r>
            <a:r>
              <a:rPr lang="zh-CN" altLang="en-US" dirty="0"/>
              <a:t>否则无线相连。                                                            </a:t>
            </a:r>
            <a:r>
              <a:rPr lang="zh-CN" altLang="en-US" dirty="0">
                <a:solidFill>
                  <a:srgbClr val="C00000"/>
                </a:solidFill>
              </a:rPr>
              <a:t>（因传递性）</a:t>
            </a:r>
            <a:endParaRPr lang="en-US" altLang="zh-CN" dirty="0">
              <a:solidFill>
                <a:srgbClr val="C00000"/>
              </a:solidFill>
            </a:endParaRPr>
          </a:p>
          <a:p>
            <a:pPr marL="533507" indent="-533507">
              <a:spcBef>
                <a:spcPct val="50000"/>
              </a:spcBef>
              <a:buClr>
                <a:srgbClr val="800080"/>
              </a:buClr>
              <a:buFont typeface="Wingdings" panose="05000000000000000000" pitchFamily="2" charset="2"/>
              <a:buAutoNum type="arabicPeriod"/>
            </a:pPr>
            <a:endParaRPr lang="en-US" altLang="zh-CN" dirty="0">
              <a:solidFill>
                <a:srgbClr val="FF0000"/>
              </a:solidFill>
            </a:endParaRPr>
          </a:p>
          <a:p>
            <a:pPr marL="0" indent="0">
              <a:spcBef>
                <a:spcPct val="50000"/>
              </a:spcBef>
              <a:buClr>
                <a:srgbClr val="800080"/>
              </a:buClr>
              <a:buNone/>
            </a:pPr>
            <a:r>
              <a:rPr lang="zh-CN" altLang="zh-CN" dirty="0"/>
              <a:t>按照（</a:t>
            </a:r>
            <a:r>
              <a:rPr lang="en-US" altLang="zh-CN" dirty="0"/>
              <a:t>1</a:t>
            </a:r>
            <a:r>
              <a:rPr lang="zh-CN" altLang="zh-CN" dirty="0"/>
              <a:t>），（</a:t>
            </a:r>
            <a:r>
              <a:rPr lang="en-US" altLang="zh-CN" dirty="0"/>
              <a:t>2</a:t>
            </a:r>
            <a:r>
              <a:rPr lang="zh-CN" altLang="zh-CN" dirty="0"/>
              <a:t>）和（</a:t>
            </a:r>
            <a:r>
              <a:rPr lang="en-US" altLang="zh-CN" dirty="0"/>
              <a:t>3</a:t>
            </a:r>
            <a:r>
              <a:rPr lang="zh-CN" altLang="zh-CN" dirty="0"/>
              <a:t>）作成的图被称为</a:t>
            </a:r>
            <a:r>
              <a:rPr lang="en-US" altLang="zh-CN" dirty="0"/>
              <a:t>R</a:t>
            </a:r>
            <a:r>
              <a:rPr lang="zh-CN" altLang="zh-CN" dirty="0"/>
              <a:t>的</a:t>
            </a:r>
            <a:r>
              <a:rPr lang="zh-CN" altLang="zh-CN" dirty="0">
                <a:solidFill>
                  <a:srgbClr val="3333FF"/>
                </a:solidFill>
              </a:rPr>
              <a:t>哈斯图（</a:t>
            </a:r>
            <a:r>
              <a:rPr lang="en-US" altLang="zh-CN" dirty="0" err="1">
                <a:solidFill>
                  <a:srgbClr val="3333FF"/>
                </a:solidFill>
              </a:rPr>
              <a:t>Hasse</a:t>
            </a:r>
            <a:r>
              <a:rPr lang="zh-CN" altLang="zh-CN" dirty="0">
                <a:solidFill>
                  <a:srgbClr val="3333FF"/>
                </a:solidFill>
              </a:rPr>
              <a:t>图）</a:t>
            </a:r>
            <a:r>
              <a:rPr lang="zh-CN" altLang="zh-CN" dirty="0"/>
              <a:t>。</a:t>
            </a:r>
          </a:p>
          <a:p>
            <a:pPr marL="533507" indent="-533507">
              <a:spcBef>
                <a:spcPct val="50000"/>
              </a:spcBef>
              <a:buClr>
                <a:srgbClr val="800080"/>
              </a:buClr>
              <a:buFont typeface="Wingdings" panose="05000000000000000000" pitchFamily="2" charset="2"/>
              <a:buAutoNum type="arabicPeriod"/>
            </a:pPr>
            <a:endParaRPr lang="zh-CN" altLang="en-US" dirty="0">
              <a:solidFill>
                <a:srgbClr val="FF0000"/>
              </a:solidFill>
            </a:endParaRPr>
          </a:p>
        </p:txBody>
      </p:sp>
      <p:sp>
        <p:nvSpPr>
          <p:cNvPr id="2" name="矩形 1">
            <a:extLst>
              <a:ext uri="{FF2B5EF4-FFF2-40B4-BE49-F238E27FC236}">
                <a16:creationId xmlns:a16="http://schemas.microsoft.com/office/drawing/2014/main" id="{D86197FC-03FA-4CB6-802F-E4D63FA57F67}"/>
              </a:ext>
            </a:extLst>
          </p:cNvPr>
          <p:cNvSpPr/>
          <p:nvPr/>
        </p:nvSpPr>
        <p:spPr>
          <a:xfrm>
            <a:off x="384175" y="1162855"/>
            <a:ext cx="10972800" cy="461665"/>
          </a:xfrm>
          <a:prstGeom prst="rect">
            <a:avLst/>
          </a:prstGeom>
        </p:spPr>
        <p:txBody>
          <a:bodyPr wrap="square">
            <a:spAutoFit/>
          </a:bodyPr>
          <a:lstStyle/>
          <a:p>
            <a:r>
              <a:rPr lang="zh-CN" altLang="zh-CN" b="1" kern="100" dirty="0">
                <a:latin typeface="+mn-ea"/>
                <a:cs typeface="Times New Roman" panose="02020603050405020304" pitchFamily="18" charset="0"/>
              </a:rPr>
              <a:t>如果</a:t>
            </a:r>
            <a:r>
              <a:rPr lang="en-US" altLang="zh-CN" b="1" kern="100" dirty="0">
                <a:latin typeface="+mn-ea"/>
              </a:rPr>
              <a:t>A</a:t>
            </a:r>
            <a:r>
              <a:rPr lang="zh-CN" altLang="zh-CN" b="1" kern="100" dirty="0">
                <a:latin typeface="+mn-ea"/>
                <a:cs typeface="Times New Roman" panose="02020603050405020304" pitchFamily="18" charset="0"/>
              </a:rPr>
              <a:t>上的关系</a:t>
            </a:r>
            <a:r>
              <a:rPr lang="en-US" altLang="zh-CN" b="1" kern="100" dirty="0">
                <a:latin typeface="+mn-ea"/>
              </a:rPr>
              <a:t>R</a:t>
            </a:r>
            <a:r>
              <a:rPr lang="zh-CN" altLang="zh-CN" b="1" kern="100" dirty="0">
                <a:latin typeface="+mn-ea"/>
                <a:cs typeface="Times New Roman" panose="02020603050405020304" pitchFamily="18" charset="0"/>
              </a:rPr>
              <a:t>是偏序关系，那么可以按照下面的方式简化它的关系图。</a:t>
            </a:r>
            <a:endParaRPr lang="zh-CN" altLang="en-US" b="1" dirty="0">
              <a:latin typeface="+mn-ea"/>
            </a:endParaRPr>
          </a:p>
        </p:txBody>
      </p:sp>
    </p:spTree>
    <p:extLst>
      <p:ext uri="{BB962C8B-B14F-4D97-AF65-F5344CB8AC3E}">
        <p14:creationId xmlns:p14="http://schemas.microsoft.com/office/powerpoint/2010/main" val="31893611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27491">
                                            <p:txEl>
                                              <p:pRg st="0" end="0"/>
                                            </p:txEl>
                                          </p:spTgt>
                                        </p:tgtEl>
                                        <p:attrNameLst>
                                          <p:attrName>style.visibility</p:attrName>
                                        </p:attrNameLst>
                                      </p:cBhvr>
                                      <p:to>
                                        <p:strVal val="visible"/>
                                      </p:to>
                                    </p:set>
                                    <p:anim calcmode="lin" valueType="num">
                                      <p:cBhvr additive="base">
                                        <p:cTn id="7" dur="500" fill="hold"/>
                                        <p:tgtEl>
                                          <p:spTgt spid="17274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274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27491">
                                            <p:txEl>
                                              <p:pRg st="1" end="1"/>
                                            </p:txEl>
                                          </p:spTgt>
                                        </p:tgtEl>
                                        <p:attrNameLst>
                                          <p:attrName>style.visibility</p:attrName>
                                        </p:attrNameLst>
                                      </p:cBhvr>
                                      <p:to>
                                        <p:strVal val="visible"/>
                                      </p:to>
                                    </p:set>
                                    <p:anim calcmode="lin" valueType="num">
                                      <p:cBhvr additive="base">
                                        <p:cTn id="13" dur="500" fill="hold"/>
                                        <p:tgtEl>
                                          <p:spTgt spid="17274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274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27491">
                                            <p:txEl>
                                              <p:pRg st="2" end="2"/>
                                            </p:txEl>
                                          </p:spTgt>
                                        </p:tgtEl>
                                        <p:attrNameLst>
                                          <p:attrName>style.visibility</p:attrName>
                                        </p:attrNameLst>
                                      </p:cBhvr>
                                      <p:to>
                                        <p:strVal val="visible"/>
                                      </p:to>
                                    </p:set>
                                    <p:anim calcmode="lin" valueType="num">
                                      <p:cBhvr additive="base">
                                        <p:cTn id="19" dur="500" fill="hold"/>
                                        <p:tgtEl>
                                          <p:spTgt spid="17274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274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27491">
                                            <p:txEl>
                                              <p:pRg st="3" end="3"/>
                                            </p:txEl>
                                          </p:spTgt>
                                        </p:tgtEl>
                                        <p:attrNameLst>
                                          <p:attrName>style.visibility</p:attrName>
                                        </p:attrNameLst>
                                      </p:cBhvr>
                                      <p:to>
                                        <p:strVal val="visible"/>
                                      </p:to>
                                    </p:set>
                                    <p:anim calcmode="lin" valueType="num">
                                      <p:cBhvr additive="base">
                                        <p:cTn id="25" dur="500" fill="hold"/>
                                        <p:tgtEl>
                                          <p:spTgt spid="172749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274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27491">
                                            <p:txEl>
                                              <p:pRg st="4" end="4"/>
                                            </p:txEl>
                                          </p:spTgt>
                                        </p:tgtEl>
                                        <p:attrNameLst>
                                          <p:attrName>style.visibility</p:attrName>
                                        </p:attrNameLst>
                                      </p:cBhvr>
                                      <p:to>
                                        <p:strVal val="visible"/>
                                      </p:to>
                                    </p:set>
                                    <p:anim calcmode="lin" valueType="num">
                                      <p:cBhvr additive="base">
                                        <p:cTn id="31" dur="500" fill="hold"/>
                                        <p:tgtEl>
                                          <p:spTgt spid="172749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274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27491">
                                            <p:txEl>
                                              <p:pRg st="5" end="5"/>
                                            </p:txEl>
                                          </p:spTgt>
                                        </p:tgtEl>
                                        <p:attrNameLst>
                                          <p:attrName>style.visibility</p:attrName>
                                        </p:attrNameLst>
                                      </p:cBhvr>
                                      <p:to>
                                        <p:strVal val="visible"/>
                                      </p:to>
                                    </p:set>
                                    <p:anim calcmode="lin" valueType="num">
                                      <p:cBhvr additive="base">
                                        <p:cTn id="37" dur="500" fill="hold"/>
                                        <p:tgtEl>
                                          <p:spTgt spid="172749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2749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7491"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a:extLst>
              <a:ext uri="{FF2B5EF4-FFF2-40B4-BE49-F238E27FC236}">
                <a16:creationId xmlns:a16="http://schemas.microsoft.com/office/drawing/2014/main" id="{08F20FCE-7E33-4F94-AF0D-AED5DA1918FE}"/>
              </a:ext>
            </a:extLst>
          </p:cNvPr>
          <p:cNvSpPr>
            <a:spLocks noGrp="1" noChangeArrowheads="1"/>
          </p:cNvSpPr>
          <p:nvPr>
            <p:ph type="title"/>
          </p:nvPr>
        </p:nvSpPr>
        <p:spPr/>
        <p:txBody>
          <a:bodyPr/>
          <a:lstStyle/>
          <a:p>
            <a:pPr eaLnBrk="1" hangingPunct="1"/>
            <a:r>
              <a:rPr lang="zh-CN" altLang="en-US" dirty="0"/>
              <a:t>例</a:t>
            </a:r>
            <a:r>
              <a:rPr lang="en-US" altLang="zh-CN" dirty="0"/>
              <a:t>5.17</a:t>
            </a:r>
            <a:endParaRPr lang="zh-CN" altLang="en-US" dirty="0"/>
          </a:p>
        </p:txBody>
      </p:sp>
      <p:sp>
        <p:nvSpPr>
          <p:cNvPr id="1728515" name="Rectangle 3">
            <a:extLst>
              <a:ext uri="{FF2B5EF4-FFF2-40B4-BE49-F238E27FC236}">
                <a16:creationId xmlns:a16="http://schemas.microsoft.com/office/drawing/2014/main" id="{DB6113F4-FE0B-4587-969E-0D138784E1E4}"/>
              </a:ext>
            </a:extLst>
          </p:cNvPr>
          <p:cNvSpPr>
            <a:spLocks noGrp="1" noChangeArrowheads="1"/>
          </p:cNvSpPr>
          <p:nvPr>
            <p:ph type="body" idx="1"/>
          </p:nvPr>
        </p:nvSpPr>
        <p:spPr>
          <a:xfrm>
            <a:off x="189660" y="1044576"/>
            <a:ext cx="8066367" cy="725656"/>
          </a:xfrm>
        </p:spPr>
        <p:txBody>
          <a:bodyPr/>
          <a:lstStyle/>
          <a:p>
            <a:pPr marL="0" indent="0">
              <a:buNone/>
            </a:pPr>
            <a:r>
              <a:rPr lang="zh-CN" altLang="zh-CN" dirty="0">
                <a:solidFill>
                  <a:srgbClr val="C00000"/>
                </a:solidFill>
              </a:rPr>
              <a:t>例</a:t>
            </a:r>
            <a:r>
              <a:rPr lang="en-US" altLang="zh-CN" dirty="0">
                <a:solidFill>
                  <a:srgbClr val="C00000"/>
                </a:solidFill>
              </a:rPr>
              <a:t>5.17   </a:t>
            </a:r>
            <a:r>
              <a:rPr lang="zh-CN" altLang="zh-CN" dirty="0"/>
              <a:t>画出例</a:t>
            </a:r>
            <a:r>
              <a:rPr lang="en-US" altLang="zh-CN" dirty="0"/>
              <a:t>5.16</a:t>
            </a:r>
            <a:r>
              <a:rPr lang="zh-CN" altLang="zh-CN" dirty="0"/>
              <a:t>中关系</a:t>
            </a:r>
            <a:r>
              <a:rPr lang="en-US" altLang="zh-CN" dirty="0"/>
              <a:t>R</a:t>
            </a:r>
            <a:r>
              <a:rPr lang="zh-CN" altLang="zh-CN" dirty="0"/>
              <a:t>的哈斯图。</a:t>
            </a:r>
          </a:p>
        </p:txBody>
      </p:sp>
      <p:sp>
        <p:nvSpPr>
          <p:cNvPr id="5" name="矩形 4">
            <a:extLst>
              <a:ext uri="{FF2B5EF4-FFF2-40B4-BE49-F238E27FC236}">
                <a16:creationId xmlns:a16="http://schemas.microsoft.com/office/drawing/2014/main" id="{C69CF7C7-7EC7-4A80-9A94-E1D5C5BD7E0B}"/>
              </a:ext>
            </a:extLst>
          </p:cNvPr>
          <p:cNvSpPr/>
          <p:nvPr/>
        </p:nvSpPr>
        <p:spPr>
          <a:xfrm>
            <a:off x="-52327" y="1897456"/>
            <a:ext cx="6314229" cy="461665"/>
          </a:xfrm>
          <a:prstGeom prst="rect">
            <a:avLst/>
          </a:prstGeom>
        </p:spPr>
        <p:txBody>
          <a:bodyPr wrap="none">
            <a:spAutoFit/>
          </a:bodyPr>
          <a:lstStyle/>
          <a:p>
            <a:pPr indent="267970" algn="just">
              <a:spcAft>
                <a:spcPts val="0"/>
              </a:spcAft>
              <a:tabLst>
                <a:tab pos="1495425" algn="l"/>
                <a:tab pos="1847850" algn="l"/>
              </a:tabLst>
            </a:pPr>
            <a:r>
              <a:rPr lang="zh-CN" altLang="zh-CN" b="1" kern="100" dirty="0">
                <a:solidFill>
                  <a:srgbClr val="C00000"/>
                </a:solidFill>
                <a:latin typeface="+mn-ea"/>
              </a:rPr>
              <a:t>解</a:t>
            </a:r>
            <a:r>
              <a:rPr lang="en-US" altLang="zh-CN" b="1" kern="100" dirty="0">
                <a:latin typeface="+mn-ea"/>
              </a:rPr>
              <a:t>  </a:t>
            </a:r>
            <a:r>
              <a:rPr lang="zh-CN" altLang="zh-CN" b="1" kern="100" dirty="0">
                <a:latin typeface="+mn-ea"/>
              </a:rPr>
              <a:t>例</a:t>
            </a:r>
            <a:r>
              <a:rPr lang="en-US" altLang="zh-CN" b="1" kern="100" dirty="0">
                <a:latin typeface="+mn-ea"/>
              </a:rPr>
              <a:t>5.16</a:t>
            </a:r>
            <a:r>
              <a:rPr lang="zh-CN" altLang="zh-CN" b="1" kern="100" dirty="0">
                <a:latin typeface="+mn-ea"/>
              </a:rPr>
              <a:t>中关系</a:t>
            </a:r>
            <a:r>
              <a:rPr lang="en-US" altLang="zh-CN" b="1" kern="100" dirty="0">
                <a:latin typeface="+mn-ea"/>
              </a:rPr>
              <a:t>R</a:t>
            </a:r>
            <a:r>
              <a:rPr lang="zh-CN" altLang="zh-CN" b="1" kern="100" dirty="0">
                <a:latin typeface="+mn-ea"/>
              </a:rPr>
              <a:t>的哈斯图如</a:t>
            </a:r>
            <a:r>
              <a:rPr lang="zh-CN" altLang="en-US" b="1" kern="100" dirty="0">
                <a:latin typeface="+mn-ea"/>
              </a:rPr>
              <a:t>右图</a:t>
            </a:r>
            <a:r>
              <a:rPr lang="zh-CN" altLang="zh-CN" b="1" kern="100" dirty="0">
                <a:latin typeface="+mn-ea"/>
              </a:rPr>
              <a:t>所示。</a:t>
            </a:r>
          </a:p>
        </p:txBody>
      </p:sp>
      <p:grpSp>
        <p:nvGrpSpPr>
          <p:cNvPr id="3" name="组合 2">
            <a:extLst>
              <a:ext uri="{FF2B5EF4-FFF2-40B4-BE49-F238E27FC236}">
                <a16:creationId xmlns:a16="http://schemas.microsoft.com/office/drawing/2014/main" id="{380526B6-8861-45F3-9261-296BA3D90DE8}"/>
              </a:ext>
            </a:extLst>
          </p:cNvPr>
          <p:cNvGrpSpPr/>
          <p:nvPr/>
        </p:nvGrpSpPr>
        <p:grpSpPr>
          <a:xfrm>
            <a:off x="6403975" y="1044576"/>
            <a:ext cx="3386057" cy="3914151"/>
            <a:chOff x="6403975" y="1044576"/>
            <a:chExt cx="3386057" cy="3914151"/>
          </a:xfrm>
        </p:grpSpPr>
        <p:pic>
          <p:nvPicPr>
            <p:cNvPr id="4" name="图片 3">
              <a:extLst>
                <a:ext uri="{FF2B5EF4-FFF2-40B4-BE49-F238E27FC236}">
                  <a16:creationId xmlns:a16="http://schemas.microsoft.com/office/drawing/2014/main" id="{FFC5AA7B-7840-4645-A50C-F7C8CD710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3975" y="1044576"/>
              <a:ext cx="3386057" cy="3880213"/>
            </a:xfrm>
            <a:prstGeom prst="rect">
              <a:avLst/>
            </a:prstGeom>
          </p:spPr>
        </p:pic>
        <p:pic>
          <p:nvPicPr>
            <p:cNvPr id="2" name="图片 1">
              <a:extLst>
                <a:ext uri="{FF2B5EF4-FFF2-40B4-BE49-F238E27FC236}">
                  <a16:creationId xmlns:a16="http://schemas.microsoft.com/office/drawing/2014/main" id="{41362F55-7A87-4581-9249-38DF6E2C31B9}"/>
                </a:ext>
              </a:extLst>
            </p:cNvPr>
            <p:cNvPicPr>
              <a:picLocks noChangeAspect="1"/>
            </p:cNvPicPr>
            <p:nvPr/>
          </p:nvPicPr>
          <p:blipFill>
            <a:blip r:embed="rId3"/>
            <a:stretch>
              <a:fillRect/>
            </a:stretch>
          </p:blipFill>
          <p:spPr>
            <a:xfrm>
              <a:off x="7554110" y="4417108"/>
              <a:ext cx="1279143" cy="54161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a:extLst>
              <a:ext uri="{FF2B5EF4-FFF2-40B4-BE49-F238E27FC236}">
                <a16:creationId xmlns:a16="http://schemas.microsoft.com/office/drawing/2014/main" id="{A68E6D41-7211-4A2D-8FD7-B7E360C89E6B}"/>
              </a:ext>
            </a:extLst>
          </p:cNvPr>
          <p:cNvSpPr>
            <a:spLocks noGrp="1" noChangeArrowheads="1"/>
          </p:cNvSpPr>
          <p:nvPr>
            <p:ph type="title"/>
          </p:nvPr>
        </p:nvSpPr>
        <p:spPr/>
        <p:txBody>
          <a:bodyPr/>
          <a:lstStyle/>
          <a:p>
            <a:pPr eaLnBrk="1" hangingPunct="1"/>
            <a:r>
              <a:rPr lang="zh-CN" altLang="en-US" dirty="0"/>
              <a:t>例</a:t>
            </a:r>
            <a:r>
              <a:rPr lang="en-US" altLang="zh-CN" dirty="0"/>
              <a:t>5.18</a:t>
            </a:r>
            <a:endParaRPr lang="zh-CN" altLang="en-US" dirty="0"/>
          </a:p>
        </p:txBody>
      </p:sp>
      <p:sp>
        <p:nvSpPr>
          <p:cNvPr id="1729539" name="Rectangle 3">
            <a:extLst>
              <a:ext uri="{FF2B5EF4-FFF2-40B4-BE49-F238E27FC236}">
                <a16:creationId xmlns:a16="http://schemas.microsoft.com/office/drawing/2014/main" id="{8287D7DE-D155-452D-9CAA-8C13D514720A}"/>
              </a:ext>
            </a:extLst>
          </p:cNvPr>
          <p:cNvSpPr>
            <a:spLocks noGrp="1" noChangeArrowheads="1"/>
          </p:cNvSpPr>
          <p:nvPr>
            <p:ph type="body" idx="1"/>
          </p:nvPr>
        </p:nvSpPr>
        <p:spPr>
          <a:xfrm>
            <a:off x="384175" y="1067594"/>
            <a:ext cx="11658600" cy="5222496"/>
          </a:xfrm>
        </p:spPr>
        <p:txBody>
          <a:bodyPr/>
          <a:lstStyle/>
          <a:p>
            <a:pPr marL="0" indent="0">
              <a:lnSpc>
                <a:spcPct val="150000"/>
              </a:lnSpc>
              <a:buNone/>
            </a:pPr>
            <a:r>
              <a:rPr lang="zh-CN" altLang="zh-CN" dirty="0">
                <a:solidFill>
                  <a:srgbClr val="C00000"/>
                </a:solidFill>
              </a:rPr>
              <a:t>例</a:t>
            </a:r>
            <a:r>
              <a:rPr lang="en-US" altLang="zh-CN" dirty="0">
                <a:solidFill>
                  <a:srgbClr val="C00000"/>
                </a:solidFill>
              </a:rPr>
              <a:t>5.18  </a:t>
            </a:r>
            <a:r>
              <a:rPr lang="zh-CN" altLang="zh-CN" dirty="0"/>
              <a:t>设</a:t>
            </a:r>
            <a:r>
              <a:rPr lang="en-US" altLang="zh-CN" dirty="0"/>
              <a:t>A</a:t>
            </a:r>
            <a:r>
              <a:rPr lang="zh-CN" altLang="zh-CN" dirty="0"/>
              <a:t>＝</a:t>
            </a:r>
            <a:r>
              <a:rPr lang="en-US" altLang="zh-CN" dirty="0"/>
              <a:t>{1,2,3,4,6,12}</a:t>
            </a:r>
            <a:r>
              <a:rPr lang="zh-CN" altLang="zh-CN" dirty="0"/>
              <a:t>，“</a:t>
            </a:r>
            <a:r>
              <a:rPr lang="en-US" altLang="zh-CN" dirty="0"/>
              <a:t>≤”</a:t>
            </a:r>
            <a:r>
              <a:rPr lang="zh-CN" altLang="zh-CN" dirty="0"/>
              <a:t>是</a:t>
            </a:r>
            <a:r>
              <a:rPr lang="en-US" altLang="zh-CN" dirty="0"/>
              <a:t>A</a:t>
            </a:r>
            <a:r>
              <a:rPr lang="zh-CN" altLang="zh-CN" dirty="0"/>
              <a:t>上的整除关系</a:t>
            </a:r>
            <a:r>
              <a:rPr lang="en-US" altLang="zh-CN" dirty="0"/>
              <a:t>R</a:t>
            </a:r>
            <a:r>
              <a:rPr lang="zh-CN" altLang="zh-CN" dirty="0"/>
              <a:t>，先写出</a:t>
            </a:r>
            <a:r>
              <a:rPr lang="en-US" altLang="zh-CN" dirty="0"/>
              <a:t>R</a:t>
            </a:r>
            <a:r>
              <a:rPr lang="zh-CN" altLang="zh-CN" dirty="0"/>
              <a:t>中元素，并判定能否画出</a:t>
            </a:r>
            <a:r>
              <a:rPr lang="en-US" altLang="zh-CN" dirty="0"/>
              <a:t>R</a:t>
            </a:r>
            <a:r>
              <a:rPr lang="zh-CN" altLang="zh-CN" dirty="0"/>
              <a:t>的哈斯图。如果能，请画出其哈斯图。</a:t>
            </a:r>
            <a:endParaRPr lang="zh-CN" altLang="en-US" dirty="0">
              <a:solidFill>
                <a:srgbClr val="FF0000"/>
              </a:solidFill>
            </a:endParaRPr>
          </a:p>
          <a:p>
            <a:pPr marL="0" indent="0">
              <a:lnSpc>
                <a:spcPct val="150000"/>
              </a:lnSpc>
              <a:buNone/>
            </a:pPr>
            <a:r>
              <a:rPr lang="zh-CN" altLang="en-US" dirty="0">
                <a:solidFill>
                  <a:srgbClr val="C00000"/>
                </a:solidFill>
              </a:rPr>
              <a:t>解 </a:t>
            </a:r>
            <a:r>
              <a:rPr lang="zh-CN" altLang="en-US" dirty="0"/>
              <a:t>由题意可得</a:t>
            </a:r>
          </a:p>
          <a:p>
            <a:pPr marL="0" indent="0">
              <a:lnSpc>
                <a:spcPct val="150000"/>
              </a:lnSpc>
              <a:buNone/>
            </a:pPr>
            <a:r>
              <a:rPr lang="en-US" altLang="zh-CN" dirty="0"/>
              <a:t>   R</a:t>
            </a:r>
            <a:r>
              <a:rPr lang="zh-CN" altLang="zh-CN" dirty="0"/>
              <a:t>＝</a:t>
            </a:r>
            <a:r>
              <a:rPr lang="en-US" altLang="zh-CN" dirty="0"/>
              <a:t>{&lt;1,1&gt;,&lt;2,2&gt;,…,&lt;12,12&gt;,&lt;1,2&gt;,&lt;1,3&gt;,</a:t>
            </a:r>
          </a:p>
          <a:p>
            <a:pPr marL="0" indent="0">
              <a:lnSpc>
                <a:spcPct val="150000"/>
              </a:lnSpc>
              <a:buNone/>
            </a:pPr>
            <a:r>
              <a:rPr lang="en-US" altLang="zh-CN" dirty="0"/>
              <a:t>          &lt;1,4&gt;,&lt;1,6&gt;, &lt;1,12&gt;,&lt;2,4&gt;,&lt;2,6&gt;,&lt;2,12&gt;,</a:t>
            </a:r>
          </a:p>
          <a:p>
            <a:pPr marL="0" indent="0">
              <a:lnSpc>
                <a:spcPct val="150000"/>
              </a:lnSpc>
              <a:buNone/>
            </a:pPr>
            <a:r>
              <a:rPr lang="en-US" altLang="zh-CN" dirty="0"/>
              <a:t>          &lt;3,6&gt;,&lt;3,12&gt;,&lt;4,12&gt;,&lt;6,12&gt;}</a:t>
            </a:r>
            <a:r>
              <a:rPr lang="zh-CN" altLang="zh-CN" dirty="0"/>
              <a:t>。</a:t>
            </a:r>
          </a:p>
          <a:p>
            <a:pPr marL="0" indent="0">
              <a:lnSpc>
                <a:spcPct val="150000"/>
              </a:lnSpc>
              <a:buNone/>
            </a:pPr>
            <a:r>
              <a:rPr lang="zh-CN" altLang="zh-CN" dirty="0"/>
              <a:t>其哈斯图如</a:t>
            </a:r>
            <a:r>
              <a:rPr lang="zh-CN" altLang="en-US" dirty="0"/>
              <a:t>右图</a:t>
            </a:r>
            <a:r>
              <a:rPr lang="zh-CN" altLang="zh-CN" dirty="0"/>
              <a:t>所示。</a:t>
            </a:r>
          </a:p>
        </p:txBody>
      </p:sp>
      <p:sp>
        <p:nvSpPr>
          <p:cNvPr id="4" name="思想气泡: 云 3">
            <a:extLst>
              <a:ext uri="{FF2B5EF4-FFF2-40B4-BE49-F238E27FC236}">
                <a16:creationId xmlns:a16="http://schemas.microsoft.com/office/drawing/2014/main" id="{C84035CB-EC12-4491-B479-9B2CA8D68939}"/>
              </a:ext>
            </a:extLst>
          </p:cNvPr>
          <p:cNvSpPr/>
          <p:nvPr/>
        </p:nvSpPr>
        <p:spPr>
          <a:xfrm>
            <a:off x="9604374" y="2058194"/>
            <a:ext cx="1752601" cy="838200"/>
          </a:xfrm>
          <a:prstGeom prst="cloudCallout">
            <a:avLst>
              <a:gd name="adj1" fmla="val -30560"/>
              <a:gd name="adj2" fmla="val 69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最大元</a:t>
            </a:r>
          </a:p>
        </p:txBody>
      </p:sp>
      <p:sp>
        <p:nvSpPr>
          <p:cNvPr id="7" name="思想气泡: 云 6">
            <a:extLst>
              <a:ext uri="{FF2B5EF4-FFF2-40B4-BE49-F238E27FC236}">
                <a16:creationId xmlns:a16="http://schemas.microsoft.com/office/drawing/2014/main" id="{11E37909-6A39-4995-A2F3-3DE515B3A699}"/>
              </a:ext>
            </a:extLst>
          </p:cNvPr>
          <p:cNvSpPr/>
          <p:nvPr/>
        </p:nvSpPr>
        <p:spPr>
          <a:xfrm>
            <a:off x="7657185" y="4953794"/>
            <a:ext cx="1752601" cy="838200"/>
          </a:xfrm>
          <a:prstGeom prst="cloudCallout">
            <a:avLst>
              <a:gd name="adj1" fmla="val 75556"/>
              <a:gd name="adj2" fmla="val 18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最小元</a:t>
            </a:r>
          </a:p>
        </p:txBody>
      </p:sp>
      <p:grpSp>
        <p:nvGrpSpPr>
          <p:cNvPr id="5" name="组合 4">
            <a:extLst>
              <a:ext uri="{FF2B5EF4-FFF2-40B4-BE49-F238E27FC236}">
                <a16:creationId xmlns:a16="http://schemas.microsoft.com/office/drawing/2014/main" id="{1C9E452B-7C06-477B-9137-D03C1D7DA678}"/>
              </a:ext>
            </a:extLst>
          </p:cNvPr>
          <p:cNvGrpSpPr/>
          <p:nvPr/>
        </p:nvGrpSpPr>
        <p:grpSpPr>
          <a:xfrm>
            <a:off x="8842375" y="2667794"/>
            <a:ext cx="2205711" cy="3505200"/>
            <a:chOff x="8842375" y="2667794"/>
            <a:chExt cx="2205711" cy="3505200"/>
          </a:xfrm>
        </p:grpSpPr>
        <p:pic>
          <p:nvPicPr>
            <p:cNvPr id="3" name="图片 2">
              <a:extLst>
                <a:ext uri="{FF2B5EF4-FFF2-40B4-BE49-F238E27FC236}">
                  <a16:creationId xmlns:a16="http://schemas.microsoft.com/office/drawing/2014/main" id="{8317774F-6C83-4CE8-ACD2-1B453C127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2375" y="2667794"/>
              <a:ext cx="2205711" cy="3505200"/>
            </a:xfrm>
            <a:prstGeom prst="rect">
              <a:avLst/>
            </a:prstGeom>
          </p:spPr>
        </p:pic>
        <p:pic>
          <p:nvPicPr>
            <p:cNvPr id="2" name="图片 1">
              <a:extLst>
                <a:ext uri="{FF2B5EF4-FFF2-40B4-BE49-F238E27FC236}">
                  <a16:creationId xmlns:a16="http://schemas.microsoft.com/office/drawing/2014/main" id="{B7A14297-9580-444A-9EB7-98FE81303C4C}"/>
                </a:ext>
              </a:extLst>
            </p:cNvPr>
            <p:cNvPicPr>
              <a:picLocks noChangeAspect="1"/>
            </p:cNvPicPr>
            <p:nvPr/>
          </p:nvPicPr>
          <p:blipFill>
            <a:blip r:embed="rId3"/>
            <a:stretch>
              <a:fillRect/>
            </a:stretch>
          </p:blipFill>
          <p:spPr>
            <a:xfrm>
              <a:off x="9659674" y="5791994"/>
              <a:ext cx="1028571" cy="34285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29539">
                                            <p:txEl>
                                              <p:pRg st="1" end="1"/>
                                            </p:txEl>
                                          </p:spTgt>
                                        </p:tgtEl>
                                        <p:attrNameLst>
                                          <p:attrName>style.visibility</p:attrName>
                                        </p:attrNameLst>
                                      </p:cBhvr>
                                      <p:to>
                                        <p:strVal val="visible"/>
                                      </p:to>
                                    </p:set>
                                    <p:anim calcmode="lin" valueType="num">
                                      <p:cBhvr additive="base">
                                        <p:cTn id="7" dur="500" fill="hold"/>
                                        <p:tgtEl>
                                          <p:spTgt spid="172953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295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29539">
                                            <p:txEl>
                                              <p:pRg st="2" end="2"/>
                                            </p:txEl>
                                          </p:spTgt>
                                        </p:tgtEl>
                                        <p:attrNameLst>
                                          <p:attrName>style.visibility</p:attrName>
                                        </p:attrNameLst>
                                      </p:cBhvr>
                                      <p:to>
                                        <p:strVal val="visible"/>
                                      </p:to>
                                    </p:set>
                                    <p:anim calcmode="lin" valueType="num">
                                      <p:cBhvr additive="base">
                                        <p:cTn id="13" dur="500" fill="hold"/>
                                        <p:tgtEl>
                                          <p:spTgt spid="172953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29539">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729539">
                                            <p:txEl>
                                              <p:pRg st="3" end="3"/>
                                            </p:txEl>
                                          </p:spTgt>
                                        </p:tgtEl>
                                        <p:attrNameLst>
                                          <p:attrName>style.visibility</p:attrName>
                                        </p:attrNameLst>
                                      </p:cBhvr>
                                      <p:to>
                                        <p:strVal val="visible"/>
                                      </p:to>
                                    </p:set>
                                    <p:anim calcmode="lin" valueType="num">
                                      <p:cBhvr additive="base">
                                        <p:cTn id="17" dur="500" fill="hold"/>
                                        <p:tgtEl>
                                          <p:spTgt spid="1729539">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29539">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29539">
                                            <p:txEl>
                                              <p:pRg st="4" end="4"/>
                                            </p:txEl>
                                          </p:spTgt>
                                        </p:tgtEl>
                                        <p:attrNameLst>
                                          <p:attrName>style.visibility</p:attrName>
                                        </p:attrNameLst>
                                      </p:cBhvr>
                                      <p:to>
                                        <p:strVal val="visible"/>
                                      </p:to>
                                    </p:set>
                                    <p:anim calcmode="lin" valueType="num">
                                      <p:cBhvr additive="base">
                                        <p:cTn id="21" dur="500" fill="hold"/>
                                        <p:tgtEl>
                                          <p:spTgt spid="1729539">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7295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729539">
                                            <p:txEl>
                                              <p:pRg st="5" end="5"/>
                                            </p:txEl>
                                          </p:spTgt>
                                        </p:tgtEl>
                                        <p:attrNameLst>
                                          <p:attrName>style.visibility</p:attrName>
                                        </p:attrNameLst>
                                      </p:cBhvr>
                                      <p:to>
                                        <p:strVal val="visible"/>
                                      </p:to>
                                    </p:set>
                                    <p:animEffect transition="in" filter="fade">
                                      <p:cBhvr>
                                        <p:cTn id="27" dur="1000"/>
                                        <p:tgtEl>
                                          <p:spTgt spid="1729539">
                                            <p:txEl>
                                              <p:pRg st="5" end="5"/>
                                            </p:txEl>
                                          </p:spTgt>
                                        </p:tgtEl>
                                      </p:cBhvr>
                                    </p:animEffect>
                                    <p:anim calcmode="lin" valueType="num">
                                      <p:cBhvr>
                                        <p:cTn id="28" dur="1000" fill="hold"/>
                                        <p:tgtEl>
                                          <p:spTgt spid="1729539">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172953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arn(inVertical)">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arn(inVertical)">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barn(inVertical)">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9539" grpId="0" uiExpand="1" build="p"/>
      <p:bldP spid="4" grpId="0" animBg="1"/>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a:extLst>
              <a:ext uri="{FF2B5EF4-FFF2-40B4-BE49-F238E27FC236}">
                <a16:creationId xmlns:a16="http://schemas.microsoft.com/office/drawing/2014/main" id="{F4BA3FEC-7A26-4C77-93C2-E1B98363012D}"/>
              </a:ext>
            </a:extLst>
          </p:cNvPr>
          <p:cNvSpPr>
            <a:spLocks noGrp="1" noChangeArrowheads="1"/>
          </p:cNvSpPr>
          <p:nvPr>
            <p:ph type="title"/>
          </p:nvPr>
        </p:nvSpPr>
        <p:spPr/>
        <p:txBody>
          <a:bodyPr/>
          <a:lstStyle/>
          <a:p>
            <a:pPr eaLnBrk="1" hangingPunct="1"/>
            <a:r>
              <a:rPr lang="zh-CN" altLang="en-US" dirty="0"/>
              <a:t>最大元和最小元</a:t>
            </a:r>
          </a:p>
        </p:txBody>
      </p:sp>
      <mc:AlternateContent xmlns:mc="http://schemas.openxmlformats.org/markup-compatibility/2006" xmlns:a14="http://schemas.microsoft.com/office/drawing/2010/main">
        <mc:Choice Requires="a14">
          <p:sp>
            <p:nvSpPr>
              <p:cNvPr id="1731587" name="Rectangle 3">
                <a:extLst>
                  <a:ext uri="{FF2B5EF4-FFF2-40B4-BE49-F238E27FC236}">
                    <a16:creationId xmlns:a16="http://schemas.microsoft.com/office/drawing/2014/main" id="{D0478552-5A6C-4429-B270-920865F01264}"/>
                  </a:ext>
                </a:extLst>
              </p:cNvPr>
              <p:cNvSpPr>
                <a:spLocks noGrp="1" noChangeArrowheads="1"/>
              </p:cNvSpPr>
              <p:nvPr>
                <p:ph type="body" idx="1"/>
              </p:nvPr>
            </p:nvSpPr>
            <p:spPr>
              <a:xfrm>
                <a:off x="231775" y="991394"/>
                <a:ext cx="11430000" cy="2743199"/>
              </a:xfrm>
            </p:spPr>
            <p:txBody>
              <a:bodyPr>
                <a:normAutofit lnSpcReduction="10000"/>
              </a:bodyPr>
              <a:lstStyle/>
              <a:p>
                <a:pPr marL="533507" indent="-533507">
                  <a:lnSpc>
                    <a:spcPct val="150000"/>
                  </a:lnSpc>
                  <a:buNone/>
                  <a:defRPr/>
                </a:pPr>
                <a:r>
                  <a:rPr lang="zh-CN" altLang="en-US" dirty="0">
                    <a:solidFill>
                      <a:srgbClr val="FF0000"/>
                    </a:solidFill>
                  </a:rPr>
                  <a:t>定义</a:t>
                </a:r>
                <a:r>
                  <a:rPr lang="en-US" altLang="zh-CN" dirty="0">
                    <a:solidFill>
                      <a:srgbClr val="FF0000"/>
                    </a:solidFill>
                  </a:rPr>
                  <a:t>5.10   </a:t>
                </a:r>
                <a:r>
                  <a:rPr lang="zh-CN" altLang="en-US" dirty="0"/>
                  <a:t>设</a:t>
                </a:r>
                <a:r>
                  <a:rPr lang="en-US" altLang="zh-CN" dirty="0"/>
                  <a:t>&lt;A,≤&gt;</a:t>
                </a:r>
                <a:r>
                  <a:rPr lang="zh-CN" altLang="en-US" dirty="0"/>
                  <a:t>是偏序集，</a:t>
                </a:r>
                <a:r>
                  <a:rPr lang="en-US" altLang="zh-CN" dirty="0">
                    <a:solidFill>
                      <a:srgbClr val="FF0000"/>
                    </a:solidFill>
                  </a:rPr>
                  <a:t>B</a:t>
                </a:r>
                <a:r>
                  <a:rPr lang="zh-CN" altLang="en-US" dirty="0">
                    <a:solidFill>
                      <a:srgbClr val="FF0000"/>
                    </a:solidFill>
                  </a:rPr>
                  <a:t>是</a:t>
                </a:r>
                <a:r>
                  <a:rPr lang="en-US" altLang="zh-CN" dirty="0">
                    <a:solidFill>
                      <a:srgbClr val="FF0000"/>
                    </a:solidFill>
                  </a:rPr>
                  <a:t>A</a:t>
                </a:r>
                <a:r>
                  <a:rPr lang="zh-CN" altLang="en-US" dirty="0">
                    <a:solidFill>
                      <a:srgbClr val="FF0000"/>
                    </a:solidFill>
                  </a:rPr>
                  <a:t>的非空子集</a:t>
                </a:r>
                <a:r>
                  <a:rPr lang="zh-CN" altLang="en-US" dirty="0"/>
                  <a:t>，</a:t>
                </a:r>
                <a:endParaRPr lang="en-US" altLang="zh-CN" dirty="0"/>
              </a:p>
              <a:p>
                <a:pPr marL="533507" indent="-533507">
                  <a:lnSpc>
                    <a:spcPct val="150000"/>
                  </a:lnSpc>
                  <a:buNone/>
                  <a:defRPr/>
                </a:pPr>
                <a:r>
                  <a:rPr lang="en-US" altLang="zh-CN" dirty="0"/>
                  <a:t>  </a:t>
                </a:r>
                <a:r>
                  <a:rPr lang="zh-CN" altLang="en-US" dirty="0"/>
                  <a:t>（</a:t>
                </a:r>
                <a:r>
                  <a:rPr lang="en-US" altLang="zh-CN" dirty="0"/>
                  <a:t>1</a:t>
                </a:r>
                <a:r>
                  <a:rPr lang="zh-CN" altLang="en-US" dirty="0"/>
                  <a:t>）如果 </a:t>
                </a:r>
                <a:r>
                  <a:rPr lang="en-US" altLang="zh-CN" dirty="0">
                    <a:latin typeface="微软雅黑" panose="020B0503020204020204" pitchFamily="34" charset="-122"/>
                    <a:ea typeface="微软雅黑" panose="020B0503020204020204" pitchFamily="34" charset="-122"/>
                    <a:sym typeface="Symbol" panose="05050102010706020507" pitchFamily="18" charset="2"/>
                  </a:rPr>
                  <a:t></a:t>
                </a:r>
                <a:r>
                  <a:rPr lang="en-US" altLang="zh-CN" dirty="0">
                    <a:solidFill>
                      <a:srgbClr val="0000CC"/>
                    </a:solidFill>
                  </a:rPr>
                  <a:t>b((</a:t>
                </a:r>
                <a:r>
                  <a:rPr lang="en-US" altLang="zh-CN" dirty="0" err="1">
                    <a:solidFill>
                      <a:srgbClr val="0000CC"/>
                    </a:solidFill>
                  </a:rPr>
                  <a:t>b∈B</a:t>
                </a:r>
                <a:r>
                  <a:rPr lang="en-US" altLang="zh-CN" dirty="0">
                    <a:solidFill>
                      <a:srgbClr val="0000CC"/>
                    </a:solidFill>
                  </a:rPr>
                  <a:t>)∧</a:t>
                </a:r>
                <a14:m>
                  <m:oMath xmlns:m="http://schemas.openxmlformats.org/officeDocument/2006/math">
                    <m:r>
                      <a:rPr lang="es-ES" altLang="zh-CN" i="1">
                        <a:latin typeface="Cambria Math" panose="02040503050406030204" pitchFamily="18" charset="0"/>
                        <a:ea typeface="Cambria Math" panose="02040503050406030204" pitchFamily="18" charset="0"/>
                      </a:rPr>
                      <m:t>∀</m:t>
                    </m:r>
                  </m:oMath>
                </a14:m>
                <a:r>
                  <a:rPr lang="en-US" altLang="zh-CN" dirty="0">
                    <a:solidFill>
                      <a:srgbClr val="0000CC"/>
                    </a:solidFill>
                  </a:rPr>
                  <a:t>x(</a:t>
                </a:r>
                <a:r>
                  <a:rPr lang="en-US" altLang="zh-CN" dirty="0" err="1">
                    <a:solidFill>
                      <a:srgbClr val="0000CC"/>
                    </a:solidFill>
                  </a:rPr>
                  <a:t>x∈B→x≤b</a:t>
                </a:r>
                <a:r>
                  <a:rPr lang="en-US" altLang="zh-CN" dirty="0">
                    <a:solidFill>
                      <a:srgbClr val="0000CC"/>
                    </a:solidFill>
                  </a:rPr>
                  <a:t>))=1</a:t>
                </a:r>
                <a:r>
                  <a:rPr lang="zh-CN" altLang="en-US" dirty="0">
                    <a:solidFill>
                      <a:srgbClr val="0000CC"/>
                    </a:solidFill>
                    <a:effectLst>
                      <a:outerShdw blurRad="38100" dist="38100" dir="2700000" algn="tl">
                        <a:srgbClr val="000000"/>
                      </a:outerShdw>
                    </a:effectLst>
                  </a:rPr>
                  <a:t>，</a:t>
                </a:r>
                <a:r>
                  <a:rPr lang="zh-CN" altLang="en-US" dirty="0"/>
                  <a:t>则称</a:t>
                </a:r>
                <a:r>
                  <a:rPr lang="en-US" altLang="zh-CN" dirty="0"/>
                  <a:t>b</a:t>
                </a:r>
                <a:r>
                  <a:rPr lang="zh-CN" altLang="en-US" dirty="0"/>
                  <a:t>为</a:t>
                </a:r>
                <a:r>
                  <a:rPr lang="en-US" altLang="zh-CN" dirty="0"/>
                  <a:t>B</a:t>
                </a:r>
                <a:r>
                  <a:rPr lang="zh-CN" altLang="en-US" dirty="0"/>
                  <a:t>的最大元素 </a:t>
                </a:r>
                <a:r>
                  <a:rPr lang="zh-CN" altLang="zh-CN" dirty="0"/>
                  <a:t>（</a:t>
                </a:r>
                <a:r>
                  <a:rPr lang="en-US" altLang="zh-CN" dirty="0"/>
                  <a:t>Greatest   </a:t>
                </a:r>
              </a:p>
              <a:p>
                <a:pPr marL="533507" indent="-533507">
                  <a:lnSpc>
                    <a:spcPct val="150000"/>
                  </a:lnSpc>
                  <a:buNone/>
                  <a:defRPr/>
                </a:pPr>
                <a:r>
                  <a:rPr lang="en-US" altLang="zh-CN" dirty="0"/>
                  <a:t>	     Element</a:t>
                </a:r>
                <a:r>
                  <a:rPr lang="zh-CN" altLang="zh-CN" dirty="0"/>
                  <a:t>）</a:t>
                </a:r>
                <a:r>
                  <a:rPr lang="zh-CN" altLang="en-US" dirty="0"/>
                  <a:t>，简称</a:t>
                </a:r>
                <a:r>
                  <a:rPr lang="zh-CN" altLang="en-US" dirty="0">
                    <a:solidFill>
                      <a:srgbClr val="3333FF"/>
                    </a:solidFill>
                  </a:rPr>
                  <a:t>最大元</a:t>
                </a:r>
                <a:r>
                  <a:rPr lang="zh-CN" altLang="en-US" dirty="0"/>
                  <a:t>；</a:t>
                </a:r>
                <a:endParaRPr lang="en-US" altLang="zh-CN" dirty="0">
                  <a:solidFill>
                    <a:srgbClr val="FF0000"/>
                  </a:solidFill>
                </a:endParaRPr>
              </a:p>
              <a:p>
                <a:pPr marL="533507" indent="-533507">
                  <a:lnSpc>
                    <a:spcPct val="150000"/>
                  </a:lnSpc>
                  <a:buNone/>
                  <a:defRPr/>
                </a:pPr>
                <a:r>
                  <a:rPr lang="en-US" altLang="zh-CN" dirty="0">
                    <a:solidFill>
                      <a:srgbClr val="0000CC"/>
                    </a:solidFill>
                  </a:rPr>
                  <a:t>  </a:t>
                </a:r>
                <a:r>
                  <a:rPr lang="zh-CN" altLang="en-US" dirty="0">
                    <a:solidFill>
                      <a:srgbClr val="0000CC"/>
                    </a:solidFill>
                  </a:rPr>
                  <a:t>（</a:t>
                </a:r>
                <a:r>
                  <a:rPr lang="en-US" altLang="zh-CN" dirty="0">
                    <a:solidFill>
                      <a:srgbClr val="0000CC"/>
                    </a:solidFill>
                  </a:rPr>
                  <a:t>2</a:t>
                </a:r>
                <a:r>
                  <a:rPr lang="zh-CN" altLang="en-US" dirty="0">
                    <a:solidFill>
                      <a:srgbClr val="0000CC"/>
                    </a:solidFill>
                  </a:rPr>
                  <a:t>）如果</a:t>
                </a:r>
                <a:r>
                  <a:rPr lang="en-US" altLang="zh-CN" dirty="0">
                    <a:latin typeface="微软雅黑" panose="020B0503020204020204" pitchFamily="34" charset="-122"/>
                    <a:ea typeface="微软雅黑" panose="020B0503020204020204" pitchFamily="34" charset="-122"/>
                    <a:sym typeface="Symbol" panose="05050102010706020507" pitchFamily="18" charset="2"/>
                  </a:rPr>
                  <a:t></a:t>
                </a:r>
                <a:r>
                  <a:rPr lang="en-US" altLang="zh-CN" dirty="0">
                    <a:solidFill>
                      <a:srgbClr val="0000CC"/>
                    </a:solidFill>
                  </a:rPr>
                  <a:t>b((</a:t>
                </a:r>
                <a:r>
                  <a:rPr lang="en-US" altLang="zh-CN" dirty="0" err="1">
                    <a:solidFill>
                      <a:srgbClr val="0000CC"/>
                    </a:solidFill>
                  </a:rPr>
                  <a:t>b∈B</a:t>
                </a:r>
                <a:r>
                  <a:rPr lang="en-US" altLang="zh-CN" dirty="0">
                    <a:solidFill>
                      <a:srgbClr val="0000CC"/>
                    </a:solidFill>
                  </a:rPr>
                  <a:t>)∧</a:t>
                </a:r>
                <a14:m>
                  <m:oMath xmlns:m="http://schemas.openxmlformats.org/officeDocument/2006/math">
                    <m:r>
                      <a:rPr lang="es-ES" altLang="zh-CN" i="1">
                        <a:latin typeface="Cambria Math" panose="02040503050406030204" pitchFamily="18" charset="0"/>
                        <a:ea typeface="Cambria Math" panose="02040503050406030204" pitchFamily="18" charset="0"/>
                      </a:rPr>
                      <m:t>∀</m:t>
                    </m:r>
                  </m:oMath>
                </a14:m>
                <a:r>
                  <a:rPr lang="en-US" altLang="zh-CN" dirty="0">
                    <a:solidFill>
                      <a:srgbClr val="0000CC"/>
                    </a:solidFill>
                  </a:rPr>
                  <a:t>x(</a:t>
                </a:r>
                <a:r>
                  <a:rPr lang="en-US" altLang="zh-CN" dirty="0" err="1">
                    <a:solidFill>
                      <a:srgbClr val="0000CC"/>
                    </a:solidFill>
                  </a:rPr>
                  <a:t>x∈B→b≤x</a:t>
                </a:r>
                <a:r>
                  <a:rPr lang="en-US" altLang="zh-CN" dirty="0">
                    <a:solidFill>
                      <a:srgbClr val="0000CC"/>
                    </a:solidFill>
                  </a:rPr>
                  <a:t>))=1</a:t>
                </a:r>
                <a:r>
                  <a:rPr lang="zh-CN" altLang="en-US" dirty="0">
                    <a:solidFill>
                      <a:srgbClr val="0000CC"/>
                    </a:solidFill>
                  </a:rPr>
                  <a:t>，则称</a:t>
                </a:r>
                <a:r>
                  <a:rPr lang="en-US" altLang="zh-CN" dirty="0">
                    <a:solidFill>
                      <a:srgbClr val="0000CC"/>
                    </a:solidFill>
                  </a:rPr>
                  <a:t>b</a:t>
                </a:r>
                <a:r>
                  <a:rPr lang="zh-CN" altLang="en-US" dirty="0">
                    <a:solidFill>
                      <a:srgbClr val="0000CC"/>
                    </a:solidFill>
                  </a:rPr>
                  <a:t>为</a:t>
                </a:r>
                <a:r>
                  <a:rPr lang="en-US" altLang="zh-CN" dirty="0">
                    <a:solidFill>
                      <a:srgbClr val="0000CC"/>
                    </a:solidFill>
                  </a:rPr>
                  <a:t>B</a:t>
                </a:r>
                <a:r>
                  <a:rPr lang="zh-CN" altLang="en-US" dirty="0">
                    <a:solidFill>
                      <a:srgbClr val="0000CC"/>
                    </a:solidFill>
                  </a:rPr>
                  <a:t>的最小元素</a:t>
                </a:r>
                <a:r>
                  <a:rPr lang="zh-CN" altLang="en-US" dirty="0"/>
                  <a:t>（</a:t>
                </a:r>
                <a:r>
                  <a:rPr lang="en-US" altLang="zh-CN" dirty="0"/>
                  <a:t>Smallest Element</a:t>
                </a:r>
                <a:r>
                  <a:rPr lang="zh-CN" altLang="en-US" dirty="0"/>
                  <a:t>），简称</a:t>
                </a:r>
                <a:r>
                  <a:rPr lang="zh-CN" altLang="en-US" dirty="0">
                    <a:solidFill>
                      <a:srgbClr val="0000CC"/>
                    </a:solidFill>
                  </a:rPr>
                  <a:t>最小元。</a:t>
                </a:r>
                <a:endParaRPr lang="zh-CN" altLang="en-US" dirty="0"/>
              </a:p>
            </p:txBody>
          </p:sp>
        </mc:Choice>
        <mc:Fallback xmlns="">
          <p:sp>
            <p:nvSpPr>
              <p:cNvPr id="1731587" name="Rectangle 3">
                <a:extLst>
                  <a:ext uri="{FF2B5EF4-FFF2-40B4-BE49-F238E27FC236}">
                    <a16:creationId xmlns:a16="http://schemas.microsoft.com/office/drawing/2014/main" id="{D0478552-5A6C-4429-B270-920865F01264}"/>
                  </a:ext>
                </a:extLst>
              </p:cNvPr>
              <p:cNvSpPr>
                <a:spLocks noGrp="1" noRot="1" noChangeAspect="1" noMove="1" noResize="1" noEditPoints="1" noAdjustHandles="1" noChangeArrowheads="1" noChangeShapeType="1" noTextEdit="1"/>
              </p:cNvSpPr>
              <p:nvPr>
                <p:ph type="body" idx="1"/>
              </p:nvPr>
            </p:nvSpPr>
            <p:spPr>
              <a:xfrm>
                <a:off x="231775" y="991394"/>
                <a:ext cx="11430000" cy="2743199"/>
              </a:xfrm>
              <a:blipFill>
                <a:blip r:embed="rId2"/>
                <a:stretch>
                  <a:fillRect l="-533" r="-853" b="-222"/>
                </a:stretch>
              </a:blipFill>
            </p:spPr>
            <p:txBody>
              <a:bodyPr/>
              <a:lstStyle/>
              <a:p>
                <a:r>
                  <a:rPr lang="zh-CN" altLang="en-US">
                    <a:noFill/>
                  </a:rPr>
                  <a:t> </a:t>
                </a:r>
              </a:p>
            </p:txBody>
          </p:sp>
        </mc:Fallback>
      </mc:AlternateContent>
      <p:sp>
        <p:nvSpPr>
          <p:cNvPr id="25" name="矩形 24">
            <a:extLst>
              <a:ext uri="{FF2B5EF4-FFF2-40B4-BE49-F238E27FC236}">
                <a16:creationId xmlns:a16="http://schemas.microsoft.com/office/drawing/2014/main" id="{838AAFFF-F72A-4B2D-8BFD-1DE03AA245D2}"/>
              </a:ext>
            </a:extLst>
          </p:cNvPr>
          <p:cNvSpPr/>
          <p:nvPr/>
        </p:nvSpPr>
        <p:spPr>
          <a:xfrm>
            <a:off x="5964362" y="3198168"/>
            <a:ext cx="269626" cy="461665"/>
          </a:xfrm>
          <a:prstGeom prst="rect">
            <a:avLst/>
          </a:prstGeom>
        </p:spPr>
        <p:txBody>
          <a:bodyPr wrap="none">
            <a:spAutoFit/>
          </a:bodyPr>
          <a:lstStyle/>
          <a:p>
            <a:r>
              <a:rPr lang="zh-CN" altLang="en-US" dirty="0"/>
              <a:t> </a:t>
            </a:r>
          </a:p>
        </p:txBody>
      </p:sp>
      <mc:AlternateContent xmlns:mc="http://schemas.openxmlformats.org/markup-compatibility/2006" xmlns:a14="http://schemas.microsoft.com/office/drawing/2010/main">
        <mc:Choice Requires="a14">
          <p:sp>
            <p:nvSpPr>
              <p:cNvPr id="1731598" name="矩形 1731597">
                <a:extLst>
                  <a:ext uri="{FF2B5EF4-FFF2-40B4-BE49-F238E27FC236}">
                    <a16:creationId xmlns:a16="http://schemas.microsoft.com/office/drawing/2014/main" id="{A2F2BB1F-2212-40EB-8CB9-30C3B464E4A7}"/>
                  </a:ext>
                </a:extLst>
              </p:cNvPr>
              <p:cNvSpPr/>
              <p:nvPr/>
            </p:nvSpPr>
            <p:spPr>
              <a:xfrm>
                <a:off x="405730" y="3826372"/>
                <a:ext cx="11117263" cy="2796407"/>
              </a:xfrm>
              <a:prstGeom prst="rect">
                <a:avLst/>
              </a:prstGeom>
              <a:solidFill>
                <a:schemeClr val="bg1">
                  <a:lumMod val="85000"/>
                </a:schemeClr>
              </a:solidFill>
            </p:spPr>
            <p:txBody>
              <a:bodyPr wrap="square">
                <a:spAutoFit/>
              </a:bodyPr>
              <a:lstStyle/>
              <a:p>
                <a:pPr>
                  <a:lnSpc>
                    <a:spcPct val="150000"/>
                  </a:lnSpc>
                </a:pPr>
                <a:r>
                  <a:rPr lang="zh-CN" altLang="en-US" b="1" dirty="0">
                    <a:latin typeface="+mn-ea"/>
                  </a:rPr>
                  <a:t>解题小贴士</a:t>
                </a:r>
                <a:r>
                  <a:rPr lang="en-US" altLang="zh-CN" b="1" dirty="0">
                    <a:latin typeface="+mn-ea"/>
                  </a:rPr>
                  <a:t>—</a:t>
                </a:r>
                <a:r>
                  <a:rPr lang="zh-CN" altLang="en-US" b="1" dirty="0">
                    <a:solidFill>
                      <a:srgbClr val="C00000"/>
                    </a:solidFill>
                    <a:latin typeface="+mn-ea"/>
                  </a:rPr>
                  <a:t>最大元、最小元的求解方法</a:t>
                </a:r>
              </a:p>
              <a:p>
                <a:pPr>
                  <a:lnSpc>
                    <a:spcPct val="150000"/>
                  </a:lnSpc>
                </a:pPr>
                <a:r>
                  <a:rPr lang="zh-CN" altLang="en-US" b="1" dirty="0">
                    <a:solidFill>
                      <a:schemeClr val="tx1"/>
                    </a:solidFill>
                    <a:latin typeface="+mn-ea"/>
                  </a:rPr>
                  <a:t>（</a:t>
                </a:r>
                <a:r>
                  <a:rPr lang="en-US" altLang="zh-CN" b="1" dirty="0">
                    <a:solidFill>
                      <a:schemeClr val="tx1"/>
                    </a:solidFill>
                    <a:latin typeface="+mn-ea"/>
                  </a:rPr>
                  <a:t>1</a:t>
                </a:r>
                <a:r>
                  <a:rPr lang="zh-CN" altLang="en-US" b="1" dirty="0">
                    <a:solidFill>
                      <a:schemeClr val="tx1"/>
                    </a:solidFill>
                    <a:latin typeface="+mn-ea"/>
                  </a:rPr>
                  <a:t>）</a:t>
                </a:r>
                <a:r>
                  <a:rPr lang="en-US" altLang="zh-CN" b="1" dirty="0">
                    <a:solidFill>
                      <a:schemeClr val="tx1"/>
                    </a:solidFill>
                    <a:latin typeface="+mn-ea"/>
                  </a:rPr>
                  <a:t>b</a:t>
                </a:r>
                <a:r>
                  <a:rPr lang="zh-CN" altLang="en-US" b="1" dirty="0">
                    <a:solidFill>
                      <a:schemeClr val="tx1"/>
                    </a:solidFill>
                    <a:latin typeface="+mn-ea"/>
                  </a:rPr>
                  <a:t>为</a:t>
                </a:r>
                <a:r>
                  <a:rPr lang="en-US" altLang="zh-CN" b="1" dirty="0">
                    <a:solidFill>
                      <a:schemeClr val="tx1"/>
                    </a:solidFill>
                    <a:latin typeface="+mn-ea"/>
                  </a:rPr>
                  <a:t>B</a:t>
                </a:r>
                <a:r>
                  <a:rPr lang="zh-CN" altLang="en-US" b="1" dirty="0">
                    <a:solidFill>
                      <a:schemeClr val="tx1"/>
                    </a:solidFill>
                    <a:latin typeface="+mn-ea"/>
                  </a:rPr>
                  <a:t>的最大元</a:t>
                </a:r>
                <a:r>
                  <a:rPr lang="en-US" altLang="zh-CN" b="1" dirty="0">
                    <a:solidFill>
                      <a:schemeClr val="tx1"/>
                    </a:solidFill>
                    <a:latin typeface="+mn-ea"/>
                    <a:sym typeface="Symbol" panose="05050102010706020507" pitchFamily="18" charset="2"/>
                  </a:rPr>
                  <a:t> </a:t>
                </a:r>
                <a:r>
                  <a:rPr lang="en-US" altLang="zh-CN" b="1" dirty="0">
                    <a:solidFill>
                      <a:schemeClr val="tx1"/>
                    </a:solidFill>
                    <a:latin typeface="+mn-ea"/>
                  </a:rPr>
                  <a:t>b(</a:t>
                </a:r>
                <a:r>
                  <a:rPr lang="en-US" altLang="zh-CN" b="1" dirty="0" err="1">
                    <a:solidFill>
                      <a:schemeClr val="tx1"/>
                    </a:solidFill>
                    <a:latin typeface="+mn-ea"/>
                  </a:rPr>
                  <a:t>b∈B</a:t>
                </a:r>
                <a:r>
                  <a:rPr lang="en-US" altLang="zh-CN" b="1" dirty="0">
                    <a:solidFill>
                      <a:schemeClr val="tx1"/>
                    </a:solidFill>
                    <a:latin typeface="+mn-ea"/>
                  </a:rPr>
                  <a:t>∧</a:t>
                </a:r>
                <a14:m>
                  <m:oMath xmlns:m="http://schemas.openxmlformats.org/officeDocument/2006/math">
                    <m:r>
                      <a:rPr lang="es-ES" altLang="zh-CN" b="1" i="1" smtClean="0">
                        <a:solidFill>
                          <a:schemeClr val="tx1"/>
                        </a:solidFill>
                        <a:latin typeface="Cambria Math" panose="02040503050406030204" pitchFamily="18" charset="0"/>
                      </a:rPr>
                      <m:t>∀</m:t>
                    </m:r>
                  </m:oMath>
                </a14:m>
                <a:r>
                  <a:rPr lang="en-US" altLang="zh-CN" b="1" dirty="0">
                    <a:solidFill>
                      <a:schemeClr val="tx1"/>
                    </a:solidFill>
                    <a:latin typeface="+mn-ea"/>
                  </a:rPr>
                  <a:t>x(</a:t>
                </a:r>
                <a:r>
                  <a:rPr lang="en-US" altLang="zh-CN" b="1" dirty="0" err="1">
                    <a:solidFill>
                      <a:schemeClr val="tx1"/>
                    </a:solidFill>
                    <a:latin typeface="+mn-ea"/>
                  </a:rPr>
                  <a:t>x∈B→x≤b</a:t>
                </a:r>
                <a:r>
                  <a:rPr lang="en-US" altLang="zh-CN" b="1" dirty="0">
                    <a:solidFill>
                      <a:schemeClr val="tx1"/>
                    </a:solidFill>
                    <a:latin typeface="+mn-ea"/>
                  </a:rPr>
                  <a:t>))=1 </a:t>
                </a:r>
                <a:r>
                  <a:rPr lang="zh-CN" altLang="en-US" b="1" dirty="0">
                    <a:solidFill>
                      <a:schemeClr val="tx1"/>
                    </a:solidFill>
                    <a:latin typeface="+mn-ea"/>
                  </a:rPr>
                  <a:t>。</a:t>
                </a:r>
              </a:p>
              <a:p>
                <a:pPr>
                  <a:lnSpc>
                    <a:spcPct val="150000"/>
                  </a:lnSpc>
                </a:pPr>
                <a:r>
                  <a:rPr lang="zh-CN" altLang="en-US" b="1" dirty="0">
                    <a:solidFill>
                      <a:schemeClr val="tx1"/>
                    </a:solidFill>
                    <a:latin typeface="+mn-ea"/>
                  </a:rPr>
                  <a:t>（</a:t>
                </a:r>
                <a:r>
                  <a:rPr lang="en-US" altLang="zh-CN" b="1" dirty="0">
                    <a:solidFill>
                      <a:schemeClr val="tx1"/>
                    </a:solidFill>
                    <a:latin typeface="+mn-ea"/>
                  </a:rPr>
                  <a:t>2</a:t>
                </a:r>
                <a:r>
                  <a:rPr lang="zh-CN" altLang="en-US" b="1" dirty="0">
                    <a:solidFill>
                      <a:schemeClr val="tx1"/>
                    </a:solidFill>
                    <a:latin typeface="+mn-ea"/>
                  </a:rPr>
                  <a:t>）</a:t>
                </a:r>
                <a:r>
                  <a:rPr lang="en-US" altLang="zh-CN" b="1" dirty="0">
                    <a:solidFill>
                      <a:schemeClr val="tx1"/>
                    </a:solidFill>
                    <a:latin typeface="+mn-ea"/>
                  </a:rPr>
                  <a:t>b</a:t>
                </a:r>
                <a:r>
                  <a:rPr lang="zh-CN" altLang="en-US" b="1" dirty="0">
                    <a:solidFill>
                      <a:schemeClr val="tx1"/>
                    </a:solidFill>
                    <a:latin typeface="+mn-ea"/>
                  </a:rPr>
                  <a:t>是</a:t>
                </a:r>
                <a:r>
                  <a:rPr lang="en-US" altLang="zh-CN" b="1" dirty="0">
                    <a:solidFill>
                      <a:schemeClr val="tx1"/>
                    </a:solidFill>
                    <a:latin typeface="+mn-ea"/>
                  </a:rPr>
                  <a:t>B</a:t>
                </a:r>
                <a:r>
                  <a:rPr lang="zh-CN" altLang="en-US" b="1" dirty="0">
                    <a:solidFill>
                      <a:schemeClr val="tx1"/>
                    </a:solidFill>
                    <a:latin typeface="+mn-ea"/>
                  </a:rPr>
                  <a:t>的最大元</a:t>
                </a:r>
                <a:r>
                  <a:rPr lang="en-US" altLang="zh-CN" b="1" dirty="0">
                    <a:solidFill>
                      <a:schemeClr val="tx1"/>
                    </a:solidFill>
                    <a:latin typeface="+mn-ea"/>
                    <a:sym typeface="Symbol" panose="05050102010706020507" pitchFamily="18" charset="2"/>
                  </a:rPr>
                  <a:t> </a:t>
                </a:r>
                <a:r>
                  <a:rPr lang="en-US" altLang="zh-CN" b="1" dirty="0">
                    <a:solidFill>
                      <a:schemeClr val="tx1"/>
                    </a:solidFill>
                    <a:latin typeface="+mn-ea"/>
                  </a:rPr>
                  <a:t>b</a:t>
                </a:r>
                <a:r>
                  <a:rPr lang="zh-CN" altLang="en-US" b="1" dirty="0">
                    <a:solidFill>
                      <a:schemeClr val="tx1"/>
                    </a:solidFill>
                    <a:latin typeface="+mn-ea"/>
                  </a:rPr>
                  <a:t>是</a:t>
                </a:r>
                <a:r>
                  <a:rPr lang="en-US" altLang="zh-CN" b="1" dirty="0">
                    <a:solidFill>
                      <a:schemeClr val="tx1"/>
                    </a:solidFill>
                    <a:latin typeface="+mn-ea"/>
                  </a:rPr>
                  <a:t>B</a:t>
                </a:r>
                <a:r>
                  <a:rPr lang="zh-CN" altLang="en-US" b="1" dirty="0">
                    <a:solidFill>
                      <a:schemeClr val="tx1"/>
                    </a:solidFill>
                    <a:latin typeface="+mn-ea"/>
                  </a:rPr>
                  <a:t>的哈斯图的惟一最上端。</a:t>
                </a:r>
              </a:p>
              <a:p>
                <a:pPr>
                  <a:lnSpc>
                    <a:spcPct val="150000"/>
                  </a:lnSpc>
                </a:pPr>
                <a:r>
                  <a:rPr lang="zh-CN" altLang="en-US" b="1" dirty="0">
                    <a:solidFill>
                      <a:schemeClr val="tx1"/>
                    </a:solidFill>
                    <a:latin typeface="+mn-ea"/>
                  </a:rPr>
                  <a:t>（</a:t>
                </a:r>
                <a:r>
                  <a:rPr lang="en-US" altLang="zh-CN" b="1" dirty="0">
                    <a:solidFill>
                      <a:schemeClr val="tx1"/>
                    </a:solidFill>
                    <a:latin typeface="+mn-ea"/>
                  </a:rPr>
                  <a:t>3</a:t>
                </a:r>
                <a:r>
                  <a:rPr lang="zh-CN" altLang="en-US" b="1" dirty="0">
                    <a:solidFill>
                      <a:schemeClr val="tx1"/>
                    </a:solidFill>
                    <a:latin typeface="+mn-ea"/>
                  </a:rPr>
                  <a:t>）</a:t>
                </a:r>
                <a:r>
                  <a:rPr lang="en-US" altLang="zh-CN" b="1" dirty="0">
                    <a:solidFill>
                      <a:schemeClr val="tx1"/>
                    </a:solidFill>
                    <a:latin typeface="+mn-ea"/>
                  </a:rPr>
                  <a:t>b</a:t>
                </a:r>
                <a:r>
                  <a:rPr lang="zh-CN" altLang="en-US" b="1" dirty="0">
                    <a:solidFill>
                      <a:schemeClr val="tx1"/>
                    </a:solidFill>
                    <a:latin typeface="+mn-ea"/>
                  </a:rPr>
                  <a:t>为</a:t>
                </a:r>
                <a:r>
                  <a:rPr lang="en-US" altLang="zh-CN" b="1" dirty="0">
                    <a:solidFill>
                      <a:schemeClr val="tx1"/>
                    </a:solidFill>
                    <a:latin typeface="+mn-ea"/>
                  </a:rPr>
                  <a:t>B</a:t>
                </a:r>
                <a:r>
                  <a:rPr lang="zh-CN" altLang="en-US" b="1" dirty="0">
                    <a:solidFill>
                      <a:schemeClr val="tx1"/>
                    </a:solidFill>
                    <a:latin typeface="+mn-ea"/>
                  </a:rPr>
                  <a:t>的最小元</a:t>
                </a:r>
                <a:r>
                  <a:rPr lang="en-US" altLang="zh-CN" b="1" dirty="0">
                    <a:solidFill>
                      <a:schemeClr val="tx1"/>
                    </a:solidFill>
                    <a:latin typeface="+mn-ea"/>
                    <a:sym typeface="Symbol" panose="05050102010706020507" pitchFamily="18" charset="2"/>
                  </a:rPr>
                  <a:t> </a:t>
                </a:r>
                <a:r>
                  <a:rPr lang="en-US" altLang="zh-CN" b="1" dirty="0">
                    <a:solidFill>
                      <a:schemeClr val="tx1"/>
                    </a:solidFill>
                    <a:latin typeface="+mn-ea"/>
                  </a:rPr>
                  <a:t>b(</a:t>
                </a:r>
                <a:r>
                  <a:rPr lang="en-US" altLang="zh-CN" b="1" dirty="0" err="1">
                    <a:solidFill>
                      <a:schemeClr val="tx1"/>
                    </a:solidFill>
                    <a:latin typeface="+mn-ea"/>
                  </a:rPr>
                  <a:t>b∈B</a:t>
                </a:r>
                <a:r>
                  <a:rPr lang="en-US" altLang="zh-CN" b="1" dirty="0">
                    <a:solidFill>
                      <a:schemeClr val="tx1"/>
                    </a:solidFill>
                    <a:latin typeface="+mn-ea"/>
                  </a:rPr>
                  <a:t>∧</a:t>
                </a:r>
                <a14:m>
                  <m:oMath xmlns:m="http://schemas.openxmlformats.org/officeDocument/2006/math">
                    <m:r>
                      <a:rPr lang="es-ES" altLang="zh-CN" b="1" i="1" smtClean="0">
                        <a:solidFill>
                          <a:schemeClr val="tx1"/>
                        </a:solidFill>
                        <a:latin typeface="Cambria Math" panose="02040503050406030204" pitchFamily="18" charset="0"/>
                      </a:rPr>
                      <m:t>∀</m:t>
                    </m:r>
                  </m:oMath>
                </a14:m>
                <a:r>
                  <a:rPr lang="en-US" altLang="zh-CN" b="1" dirty="0">
                    <a:solidFill>
                      <a:schemeClr val="tx1"/>
                    </a:solidFill>
                    <a:latin typeface="+mn-ea"/>
                  </a:rPr>
                  <a:t>x(</a:t>
                </a:r>
                <a:r>
                  <a:rPr lang="en-US" altLang="zh-CN" b="1" dirty="0" err="1">
                    <a:solidFill>
                      <a:schemeClr val="tx1"/>
                    </a:solidFill>
                    <a:latin typeface="+mn-ea"/>
                  </a:rPr>
                  <a:t>x∈B→b≤x</a:t>
                </a:r>
                <a:r>
                  <a:rPr lang="en-US" altLang="zh-CN" b="1" dirty="0">
                    <a:solidFill>
                      <a:schemeClr val="tx1"/>
                    </a:solidFill>
                    <a:latin typeface="+mn-ea"/>
                  </a:rPr>
                  <a:t>))=1 </a:t>
                </a:r>
                <a:r>
                  <a:rPr lang="zh-CN" altLang="en-US" b="1" dirty="0">
                    <a:solidFill>
                      <a:schemeClr val="tx1"/>
                    </a:solidFill>
                    <a:latin typeface="+mn-ea"/>
                  </a:rPr>
                  <a:t>。</a:t>
                </a:r>
              </a:p>
              <a:p>
                <a:pPr>
                  <a:lnSpc>
                    <a:spcPct val="150000"/>
                  </a:lnSpc>
                </a:pPr>
                <a:r>
                  <a:rPr lang="zh-CN" altLang="en-US" b="1" dirty="0">
                    <a:solidFill>
                      <a:schemeClr val="tx1"/>
                    </a:solidFill>
                    <a:latin typeface="+mn-ea"/>
                  </a:rPr>
                  <a:t>（</a:t>
                </a:r>
                <a:r>
                  <a:rPr lang="en-US" altLang="zh-CN" b="1" dirty="0">
                    <a:solidFill>
                      <a:schemeClr val="tx1"/>
                    </a:solidFill>
                    <a:latin typeface="+mn-ea"/>
                  </a:rPr>
                  <a:t>4</a:t>
                </a:r>
                <a:r>
                  <a:rPr lang="zh-CN" altLang="en-US" b="1" dirty="0">
                    <a:solidFill>
                      <a:schemeClr val="tx1"/>
                    </a:solidFill>
                    <a:latin typeface="+mn-ea"/>
                  </a:rPr>
                  <a:t>）</a:t>
                </a:r>
                <a:r>
                  <a:rPr lang="en-US" altLang="zh-CN" b="1" dirty="0">
                    <a:solidFill>
                      <a:schemeClr val="tx1"/>
                    </a:solidFill>
                    <a:latin typeface="+mn-ea"/>
                  </a:rPr>
                  <a:t>b</a:t>
                </a:r>
                <a:r>
                  <a:rPr lang="zh-CN" altLang="en-US" b="1" dirty="0">
                    <a:solidFill>
                      <a:schemeClr val="tx1"/>
                    </a:solidFill>
                    <a:latin typeface="+mn-ea"/>
                  </a:rPr>
                  <a:t>是</a:t>
                </a:r>
                <a:r>
                  <a:rPr lang="en-US" altLang="zh-CN" b="1" dirty="0">
                    <a:solidFill>
                      <a:schemeClr val="tx1"/>
                    </a:solidFill>
                    <a:latin typeface="+mn-ea"/>
                  </a:rPr>
                  <a:t>B</a:t>
                </a:r>
                <a:r>
                  <a:rPr lang="zh-CN" altLang="en-US" b="1" dirty="0">
                    <a:solidFill>
                      <a:schemeClr val="tx1"/>
                    </a:solidFill>
                    <a:latin typeface="+mn-ea"/>
                  </a:rPr>
                  <a:t>的最小元</a:t>
                </a:r>
                <a:r>
                  <a:rPr lang="en-US" altLang="zh-CN" b="1" dirty="0">
                    <a:solidFill>
                      <a:schemeClr val="tx1"/>
                    </a:solidFill>
                    <a:latin typeface="+mn-ea"/>
                    <a:sym typeface="Symbol" panose="05050102010706020507" pitchFamily="18" charset="2"/>
                  </a:rPr>
                  <a:t> </a:t>
                </a:r>
                <a:r>
                  <a:rPr lang="en-US" altLang="zh-CN" b="1" dirty="0">
                    <a:solidFill>
                      <a:schemeClr val="tx1"/>
                    </a:solidFill>
                    <a:latin typeface="+mn-ea"/>
                  </a:rPr>
                  <a:t>b</a:t>
                </a:r>
                <a:r>
                  <a:rPr lang="zh-CN" altLang="en-US" b="1" dirty="0">
                    <a:solidFill>
                      <a:schemeClr val="tx1"/>
                    </a:solidFill>
                    <a:latin typeface="+mn-ea"/>
                  </a:rPr>
                  <a:t>是</a:t>
                </a:r>
                <a:r>
                  <a:rPr lang="en-US" altLang="zh-CN" b="1" dirty="0">
                    <a:solidFill>
                      <a:schemeClr val="tx1"/>
                    </a:solidFill>
                    <a:latin typeface="+mn-ea"/>
                  </a:rPr>
                  <a:t>B</a:t>
                </a:r>
                <a:r>
                  <a:rPr lang="zh-CN" altLang="en-US" b="1" dirty="0">
                    <a:solidFill>
                      <a:schemeClr val="tx1"/>
                    </a:solidFill>
                    <a:latin typeface="+mn-ea"/>
                  </a:rPr>
                  <a:t>的哈斯图的惟一最下端。</a:t>
                </a:r>
              </a:p>
            </p:txBody>
          </p:sp>
        </mc:Choice>
        <mc:Fallback xmlns="">
          <p:sp>
            <p:nvSpPr>
              <p:cNvPr id="1731598" name="矩形 1731597">
                <a:extLst>
                  <a:ext uri="{FF2B5EF4-FFF2-40B4-BE49-F238E27FC236}">
                    <a16:creationId xmlns:a16="http://schemas.microsoft.com/office/drawing/2014/main" id="{A2F2BB1F-2212-40EB-8CB9-30C3B464E4A7}"/>
                  </a:ext>
                </a:extLst>
              </p:cNvPr>
              <p:cNvSpPr>
                <a:spLocks noRot="1" noChangeAspect="1" noMove="1" noResize="1" noEditPoints="1" noAdjustHandles="1" noChangeArrowheads="1" noChangeShapeType="1" noTextEdit="1"/>
              </p:cNvSpPr>
              <p:nvPr/>
            </p:nvSpPr>
            <p:spPr>
              <a:xfrm>
                <a:off x="405730" y="3826372"/>
                <a:ext cx="11117263" cy="2796407"/>
              </a:xfrm>
              <a:prstGeom prst="rect">
                <a:avLst/>
              </a:prstGeom>
              <a:blipFill>
                <a:blip r:embed="rId3"/>
                <a:stretch>
                  <a:fillRect l="-878" b="-4367"/>
                </a:stretch>
              </a:blipFill>
            </p:spPr>
            <p:txBody>
              <a:bodyPr/>
              <a:lstStyle/>
              <a:p>
                <a:r>
                  <a:rPr lang="zh-CN" alt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a:extLst>
              <a:ext uri="{FF2B5EF4-FFF2-40B4-BE49-F238E27FC236}">
                <a16:creationId xmlns:a16="http://schemas.microsoft.com/office/drawing/2014/main" id="{B40556E5-B7C1-4FAA-824C-C17567F9A536}"/>
              </a:ext>
            </a:extLst>
          </p:cNvPr>
          <p:cNvSpPr>
            <a:spLocks noGrp="1" noChangeArrowheads="1"/>
          </p:cNvSpPr>
          <p:nvPr>
            <p:ph type="title"/>
          </p:nvPr>
        </p:nvSpPr>
        <p:spPr>
          <a:xfrm>
            <a:off x="755768" y="303444"/>
            <a:ext cx="10758267" cy="585924"/>
          </a:xfrm>
        </p:spPr>
        <p:txBody>
          <a:bodyPr/>
          <a:lstStyle/>
          <a:p>
            <a:pPr eaLnBrk="1" hangingPunct="1"/>
            <a:r>
              <a:rPr lang="zh-CN" altLang="en-US" dirty="0"/>
              <a:t>例</a:t>
            </a:r>
            <a:r>
              <a:rPr lang="en-US" altLang="zh-CN" dirty="0"/>
              <a:t>5.19</a:t>
            </a:r>
            <a:endParaRPr lang="zh-CN" altLang="en-US" dirty="0"/>
          </a:p>
        </p:txBody>
      </p:sp>
      <p:sp>
        <p:nvSpPr>
          <p:cNvPr id="1734659" name="Rectangle 3">
            <a:extLst>
              <a:ext uri="{FF2B5EF4-FFF2-40B4-BE49-F238E27FC236}">
                <a16:creationId xmlns:a16="http://schemas.microsoft.com/office/drawing/2014/main" id="{6A88E6B5-6973-4309-A33A-CF2BACD13D97}"/>
              </a:ext>
            </a:extLst>
          </p:cNvPr>
          <p:cNvSpPr>
            <a:spLocks noGrp="1" noChangeArrowheads="1"/>
          </p:cNvSpPr>
          <p:nvPr>
            <p:ph type="body" sz="half" idx="1"/>
          </p:nvPr>
        </p:nvSpPr>
        <p:spPr>
          <a:xfrm>
            <a:off x="272759" y="880352"/>
            <a:ext cx="11617616" cy="5445041"/>
          </a:xfrm>
        </p:spPr>
        <p:txBody>
          <a:bodyPr>
            <a:normAutofit/>
          </a:bodyPr>
          <a:lstStyle/>
          <a:p>
            <a:pPr marL="0" indent="0">
              <a:buNone/>
            </a:pPr>
            <a:r>
              <a:rPr lang="zh-CN" altLang="zh-CN" dirty="0">
                <a:solidFill>
                  <a:srgbClr val="C00000"/>
                </a:solidFill>
              </a:rPr>
              <a:t>例</a:t>
            </a:r>
            <a:r>
              <a:rPr lang="en-US" altLang="zh-CN" dirty="0">
                <a:solidFill>
                  <a:srgbClr val="C00000"/>
                </a:solidFill>
              </a:rPr>
              <a:t>5.19  </a:t>
            </a:r>
            <a:r>
              <a:rPr lang="zh-CN" altLang="zh-CN" dirty="0"/>
              <a:t>设</a:t>
            </a:r>
            <a:r>
              <a:rPr lang="en-US" altLang="zh-CN" dirty="0"/>
              <a:t>B</a:t>
            </a:r>
            <a:r>
              <a:rPr lang="en-US" altLang="zh-CN" baseline="-25000" dirty="0"/>
              <a:t>1</a:t>
            </a:r>
            <a:r>
              <a:rPr lang="zh-CN" altLang="zh-CN" dirty="0"/>
              <a:t>＝</a:t>
            </a:r>
            <a:r>
              <a:rPr lang="en-US" altLang="zh-CN" dirty="0"/>
              <a:t>{2,4,6,12}</a:t>
            </a:r>
            <a:r>
              <a:rPr lang="zh-CN" altLang="zh-CN" dirty="0"/>
              <a:t>，</a:t>
            </a:r>
            <a:r>
              <a:rPr lang="en-US" altLang="zh-CN" dirty="0"/>
              <a:t>B</a:t>
            </a:r>
            <a:r>
              <a:rPr lang="en-US" altLang="zh-CN" baseline="-25000" dirty="0"/>
              <a:t>2</a:t>
            </a:r>
            <a:r>
              <a:rPr lang="zh-CN" altLang="zh-CN" dirty="0"/>
              <a:t>＝</a:t>
            </a:r>
            <a:r>
              <a:rPr lang="en-US" altLang="zh-CN" dirty="0"/>
              <a:t>{1,2,3}</a:t>
            </a:r>
            <a:r>
              <a:rPr lang="zh-CN" altLang="zh-CN" dirty="0"/>
              <a:t>是例</a:t>
            </a:r>
            <a:r>
              <a:rPr lang="en-US" altLang="zh-CN" dirty="0"/>
              <a:t>5.18</a:t>
            </a:r>
            <a:r>
              <a:rPr lang="zh-CN" altLang="zh-CN" dirty="0"/>
              <a:t>中集合</a:t>
            </a:r>
            <a:r>
              <a:rPr lang="en-US" altLang="zh-CN" dirty="0"/>
              <a:t>A</a:t>
            </a:r>
            <a:r>
              <a:rPr lang="zh-CN" altLang="zh-CN" dirty="0"/>
              <a:t>的子集，试求出</a:t>
            </a:r>
            <a:r>
              <a:rPr lang="en-US" altLang="zh-CN" dirty="0"/>
              <a:t>B</a:t>
            </a:r>
            <a:r>
              <a:rPr lang="en-US" altLang="zh-CN" baseline="-25000" dirty="0"/>
              <a:t>1</a:t>
            </a:r>
            <a:r>
              <a:rPr lang="zh-CN" altLang="zh-CN" dirty="0"/>
              <a:t>，</a:t>
            </a:r>
            <a:r>
              <a:rPr lang="en-US" altLang="zh-CN" dirty="0"/>
              <a:t>B</a:t>
            </a:r>
            <a:r>
              <a:rPr lang="en-US" altLang="zh-CN" baseline="-25000" dirty="0"/>
              <a:t>2</a:t>
            </a:r>
            <a:r>
              <a:rPr lang="zh-CN" altLang="zh-CN" dirty="0"/>
              <a:t>的最大元和最小元。</a:t>
            </a:r>
          </a:p>
          <a:p>
            <a:pPr marL="0" indent="0">
              <a:buNone/>
            </a:pPr>
            <a:r>
              <a:rPr lang="zh-CN" altLang="en-US" dirty="0">
                <a:solidFill>
                  <a:srgbClr val="C00000"/>
                </a:solidFill>
              </a:rPr>
              <a:t>解  </a:t>
            </a:r>
            <a:r>
              <a:rPr lang="zh-CN" altLang="zh-CN" dirty="0"/>
              <a:t>子集</a:t>
            </a:r>
            <a:r>
              <a:rPr lang="en-US" altLang="zh-CN" dirty="0"/>
              <a:t>B</a:t>
            </a:r>
            <a:r>
              <a:rPr lang="en-US" altLang="zh-CN" baseline="-25000" dirty="0"/>
              <a:t>1</a:t>
            </a:r>
            <a:r>
              <a:rPr lang="zh-CN" altLang="zh-CN" dirty="0"/>
              <a:t>，</a:t>
            </a:r>
            <a:r>
              <a:rPr lang="en-US" altLang="zh-CN" dirty="0"/>
              <a:t>B</a:t>
            </a:r>
            <a:r>
              <a:rPr lang="en-US" altLang="zh-CN" baseline="-25000" dirty="0"/>
              <a:t>2</a:t>
            </a:r>
            <a:r>
              <a:rPr lang="zh-CN" altLang="zh-CN" dirty="0"/>
              <a:t>形成的哈斯图分别如</a:t>
            </a:r>
            <a:r>
              <a:rPr lang="zh-CN" altLang="en-US" dirty="0"/>
              <a:t>右</a:t>
            </a:r>
            <a:r>
              <a:rPr lang="zh-CN" altLang="zh-CN" dirty="0"/>
              <a:t>图（</a:t>
            </a:r>
            <a:r>
              <a:rPr lang="en-US" altLang="zh-CN" dirty="0"/>
              <a:t>a</a:t>
            </a:r>
            <a:r>
              <a:rPr lang="zh-CN" altLang="zh-CN" dirty="0"/>
              <a:t>）</a:t>
            </a:r>
            <a:endParaRPr lang="en-US" altLang="zh-CN" dirty="0"/>
          </a:p>
          <a:p>
            <a:pPr marL="0" indent="0">
              <a:buNone/>
            </a:pPr>
            <a:r>
              <a:rPr lang="en-US" altLang="zh-CN" dirty="0"/>
              <a:t>      </a:t>
            </a:r>
            <a:r>
              <a:rPr lang="zh-CN" altLang="zh-CN" dirty="0"/>
              <a:t>和（</a:t>
            </a:r>
            <a:r>
              <a:rPr lang="en-US" altLang="zh-CN" dirty="0"/>
              <a:t>b</a:t>
            </a:r>
            <a:r>
              <a:rPr lang="zh-CN" altLang="zh-CN" dirty="0"/>
              <a:t>）</a:t>
            </a:r>
            <a:r>
              <a:rPr lang="zh-CN" altLang="en-US" dirty="0"/>
              <a:t>所示</a:t>
            </a:r>
            <a:r>
              <a:rPr lang="zh-CN" altLang="zh-CN" dirty="0"/>
              <a:t>。</a:t>
            </a:r>
            <a:endParaRPr lang="en-US" altLang="zh-CN" dirty="0"/>
          </a:p>
          <a:p>
            <a:pPr marL="0" indent="0">
              <a:buNone/>
            </a:pPr>
            <a:r>
              <a:rPr lang="en-US" altLang="zh-CN" dirty="0"/>
              <a:t>     </a:t>
            </a:r>
            <a:r>
              <a:rPr lang="zh-CN" altLang="zh-CN" dirty="0"/>
              <a:t>从图（</a:t>
            </a:r>
            <a:r>
              <a:rPr lang="en-US" altLang="zh-CN" dirty="0"/>
              <a:t>a</a:t>
            </a:r>
            <a:r>
              <a:rPr lang="zh-CN" altLang="zh-CN" dirty="0"/>
              <a:t>）可以看出，</a:t>
            </a:r>
            <a:r>
              <a:rPr lang="en-US" altLang="zh-CN" dirty="0"/>
              <a:t>B</a:t>
            </a:r>
            <a:r>
              <a:rPr lang="en-US" altLang="zh-CN" baseline="-25000" dirty="0"/>
              <a:t>1</a:t>
            </a:r>
            <a:r>
              <a:rPr lang="zh-CN" altLang="zh-CN" dirty="0"/>
              <a:t>的最大元是</a:t>
            </a:r>
            <a:r>
              <a:rPr lang="en-US" altLang="zh-CN" dirty="0"/>
              <a:t>12</a:t>
            </a:r>
            <a:r>
              <a:rPr lang="zh-CN" altLang="zh-CN" dirty="0"/>
              <a:t>，</a:t>
            </a:r>
            <a:endParaRPr lang="en-US" altLang="zh-CN" dirty="0"/>
          </a:p>
          <a:p>
            <a:pPr marL="0" indent="0">
              <a:buNone/>
            </a:pPr>
            <a:r>
              <a:rPr lang="en-US" altLang="zh-CN" dirty="0"/>
              <a:t>     </a:t>
            </a:r>
            <a:r>
              <a:rPr lang="zh-CN" altLang="zh-CN" dirty="0"/>
              <a:t>最小元是</a:t>
            </a:r>
            <a:r>
              <a:rPr lang="en-US" altLang="zh-CN" dirty="0"/>
              <a:t>2</a:t>
            </a:r>
            <a:r>
              <a:rPr lang="zh-CN" altLang="zh-CN" dirty="0"/>
              <a:t>。</a:t>
            </a:r>
            <a:endParaRPr lang="en-US" altLang="zh-CN" dirty="0"/>
          </a:p>
          <a:p>
            <a:pPr marL="0" indent="0">
              <a:buNone/>
            </a:pPr>
            <a:r>
              <a:rPr lang="en-US" altLang="zh-CN" dirty="0"/>
              <a:t>     </a:t>
            </a:r>
            <a:r>
              <a:rPr lang="zh-CN" altLang="zh-CN" dirty="0"/>
              <a:t>从图（</a:t>
            </a:r>
            <a:r>
              <a:rPr lang="en-US" altLang="zh-CN" dirty="0"/>
              <a:t>b</a:t>
            </a:r>
            <a:r>
              <a:rPr lang="zh-CN" altLang="zh-CN" dirty="0"/>
              <a:t>）可以看出，图的最上端存在</a:t>
            </a:r>
            <a:endParaRPr lang="en-US" altLang="zh-CN" dirty="0"/>
          </a:p>
          <a:p>
            <a:pPr marL="0" indent="0">
              <a:buNone/>
            </a:pPr>
            <a:r>
              <a:rPr lang="en-US" altLang="zh-CN" dirty="0"/>
              <a:t>     </a:t>
            </a:r>
            <a:r>
              <a:rPr lang="zh-CN" altLang="zh-CN" dirty="0"/>
              <a:t>两个元素</a:t>
            </a:r>
            <a:r>
              <a:rPr lang="en-US" altLang="zh-CN" dirty="0"/>
              <a:t>2</a:t>
            </a:r>
            <a:r>
              <a:rPr lang="zh-CN" altLang="zh-CN" dirty="0"/>
              <a:t>和</a:t>
            </a:r>
            <a:r>
              <a:rPr lang="en-US" altLang="zh-CN" dirty="0"/>
              <a:t>3</a:t>
            </a:r>
            <a:r>
              <a:rPr lang="zh-CN" altLang="zh-CN" dirty="0"/>
              <a:t>，它们之间不能比较，因此</a:t>
            </a:r>
            <a:endParaRPr lang="en-US" altLang="zh-CN" dirty="0"/>
          </a:p>
          <a:p>
            <a:pPr marL="0" indent="0">
              <a:buNone/>
            </a:pPr>
            <a:r>
              <a:rPr lang="en-US" altLang="zh-CN" dirty="0"/>
              <a:t>     B</a:t>
            </a:r>
            <a:r>
              <a:rPr lang="en-US" altLang="zh-CN" baseline="-25000" dirty="0"/>
              <a:t>2</a:t>
            </a:r>
            <a:r>
              <a:rPr lang="zh-CN" altLang="zh-CN" dirty="0"/>
              <a:t>无最大元，最小元是</a:t>
            </a:r>
            <a:r>
              <a:rPr lang="en-US" altLang="zh-CN" dirty="0"/>
              <a:t>1</a:t>
            </a:r>
            <a:r>
              <a:rPr lang="zh-CN" altLang="zh-CN" dirty="0"/>
              <a:t>。</a:t>
            </a:r>
            <a:endParaRPr lang="zh-CN" altLang="en-US" dirty="0"/>
          </a:p>
        </p:txBody>
      </p:sp>
      <p:sp>
        <p:nvSpPr>
          <p:cNvPr id="49" name="Oval 57">
            <a:extLst>
              <a:ext uri="{FF2B5EF4-FFF2-40B4-BE49-F238E27FC236}">
                <a16:creationId xmlns:a16="http://schemas.microsoft.com/office/drawing/2014/main" id="{AB9B0883-AE1B-469B-88EB-DDDCF7F33E55}"/>
              </a:ext>
            </a:extLst>
          </p:cNvPr>
          <p:cNvSpPr>
            <a:spLocks noChangeArrowheads="1"/>
          </p:cNvSpPr>
          <p:nvPr/>
        </p:nvSpPr>
        <p:spPr bwMode="auto">
          <a:xfrm>
            <a:off x="9680575" y="2747195"/>
            <a:ext cx="2362199" cy="935253"/>
          </a:xfrm>
          <a:prstGeom prst="ellipse">
            <a:avLst/>
          </a:prstGeom>
          <a:noFill/>
          <a:ln w="38100" algn="ctr">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zh-CN" altLang="en-US" sz="2400" dirty="0">
                <a:solidFill>
                  <a:srgbClr val="0000CC"/>
                </a:solidFill>
                <a:latin typeface="微软雅黑" panose="020B0503020204020204" pitchFamily="34" charset="-122"/>
                <a:ea typeface="微软雅黑" panose="020B0503020204020204" pitchFamily="34" charset="-122"/>
              </a:rPr>
              <a:t>极大元</a:t>
            </a:r>
            <a:endParaRPr lang="en-US" altLang="zh-CN" sz="2400" dirty="0">
              <a:solidFill>
                <a:srgbClr val="0000CC"/>
              </a:solidFill>
              <a:latin typeface="微软雅黑" panose="020B0503020204020204" pitchFamily="34" charset="-122"/>
              <a:ea typeface="微软雅黑" panose="020B0503020204020204" pitchFamily="34" charset="-122"/>
            </a:endParaRPr>
          </a:p>
          <a:p>
            <a:pPr algn="l" eaLnBrk="1" hangingPunct="1">
              <a:lnSpc>
                <a:spcPct val="100000"/>
              </a:lnSpc>
              <a:spcBef>
                <a:spcPct val="0"/>
              </a:spcBef>
              <a:buClrTx/>
              <a:buFontTx/>
              <a:buNone/>
            </a:pPr>
            <a:endParaRPr lang="zh-CN" altLang="en-US" sz="3201" b="0" dirty="0">
              <a:solidFill>
                <a:srgbClr val="0000CC"/>
              </a:solidFill>
            </a:endParaRPr>
          </a:p>
        </p:txBody>
      </p:sp>
      <p:grpSp>
        <p:nvGrpSpPr>
          <p:cNvPr id="3" name="组合 2">
            <a:extLst>
              <a:ext uri="{FF2B5EF4-FFF2-40B4-BE49-F238E27FC236}">
                <a16:creationId xmlns:a16="http://schemas.microsoft.com/office/drawing/2014/main" id="{EE48464E-83B1-46B8-ABE5-4D2598B89DB4}"/>
              </a:ext>
            </a:extLst>
          </p:cNvPr>
          <p:cNvGrpSpPr/>
          <p:nvPr/>
        </p:nvGrpSpPr>
        <p:grpSpPr>
          <a:xfrm>
            <a:off x="7471065" y="2289708"/>
            <a:ext cx="4572000" cy="3087078"/>
            <a:chOff x="7644248" y="2442108"/>
            <a:chExt cx="4572000" cy="3087078"/>
          </a:xfrm>
        </p:grpSpPr>
        <p:pic>
          <p:nvPicPr>
            <p:cNvPr id="7" name="图片 6">
              <a:extLst>
                <a:ext uri="{FF2B5EF4-FFF2-40B4-BE49-F238E27FC236}">
                  <a16:creationId xmlns:a16="http://schemas.microsoft.com/office/drawing/2014/main" id="{7A37092F-077A-4E23-9EBE-2C9115E80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4248" y="2442108"/>
              <a:ext cx="4572000" cy="3087078"/>
            </a:xfrm>
            <a:prstGeom prst="rect">
              <a:avLst/>
            </a:prstGeom>
          </p:spPr>
        </p:pic>
        <p:pic>
          <p:nvPicPr>
            <p:cNvPr id="2" name="图片 1">
              <a:extLst>
                <a:ext uri="{FF2B5EF4-FFF2-40B4-BE49-F238E27FC236}">
                  <a16:creationId xmlns:a16="http://schemas.microsoft.com/office/drawing/2014/main" id="{C0339149-1BB1-4A07-8734-3617013682AD}"/>
                </a:ext>
              </a:extLst>
            </p:cNvPr>
            <p:cNvPicPr>
              <a:picLocks noChangeAspect="1"/>
            </p:cNvPicPr>
            <p:nvPr/>
          </p:nvPicPr>
          <p:blipFill>
            <a:blip r:embed="rId3"/>
            <a:stretch>
              <a:fillRect/>
            </a:stretch>
          </p:blipFill>
          <p:spPr>
            <a:xfrm>
              <a:off x="9507588" y="5053917"/>
              <a:ext cx="809524" cy="342857"/>
            </a:xfrm>
            <a:prstGeom prst="rect">
              <a:avLst/>
            </a:prstGeom>
          </p:spPr>
        </p:pic>
      </p:grpSp>
      <p:sp>
        <p:nvSpPr>
          <p:cNvPr id="8" name="Oval 57">
            <a:extLst>
              <a:ext uri="{FF2B5EF4-FFF2-40B4-BE49-F238E27FC236}">
                <a16:creationId xmlns:a16="http://schemas.microsoft.com/office/drawing/2014/main" id="{646951BC-EC46-4CB5-A5A5-C9324B9D61F7}"/>
              </a:ext>
            </a:extLst>
          </p:cNvPr>
          <p:cNvSpPr>
            <a:spLocks noChangeArrowheads="1"/>
          </p:cNvSpPr>
          <p:nvPr/>
        </p:nvSpPr>
        <p:spPr bwMode="auto">
          <a:xfrm>
            <a:off x="6556375" y="4315592"/>
            <a:ext cx="1545844" cy="585925"/>
          </a:xfrm>
          <a:prstGeom prst="ellipse">
            <a:avLst/>
          </a:prstGeom>
          <a:noFill/>
          <a:ln w="38100" algn="ctr">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zh-CN" altLang="en-US" sz="2400" dirty="0">
                <a:solidFill>
                  <a:srgbClr val="0000CC"/>
                </a:solidFill>
                <a:latin typeface="微软雅黑" panose="020B0503020204020204" pitchFamily="34" charset="-122"/>
                <a:ea typeface="微软雅黑" panose="020B0503020204020204" pitchFamily="34" charset="-122"/>
              </a:rPr>
              <a:t>极小元</a:t>
            </a:r>
            <a:endParaRPr lang="en-US" altLang="zh-CN" sz="2400" dirty="0">
              <a:solidFill>
                <a:srgbClr val="0000CC"/>
              </a:solidFill>
              <a:latin typeface="微软雅黑" panose="020B0503020204020204" pitchFamily="34" charset="-122"/>
              <a:ea typeface="微软雅黑" panose="020B0503020204020204" pitchFamily="34" charset="-122"/>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34659">
                                            <p:txEl>
                                              <p:pRg st="1" end="1"/>
                                            </p:txEl>
                                          </p:spTgt>
                                        </p:tgtEl>
                                        <p:attrNameLst>
                                          <p:attrName>style.visibility</p:attrName>
                                        </p:attrNameLst>
                                      </p:cBhvr>
                                      <p:to>
                                        <p:strVal val="visible"/>
                                      </p:to>
                                    </p:set>
                                    <p:anim calcmode="lin" valueType="num">
                                      <p:cBhvr additive="base">
                                        <p:cTn id="7" dur="500" fill="hold"/>
                                        <p:tgtEl>
                                          <p:spTgt spid="173465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346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734659">
                                            <p:txEl>
                                              <p:pRg st="2" end="2"/>
                                            </p:txEl>
                                          </p:spTgt>
                                        </p:tgtEl>
                                        <p:attrNameLst>
                                          <p:attrName>style.visibility</p:attrName>
                                        </p:attrNameLst>
                                      </p:cBhvr>
                                      <p:to>
                                        <p:strVal val="visible"/>
                                      </p:to>
                                    </p:set>
                                    <p:anim calcmode="lin" valueType="num">
                                      <p:cBhvr additive="base">
                                        <p:cTn id="20" dur="500" fill="hold"/>
                                        <p:tgtEl>
                                          <p:spTgt spid="1734659">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7346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734659">
                                            <p:txEl>
                                              <p:pRg st="3" end="3"/>
                                            </p:txEl>
                                          </p:spTgt>
                                        </p:tgtEl>
                                        <p:attrNameLst>
                                          <p:attrName>style.visibility</p:attrName>
                                        </p:attrNameLst>
                                      </p:cBhvr>
                                      <p:to>
                                        <p:strVal val="visible"/>
                                      </p:to>
                                    </p:set>
                                    <p:anim calcmode="lin" valueType="num">
                                      <p:cBhvr additive="base">
                                        <p:cTn id="26" dur="500" fill="hold"/>
                                        <p:tgtEl>
                                          <p:spTgt spid="1734659">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734659">
                                            <p:txEl>
                                              <p:pRg st="3" end="3"/>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734659">
                                            <p:txEl>
                                              <p:pRg st="4" end="4"/>
                                            </p:txEl>
                                          </p:spTgt>
                                        </p:tgtEl>
                                        <p:attrNameLst>
                                          <p:attrName>style.visibility</p:attrName>
                                        </p:attrNameLst>
                                      </p:cBhvr>
                                      <p:to>
                                        <p:strVal val="visible"/>
                                      </p:to>
                                    </p:set>
                                    <p:anim calcmode="lin" valueType="num">
                                      <p:cBhvr additive="base">
                                        <p:cTn id="30" dur="500" fill="hold"/>
                                        <p:tgtEl>
                                          <p:spTgt spid="1734659">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73465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734659">
                                            <p:txEl>
                                              <p:pRg st="5" end="5"/>
                                            </p:txEl>
                                          </p:spTgt>
                                        </p:tgtEl>
                                        <p:attrNameLst>
                                          <p:attrName>style.visibility</p:attrName>
                                        </p:attrNameLst>
                                      </p:cBhvr>
                                      <p:to>
                                        <p:strVal val="visible"/>
                                      </p:to>
                                    </p:set>
                                    <p:anim calcmode="lin" valueType="num">
                                      <p:cBhvr additive="base">
                                        <p:cTn id="36" dur="500" fill="hold"/>
                                        <p:tgtEl>
                                          <p:spTgt spid="1734659">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734659">
                                            <p:txEl>
                                              <p:pRg st="5" end="5"/>
                                            </p:txEl>
                                          </p:spTgt>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734659">
                                            <p:txEl>
                                              <p:pRg st="6" end="6"/>
                                            </p:txEl>
                                          </p:spTgt>
                                        </p:tgtEl>
                                        <p:attrNameLst>
                                          <p:attrName>style.visibility</p:attrName>
                                        </p:attrNameLst>
                                      </p:cBhvr>
                                      <p:to>
                                        <p:strVal val="visible"/>
                                      </p:to>
                                    </p:set>
                                    <p:anim calcmode="lin" valueType="num">
                                      <p:cBhvr additive="base">
                                        <p:cTn id="40" dur="500" fill="hold"/>
                                        <p:tgtEl>
                                          <p:spTgt spid="1734659">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73465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734659">
                                            <p:txEl>
                                              <p:pRg st="7" end="7"/>
                                            </p:txEl>
                                          </p:spTgt>
                                        </p:tgtEl>
                                        <p:attrNameLst>
                                          <p:attrName>style.visibility</p:attrName>
                                        </p:attrNameLst>
                                      </p:cBhvr>
                                      <p:to>
                                        <p:strVal val="visible"/>
                                      </p:to>
                                    </p:set>
                                    <p:anim calcmode="lin" valueType="num">
                                      <p:cBhvr additive="base">
                                        <p:cTn id="46" dur="500" fill="hold"/>
                                        <p:tgtEl>
                                          <p:spTgt spid="1734659">
                                            <p:txEl>
                                              <p:pRg st="7" end="7"/>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73465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barn(inVertical)">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barn(inVertical)">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4659" grpId="0" uiExpand="1" build="p"/>
      <p:bldP spid="49"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a:extLst>
              <a:ext uri="{FF2B5EF4-FFF2-40B4-BE49-F238E27FC236}">
                <a16:creationId xmlns:a16="http://schemas.microsoft.com/office/drawing/2014/main" id="{F4BA3FEC-7A26-4C77-93C2-E1B98363012D}"/>
              </a:ext>
            </a:extLst>
          </p:cNvPr>
          <p:cNvSpPr>
            <a:spLocks noGrp="1" noChangeArrowheads="1"/>
          </p:cNvSpPr>
          <p:nvPr>
            <p:ph type="title"/>
          </p:nvPr>
        </p:nvSpPr>
        <p:spPr/>
        <p:txBody>
          <a:bodyPr/>
          <a:lstStyle/>
          <a:p>
            <a:pPr eaLnBrk="1" hangingPunct="1"/>
            <a:r>
              <a:rPr lang="zh-CN" altLang="en-US" dirty="0"/>
              <a:t>极大元和极小元</a:t>
            </a:r>
          </a:p>
        </p:txBody>
      </p:sp>
      <mc:AlternateContent xmlns:mc="http://schemas.openxmlformats.org/markup-compatibility/2006" xmlns:a14="http://schemas.microsoft.com/office/drawing/2010/main">
        <mc:Choice Requires="a14">
          <p:sp>
            <p:nvSpPr>
              <p:cNvPr id="1731587" name="Rectangle 3">
                <a:extLst>
                  <a:ext uri="{FF2B5EF4-FFF2-40B4-BE49-F238E27FC236}">
                    <a16:creationId xmlns:a16="http://schemas.microsoft.com/office/drawing/2014/main" id="{D0478552-5A6C-4429-B270-920865F01264}"/>
                  </a:ext>
                </a:extLst>
              </p:cNvPr>
              <p:cNvSpPr>
                <a:spLocks noGrp="1" noChangeArrowheads="1"/>
              </p:cNvSpPr>
              <p:nvPr>
                <p:ph type="body" idx="1"/>
              </p:nvPr>
            </p:nvSpPr>
            <p:spPr>
              <a:xfrm>
                <a:off x="231775" y="991394"/>
                <a:ext cx="11430000" cy="2743199"/>
              </a:xfrm>
            </p:spPr>
            <p:txBody>
              <a:bodyPr>
                <a:normAutofit lnSpcReduction="10000"/>
              </a:bodyPr>
              <a:lstStyle/>
              <a:p>
                <a:pPr marL="533507" indent="-533507">
                  <a:lnSpc>
                    <a:spcPct val="150000"/>
                  </a:lnSpc>
                  <a:buNone/>
                  <a:defRPr/>
                </a:pPr>
                <a:r>
                  <a:rPr lang="zh-CN" altLang="en-US" dirty="0">
                    <a:solidFill>
                      <a:srgbClr val="FF0000"/>
                    </a:solidFill>
                    <a:effectLst>
                      <a:outerShdw blurRad="38100" dist="38100" dir="2700000" algn="tl">
                        <a:srgbClr val="000000"/>
                      </a:outerShdw>
                    </a:effectLst>
                  </a:rPr>
                  <a:t>定义</a:t>
                </a:r>
                <a:r>
                  <a:rPr lang="en-US" altLang="zh-CN" dirty="0">
                    <a:solidFill>
                      <a:srgbClr val="FF0000"/>
                    </a:solidFill>
                    <a:effectLst>
                      <a:outerShdw blurRad="38100" dist="38100" dir="2700000" algn="tl">
                        <a:srgbClr val="000000"/>
                      </a:outerShdw>
                    </a:effectLst>
                  </a:rPr>
                  <a:t>5.11   </a:t>
                </a:r>
                <a:r>
                  <a:rPr lang="zh-CN" altLang="en-US" dirty="0"/>
                  <a:t>设</a:t>
                </a:r>
                <a:r>
                  <a:rPr lang="en-US" altLang="zh-CN" dirty="0"/>
                  <a:t>&lt;A,≤&gt;</a:t>
                </a:r>
                <a:r>
                  <a:rPr lang="zh-CN" altLang="en-US" dirty="0"/>
                  <a:t>是偏序集，</a:t>
                </a:r>
                <a:r>
                  <a:rPr lang="en-US" altLang="zh-CN" dirty="0">
                    <a:solidFill>
                      <a:srgbClr val="FF0000"/>
                    </a:solidFill>
                  </a:rPr>
                  <a:t>B</a:t>
                </a:r>
                <a:r>
                  <a:rPr lang="zh-CN" altLang="en-US" dirty="0">
                    <a:solidFill>
                      <a:srgbClr val="FF0000"/>
                    </a:solidFill>
                  </a:rPr>
                  <a:t>是</a:t>
                </a:r>
                <a:r>
                  <a:rPr lang="en-US" altLang="zh-CN" dirty="0">
                    <a:solidFill>
                      <a:srgbClr val="FF0000"/>
                    </a:solidFill>
                  </a:rPr>
                  <a:t>A</a:t>
                </a:r>
                <a:r>
                  <a:rPr lang="zh-CN" altLang="en-US" dirty="0">
                    <a:solidFill>
                      <a:srgbClr val="FF0000"/>
                    </a:solidFill>
                  </a:rPr>
                  <a:t>的非空子集</a:t>
                </a:r>
                <a:r>
                  <a:rPr lang="zh-CN" altLang="en-US" dirty="0"/>
                  <a:t>，</a:t>
                </a:r>
                <a:endParaRPr lang="en-US" altLang="zh-CN" dirty="0"/>
              </a:p>
              <a:p>
                <a:pPr marL="533507" indent="-533507">
                  <a:lnSpc>
                    <a:spcPct val="150000"/>
                  </a:lnSpc>
                  <a:buNone/>
                  <a:defRPr/>
                </a:pPr>
                <a:r>
                  <a:rPr lang="en-US" altLang="zh-CN" dirty="0"/>
                  <a:t>  </a:t>
                </a:r>
                <a:r>
                  <a:rPr lang="zh-CN" altLang="en-US" dirty="0"/>
                  <a:t>（</a:t>
                </a:r>
                <a:r>
                  <a:rPr lang="en-US" altLang="zh-CN" dirty="0"/>
                  <a:t>1</a:t>
                </a:r>
                <a:r>
                  <a:rPr lang="zh-CN" altLang="en-US" dirty="0"/>
                  <a:t>）如果 </a:t>
                </a:r>
                <a:r>
                  <a:rPr lang="en-US" altLang="zh-CN" dirty="0">
                    <a:latin typeface="微软雅黑" panose="020B0503020204020204" pitchFamily="34" charset="-122"/>
                    <a:ea typeface="微软雅黑" panose="020B0503020204020204" pitchFamily="34" charset="-122"/>
                    <a:sym typeface="Symbol" panose="05050102010706020507" pitchFamily="18" charset="2"/>
                  </a:rPr>
                  <a:t></a:t>
                </a:r>
                <a:r>
                  <a:rPr lang="en-US" altLang="zh-CN" dirty="0">
                    <a:solidFill>
                      <a:srgbClr val="0000CC"/>
                    </a:solidFill>
                  </a:rPr>
                  <a:t>b((</a:t>
                </a:r>
                <a:r>
                  <a:rPr lang="en-US" altLang="zh-CN" dirty="0" err="1">
                    <a:solidFill>
                      <a:srgbClr val="0000CC"/>
                    </a:solidFill>
                  </a:rPr>
                  <a:t>b∈B</a:t>
                </a:r>
                <a:r>
                  <a:rPr lang="en-US" altLang="zh-CN" dirty="0">
                    <a:solidFill>
                      <a:srgbClr val="0000CC"/>
                    </a:solidFill>
                  </a:rPr>
                  <a:t>)∧</a:t>
                </a:r>
                <a14:m>
                  <m:oMath xmlns:m="http://schemas.openxmlformats.org/officeDocument/2006/math">
                    <m:r>
                      <a:rPr lang="es-ES" altLang="zh-CN" i="1">
                        <a:latin typeface="Cambria Math" panose="02040503050406030204" pitchFamily="18" charset="0"/>
                        <a:ea typeface="Cambria Math" panose="02040503050406030204" pitchFamily="18" charset="0"/>
                      </a:rPr>
                      <m:t>∀</m:t>
                    </m:r>
                  </m:oMath>
                </a14:m>
                <a:r>
                  <a:rPr lang="en-US" altLang="zh-CN" dirty="0">
                    <a:solidFill>
                      <a:srgbClr val="0000CC"/>
                    </a:solidFill>
                  </a:rPr>
                  <a:t>x(</a:t>
                </a:r>
                <a:r>
                  <a:rPr lang="en-US" altLang="zh-CN" dirty="0" err="1">
                    <a:solidFill>
                      <a:srgbClr val="0000CC"/>
                    </a:solidFill>
                  </a:rPr>
                  <a:t>x∈B</a:t>
                </a:r>
                <a:r>
                  <a:rPr lang="zh-CN" altLang="zh-CN" dirty="0"/>
                  <a:t>∧</a:t>
                </a:r>
                <a:r>
                  <a:rPr lang="en-US" altLang="zh-CN" dirty="0" err="1"/>
                  <a:t>b≤x</a:t>
                </a:r>
                <a:r>
                  <a:rPr lang="en-US" altLang="zh-CN" dirty="0" err="1">
                    <a:solidFill>
                      <a:srgbClr val="0000CC"/>
                    </a:solidFill>
                  </a:rPr>
                  <a:t>→x</a:t>
                </a:r>
                <a:r>
                  <a:rPr lang="en-US" altLang="zh-CN" dirty="0">
                    <a:solidFill>
                      <a:srgbClr val="0000CC"/>
                    </a:solidFill>
                  </a:rPr>
                  <a:t>=b))=1</a:t>
                </a:r>
                <a:r>
                  <a:rPr lang="zh-CN" altLang="en-US" dirty="0">
                    <a:solidFill>
                      <a:srgbClr val="0000CC"/>
                    </a:solidFill>
                    <a:effectLst>
                      <a:outerShdw blurRad="38100" dist="38100" dir="2700000" algn="tl">
                        <a:srgbClr val="000000"/>
                      </a:outerShdw>
                    </a:effectLst>
                  </a:rPr>
                  <a:t>，</a:t>
                </a:r>
                <a:r>
                  <a:rPr lang="zh-CN" altLang="zh-CN" dirty="0"/>
                  <a:t>则称</a:t>
                </a:r>
                <a:r>
                  <a:rPr lang="en-US" altLang="zh-CN" dirty="0"/>
                  <a:t>b</a:t>
                </a:r>
                <a:r>
                  <a:rPr lang="zh-CN" altLang="zh-CN" dirty="0"/>
                  <a:t>为</a:t>
                </a:r>
                <a:r>
                  <a:rPr lang="en-US" altLang="zh-CN" dirty="0"/>
                  <a:t>B</a:t>
                </a:r>
                <a:r>
                  <a:rPr lang="zh-CN" altLang="zh-CN" dirty="0"/>
                  <a:t>的极大元素（</a:t>
                </a:r>
                <a:r>
                  <a:rPr lang="en-US" altLang="zh-CN" dirty="0"/>
                  <a:t>Maximal Element)</a:t>
                </a:r>
                <a:r>
                  <a:rPr lang="zh-CN" altLang="zh-CN" dirty="0"/>
                  <a:t>，简称极大元；</a:t>
                </a:r>
                <a:r>
                  <a:rPr lang="zh-CN" altLang="en-US" dirty="0"/>
                  <a:t>；</a:t>
                </a:r>
                <a:endParaRPr lang="en-US" altLang="zh-CN" dirty="0">
                  <a:solidFill>
                    <a:srgbClr val="FF0000"/>
                  </a:solidFill>
                </a:endParaRPr>
              </a:p>
              <a:p>
                <a:pPr marL="533507" indent="-533507">
                  <a:lnSpc>
                    <a:spcPct val="150000"/>
                  </a:lnSpc>
                  <a:buNone/>
                  <a:defRPr/>
                </a:pPr>
                <a:r>
                  <a:rPr lang="en-US" altLang="zh-CN" dirty="0">
                    <a:solidFill>
                      <a:srgbClr val="0000CC"/>
                    </a:solidFill>
                  </a:rPr>
                  <a:t>  </a:t>
                </a:r>
                <a:r>
                  <a:rPr lang="zh-CN" altLang="en-US" dirty="0">
                    <a:solidFill>
                      <a:srgbClr val="0000CC"/>
                    </a:solidFill>
                  </a:rPr>
                  <a:t>（</a:t>
                </a:r>
                <a:r>
                  <a:rPr lang="en-US" altLang="zh-CN" dirty="0">
                    <a:solidFill>
                      <a:srgbClr val="0000CC"/>
                    </a:solidFill>
                  </a:rPr>
                  <a:t>2</a:t>
                </a:r>
                <a:r>
                  <a:rPr lang="zh-CN" altLang="en-US" dirty="0">
                    <a:solidFill>
                      <a:srgbClr val="0000CC"/>
                    </a:solidFill>
                  </a:rPr>
                  <a:t>）如果</a:t>
                </a:r>
                <a:r>
                  <a:rPr lang="en-US" altLang="zh-CN" dirty="0">
                    <a:latin typeface="微软雅黑" panose="020B0503020204020204" pitchFamily="34" charset="-122"/>
                    <a:ea typeface="微软雅黑" panose="020B0503020204020204" pitchFamily="34" charset="-122"/>
                    <a:sym typeface="Symbol" panose="05050102010706020507" pitchFamily="18" charset="2"/>
                  </a:rPr>
                  <a:t></a:t>
                </a:r>
                <a:r>
                  <a:rPr lang="en-US" altLang="zh-CN" dirty="0">
                    <a:solidFill>
                      <a:srgbClr val="0000CC"/>
                    </a:solidFill>
                  </a:rPr>
                  <a:t>b((</a:t>
                </a:r>
                <a:r>
                  <a:rPr lang="en-US" altLang="zh-CN" dirty="0" err="1">
                    <a:solidFill>
                      <a:srgbClr val="0000CC"/>
                    </a:solidFill>
                  </a:rPr>
                  <a:t>b∈B</a:t>
                </a:r>
                <a:r>
                  <a:rPr lang="en-US" altLang="zh-CN" dirty="0">
                    <a:solidFill>
                      <a:srgbClr val="0000CC"/>
                    </a:solidFill>
                  </a:rPr>
                  <a:t>)∧</a:t>
                </a:r>
                <a14:m>
                  <m:oMath xmlns:m="http://schemas.openxmlformats.org/officeDocument/2006/math">
                    <m:r>
                      <a:rPr lang="es-ES" altLang="zh-CN" i="1">
                        <a:latin typeface="Cambria Math" panose="02040503050406030204" pitchFamily="18" charset="0"/>
                        <a:ea typeface="Cambria Math" panose="02040503050406030204" pitchFamily="18" charset="0"/>
                      </a:rPr>
                      <m:t>∀</m:t>
                    </m:r>
                  </m:oMath>
                </a14:m>
                <a:r>
                  <a:rPr lang="en-US" altLang="zh-CN" dirty="0">
                    <a:solidFill>
                      <a:srgbClr val="0000CC"/>
                    </a:solidFill>
                  </a:rPr>
                  <a:t>x(</a:t>
                </a:r>
                <a:r>
                  <a:rPr lang="en-US" altLang="zh-CN" dirty="0" err="1">
                    <a:solidFill>
                      <a:srgbClr val="0000CC"/>
                    </a:solidFill>
                  </a:rPr>
                  <a:t>x∈B</a:t>
                </a:r>
                <a:r>
                  <a:rPr lang="zh-CN" altLang="zh-CN" dirty="0"/>
                  <a:t>∧</a:t>
                </a:r>
                <a:r>
                  <a:rPr lang="en-US" altLang="zh-CN" dirty="0" err="1"/>
                  <a:t>x≤b</a:t>
                </a:r>
                <a:r>
                  <a:rPr lang="en-US" altLang="zh-CN" dirty="0"/>
                  <a:t> </a:t>
                </a:r>
                <a:r>
                  <a:rPr lang="en-US" altLang="zh-CN" dirty="0">
                    <a:solidFill>
                      <a:srgbClr val="0000CC"/>
                    </a:solidFill>
                  </a:rPr>
                  <a:t>→x=b))=1</a:t>
                </a:r>
                <a:r>
                  <a:rPr lang="zh-CN" altLang="en-US" dirty="0">
                    <a:solidFill>
                      <a:srgbClr val="0000CC"/>
                    </a:solidFill>
                  </a:rPr>
                  <a:t>，则称</a:t>
                </a:r>
                <a:r>
                  <a:rPr lang="en-US" altLang="zh-CN" dirty="0">
                    <a:solidFill>
                      <a:srgbClr val="0000CC"/>
                    </a:solidFill>
                  </a:rPr>
                  <a:t>b</a:t>
                </a:r>
                <a:r>
                  <a:rPr lang="zh-CN" altLang="en-US" dirty="0">
                    <a:solidFill>
                      <a:srgbClr val="0000CC"/>
                    </a:solidFill>
                  </a:rPr>
                  <a:t>为</a:t>
                </a:r>
                <a:r>
                  <a:rPr lang="en-US" altLang="zh-CN" dirty="0">
                    <a:solidFill>
                      <a:srgbClr val="0000CC"/>
                    </a:solidFill>
                  </a:rPr>
                  <a:t>B</a:t>
                </a:r>
                <a:r>
                  <a:rPr lang="zh-CN" altLang="en-US" dirty="0">
                    <a:solidFill>
                      <a:srgbClr val="0000CC"/>
                    </a:solidFill>
                  </a:rPr>
                  <a:t>的极小元素</a:t>
                </a:r>
                <a:r>
                  <a:rPr lang="zh-CN" altLang="en-US" dirty="0"/>
                  <a:t>（</a:t>
                </a:r>
                <a:r>
                  <a:rPr lang="en-US" altLang="zh-CN" dirty="0"/>
                  <a:t>Smallest Element</a:t>
                </a:r>
                <a:r>
                  <a:rPr lang="zh-CN" altLang="en-US" dirty="0"/>
                  <a:t>），简称</a:t>
                </a:r>
                <a:r>
                  <a:rPr lang="zh-CN" altLang="en-US" dirty="0">
                    <a:solidFill>
                      <a:srgbClr val="0000CC"/>
                    </a:solidFill>
                  </a:rPr>
                  <a:t>极小元。</a:t>
                </a:r>
                <a:endParaRPr lang="zh-CN" altLang="en-US" dirty="0"/>
              </a:p>
            </p:txBody>
          </p:sp>
        </mc:Choice>
        <mc:Fallback xmlns="">
          <p:sp>
            <p:nvSpPr>
              <p:cNvPr id="1731587" name="Rectangle 3">
                <a:extLst>
                  <a:ext uri="{FF2B5EF4-FFF2-40B4-BE49-F238E27FC236}">
                    <a16:creationId xmlns:a16="http://schemas.microsoft.com/office/drawing/2014/main" id="{D0478552-5A6C-4429-B270-920865F01264}"/>
                  </a:ext>
                </a:extLst>
              </p:cNvPr>
              <p:cNvSpPr>
                <a:spLocks noGrp="1" noRot="1" noChangeAspect="1" noMove="1" noResize="1" noEditPoints="1" noAdjustHandles="1" noChangeArrowheads="1" noChangeShapeType="1" noTextEdit="1"/>
              </p:cNvSpPr>
              <p:nvPr>
                <p:ph type="body" idx="1"/>
              </p:nvPr>
            </p:nvSpPr>
            <p:spPr>
              <a:xfrm>
                <a:off x="231775" y="991394"/>
                <a:ext cx="11430000" cy="2743199"/>
              </a:xfrm>
              <a:blipFill>
                <a:blip r:embed="rId2"/>
                <a:stretch>
                  <a:fillRect l="-587" b="-222"/>
                </a:stretch>
              </a:blipFill>
            </p:spPr>
            <p:txBody>
              <a:bodyPr/>
              <a:lstStyle/>
              <a:p>
                <a:r>
                  <a:rPr lang="zh-CN" altLang="en-US">
                    <a:noFill/>
                  </a:rPr>
                  <a:t> </a:t>
                </a:r>
              </a:p>
            </p:txBody>
          </p:sp>
        </mc:Fallback>
      </mc:AlternateContent>
      <p:sp>
        <p:nvSpPr>
          <p:cNvPr id="25" name="矩形 24">
            <a:extLst>
              <a:ext uri="{FF2B5EF4-FFF2-40B4-BE49-F238E27FC236}">
                <a16:creationId xmlns:a16="http://schemas.microsoft.com/office/drawing/2014/main" id="{838AAFFF-F72A-4B2D-8BFD-1DE03AA245D2}"/>
              </a:ext>
            </a:extLst>
          </p:cNvPr>
          <p:cNvSpPr/>
          <p:nvPr/>
        </p:nvSpPr>
        <p:spPr>
          <a:xfrm>
            <a:off x="5964362" y="3198168"/>
            <a:ext cx="269626" cy="461665"/>
          </a:xfrm>
          <a:prstGeom prst="rect">
            <a:avLst/>
          </a:prstGeom>
        </p:spPr>
        <p:txBody>
          <a:bodyPr wrap="none">
            <a:spAutoFit/>
          </a:bodyPr>
          <a:lstStyle/>
          <a:p>
            <a:r>
              <a:rPr lang="zh-CN" altLang="en-US" dirty="0"/>
              <a:t> </a:t>
            </a:r>
          </a:p>
        </p:txBody>
      </p:sp>
      <mc:AlternateContent xmlns:mc="http://schemas.openxmlformats.org/markup-compatibility/2006" xmlns:a14="http://schemas.microsoft.com/office/drawing/2010/main">
        <mc:Choice Requires="a14">
          <p:sp>
            <p:nvSpPr>
              <p:cNvPr id="1731598" name="矩形 1731597">
                <a:extLst>
                  <a:ext uri="{FF2B5EF4-FFF2-40B4-BE49-F238E27FC236}">
                    <a16:creationId xmlns:a16="http://schemas.microsoft.com/office/drawing/2014/main" id="{A2F2BB1F-2212-40EB-8CB9-30C3B464E4A7}"/>
                  </a:ext>
                </a:extLst>
              </p:cNvPr>
              <p:cNvSpPr/>
              <p:nvPr/>
            </p:nvSpPr>
            <p:spPr>
              <a:xfrm>
                <a:off x="405730" y="3826372"/>
                <a:ext cx="11117263" cy="2796407"/>
              </a:xfrm>
              <a:prstGeom prst="rect">
                <a:avLst/>
              </a:prstGeom>
              <a:solidFill>
                <a:schemeClr val="bg1">
                  <a:lumMod val="85000"/>
                </a:schemeClr>
              </a:solidFill>
            </p:spPr>
            <p:txBody>
              <a:bodyPr wrap="square">
                <a:spAutoFit/>
              </a:bodyPr>
              <a:lstStyle/>
              <a:p>
                <a:pPr>
                  <a:lnSpc>
                    <a:spcPct val="150000"/>
                  </a:lnSpc>
                </a:pPr>
                <a:r>
                  <a:rPr lang="zh-CN" altLang="en-US" b="1" dirty="0">
                    <a:latin typeface="+mn-ea"/>
                  </a:rPr>
                  <a:t>解题小贴士</a:t>
                </a:r>
                <a:r>
                  <a:rPr lang="en-US" altLang="zh-CN" b="1" dirty="0">
                    <a:latin typeface="+mn-ea"/>
                  </a:rPr>
                  <a:t>—</a:t>
                </a:r>
                <a:r>
                  <a:rPr lang="zh-CN" altLang="en-US" b="1" dirty="0">
                    <a:solidFill>
                      <a:srgbClr val="C00000"/>
                    </a:solidFill>
                    <a:latin typeface="+mn-ea"/>
                  </a:rPr>
                  <a:t>极大元、极小元的求解方法</a:t>
                </a:r>
              </a:p>
              <a:p>
                <a:pPr>
                  <a:lnSpc>
                    <a:spcPct val="150000"/>
                  </a:lnSpc>
                </a:pPr>
                <a:r>
                  <a:rPr lang="zh-CN" altLang="en-US" b="1" dirty="0">
                    <a:solidFill>
                      <a:schemeClr val="tx1"/>
                    </a:solidFill>
                    <a:latin typeface="+mn-ea"/>
                  </a:rPr>
                  <a:t>（</a:t>
                </a:r>
                <a:r>
                  <a:rPr lang="en-US" altLang="zh-CN" b="1" dirty="0">
                    <a:solidFill>
                      <a:schemeClr val="tx1"/>
                    </a:solidFill>
                    <a:latin typeface="+mn-ea"/>
                  </a:rPr>
                  <a:t>1</a:t>
                </a:r>
                <a:r>
                  <a:rPr lang="zh-CN" altLang="en-US" b="1" dirty="0">
                    <a:solidFill>
                      <a:schemeClr val="tx1"/>
                    </a:solidFill>
                    <a:latin typeface="+mn-ea"/>
                  </a:rPr>
                  <a:t>）</a:t>
                </a:r>
                <a:r>
                  <a:rPr lang="en-US" altLang="zh-CN" b="1" dirty="0">
                    <a:solidFill>
                      <a:schemeClr val="tx1"/>
                    </a:solidFill>
                    <a:latin typeface="+mn-ea"/>
                  </a:rPr>
                  <a:t>b</a:t>
                </a:r>
                <a:r>
                  <a:rPr lang="zh-CN" altLang="en-US" b="1" dirty="0">
                    <a:solidFill>
                      <a:schemeClr val="tx1"/>
                    </a:solidFill>
                    <a:latin typeface="+mn-ea"/>
                  </a:rPr>
                  <a:t>为</a:t>
                </a:r>
                <a:r>
                  <a:rPr lang="en-US" altLang="zh-CN" b="1" dirty="0">
                    <a:solidFill>
                      <a:schemeClr val="tx1"/>
                    </a:solidFill>
                    <a:latin typeface="+mn-ea"/>
                  </a:rPr>
                  <a:t>B</a:t>
                </a:r>
                <a:r>
                  <a:rPr lang="zh-CN" altLang="en-US" b="1" dirty="0">
                    <a:solidFill>
                      <a:schemeClr val="tx1"/>
                    </a:solidFill>
                    <a:latin typeface="+mn-ea"/>
                  </a:rPr>
                  <a:t>的极大元</a:t>
                </a:r>
                <a:r>
                  <a:rPr lang="en-US" altLang="zh-CN" b="1" dirty="0">
                    <a:solidFill>
                      <a:schemeClr val="tx1"/>
                    </a:solidFill>
                    <a:latin typeface="+mn-ea"/>
                    <a:sym typeface="Symbol" panose="05050102010706020507" pitchFamily="18" charset="2"/>
                  </a:rPr>
                  <a:t> </a:t>
                </a:r>
                <a:r>
                  <a:rPr lang="en-US" altLang="zh-CN" dirty="0">
                    <a:latin typeface="微软雅黑" panose="020B0503020204020204" pitchFamily="34" charset="-122"/>
                    <a:ea typeface="微软雅黑" panose="020B0503020204020204" pitchFamily="34" charset="-122"/>
                    <a:sym typeface="Symbol" panose="05050102010706020507" pitchFamily="18" charset="2"/>
                  </a:rPr>
                  <a:t></a:t>
                </a:r>
                <a:r>
                  <a:rPr lang="en-US" altLang="zh-CN" dirty="0">
                    <a:solidFill>
                      <a:srgbClr val="0000CC"/>
                    </a:solidFill>
                  </a:rPr>
                  <a:t>b((</a:t>
                </a:r>
                <a:r>
                  <a:rPr lang="en-US" altLang="zh-CN" dirty="0" err="1">
                    <a:solidFill>
                      <a:srgbClr val="0000CC"/>
                    </a:solidFill>
                  </a:rPr>
                  <a:t>b∈B</a:t>
                </a:r>
                <a:r>
                  <a:rPr lang="en-US" altLang="zh-CN" dirty="0">
                    <a:solidFill>
                      <a:srgbClr val="0000CC"/>
                    </a:solidFill>
                  </a:rPr>
                  <a:t>)∧</a:t>
                </a:r>
                <a14:m>
                  <m:oMath xmlns:m="http://schemas.openxmlformats.org/officeDocument/2006/math">
                    <m:r>
                      <a:rPr lang="es-ES" altLang="zh-CN" i="1">
                        <a:latin typeface="Cambria Math" panose="02040503050406030204" pitchFamily="18" charset="0"/>
                        <a:ea typeface="Cambria Math" panose="02040503050406030204" pitchFamily="18" charset="0"/>
                      </a:rPr>
                      <m:t>∀</m:t>
                    </m:r>
                  </m:oMath>
                </a14:m>
                <a:r>
                  <a:rPr lang="en-US" altLang="zh-CN" dirty="0">
                    <a:solidFill>
                      <a:srgbClr val="0000CC"/>
                    </a:solidFill>
                  </a:rPr>
                  <a:t>x(</a:t>
                </a:r>
                <a:r>
                  <a:rPr lang="en-US" altLang="zh-CN" dirty="0" err="1">
                    <a:solidFill>
                      <a:srgbClr val="0000CC"/>
                    </a:solidFill>
                  </a:rPr>
                  <a:t>x∈B</a:t>
                </a:r>
                <a:r>
                  <a:rPr lang="zh-CN" altLang="zh-CN" dirty="0"/>
                  <a:t>∧</a:t>
                </a:r>
                <a:r>
                  <a:rPr lang="en-US" altLang="zh-CN" dirty="0" err="1"/>
                  <a:t>b≤x</a:t>
                </a:r>
                <a:r>
                  <a:rPr lang="en-US" altLang="zh-CN" dirty="0" err="1">
                    <a:solidFill>
                      <a:srgbClr val="0000CC"/>
                    </a:solidFill>
                  </a:rPr>
                  <a:t>→x</a:t>
                </a:r>
                <a:r>
                  <a:rPr lang="en-US" altLang="zh-CN" dirty="0">
                    <a:solidFill>
                      <a:srgbClr val="0000CC"/>
                    </a:solidFill>
                  </a:rPr>
                  <a:t>=b))=1 </a:t>
                </a:r>
                <a:r>
                  <a:rPr lang="zh-CN" altLang="en-US" b="1" dirty="0">
                    <a:solidFill>
                      <a:schemeClr val="tx1"/>
                    </a:solidFill>
                    <a:latin typeface="+mn-ea"/>
                  </a:rPr>
                  <a:t>。</a:t>
                </a:r>
              </a:p>
              <a:p>
                <a:pPr>
                  <a:lnSpc>
                    <a:spcPct val="150000"/>
                  </a:lnSpc>
                </a:pPr>
                <a:r>
                  <a:rPr lang="zh-CN" altLang="en-US" b="1" dirty="0">
                    <a:solidFill>
                      <a:schemeClr val="tx1"/>
                    </a:solidFill>
                    <a:latin typeface="+mn-ea"/>
                  </a:rPr>
                  <a:t>（</a:t>
                </a:r>
                <a:r>
                  <a:rPr lang="en-US" altLang="zh-CN" b="1" dirty="0">
                    <a:solidFill>
                      <a:schemeClr val="tx1"/>
                    </a:solidFill>
                    <a:latin typeface="+mn-ea"/>
                  </a:rPr>
                  <a:t>2</a:t>
                </a:r>
                <a:r>
                  <a:rPr lang="zh-CN" altLang="en-US" b="1" dirty="0">
                    <a:solidFill>
                      <a:schemeClr val="tx1"/>
                    </a:solidFill>
                    <a:latin typeface="+mn-ea"/>
                  </a:rPr>
                  <a:t>）</a:t>
                </a:r>
                <a:r>
                  <a:rPr lang="en-US" altLang="zh-CN" b="1" dirty="0">
                    <a:solidFill>
                      <a:schemeClr val="tx1"/>
                    </a:solidFill>
                    <a:latin typeface="+mn-ea"/>
                  </a:rPr>
                  <a:t>b</a:t>
                </a:r>
                <a:r>
                  <a:rPr lang="zh-CN" altLang="en-US" b="1" dirty="0">
                    <a:solidFill>
                      <a:schemeClr val="tx1"/>
                    </a:solidFill>
                    <a:latin typeface="+mn-ea"/>
                  </a:rPr>
                  <a:t>是</a:t>
                </a:r>
                <a:r>
                  <a:rPr lang="en-US" altLang="zh-CN" b="1" dirty="0">
                    <a:solidFill>
                      <a:schemeClr val="tx1"/>
                    </a:solidFill>
                    <a:latin typeface="+mn-ea"/>
                  </a:rPr>
                  <a:t>B</a:t>
                </a:r>
                <a:r>
                  <a:rPr lang="zh-CN" altLang="en-US" b="1" dirty="0">
                    <a:solidFill>
                      <a:schemeClr val="tx1"/>
                    </a:solidFill>
                    <a:latin typeface="+mn-ea"/>
                  </a:rPr>
                  <a:t>的</a:t>
                </a:r>
                <a:r>
                  <a:rPr lang="zh-CN" altLang="en-US" b="1" dirty="0">
                    <a:latin typeface="+mn-ea"/>
                  </a:rPr>
                  <a:t>极</a:t>
                </a:r>
                <a:r>
                  <a:rPr lang="zh-CN" altLang="en-US" b="1" dirty="0">
                    <a:solidFill>
                      <a:schemeClr val="tx1"/>
                    </a:solidFill>
                    <a:latin typeface="+mn-ea"/>
                  </a:rPr>
                  <a:t>大元</a:t>
                </a:r>
                <a:r>
                  <a:rPr lang="en-US" altLang="zh-CN" b="1" dirty="0">
                    <a:solidFill>
                      <a:schemeClr val="tx1"/>
                    </a:solidFill>
                    <a:latin typeface="+mn-ea"/>
                    <a:sym typeface="Symbol" panose="05050102010706020507" pitchFamily="18" charset="2"/>
                  </a:rPr>
                  <a:t> </a:t>
                </a:r>
                <a:r>
                  <a:rPr lang="en-US" altLang="zh-CN" b="1" dirty="0">
                    <a:solidFill>
                      <a:schemeClr val="tx1"/>
                    </a:solidFill>
                    <a:latin typeface="+mn-ea"/>
                  </a:rPr>
                  <a:t>b</a:t>
                </a:r>
                <a:r>
                  <a:rPr lang="zh-CN" altLang="en-US" b="1" dirty="0">
                    <a:latin typeface="+mn-ea"/>
                  </a:rPr>
                  <a:t> 在</a:t>
                </a:r>
                <a:r>
                  <a:rPr lang="en-US" altLang="zh-CN" b="1" dirty="0">
                    <a:latin typeface="+mn-ea"/>
                  </a:rPr>
                  <a:t>B</a:t>
                </a:r>
                <a:r>
                  <a:rPr lang="zh-CN" altLang="en-US" b="1" dirty="0">
                    <a:latin typeface="+mn-ea"/>
                  </a:rPr>
                  <a:t>中，在在</a:t>
                </a:r>
                <a:r>
                  <a:rPr lang="en-US" altLang="zh-CN" b="1" dirty="0">
                    <a:latin typeface="+mn-ea"/>
                  </a:rPr>
                  <a:t>B</a:t>
                </a:r>
                <a:r>
                  <a:rPr lang="zh-CN" altLang="en-US" b="1" dirty="0">
                    <a:latin typeface="+mn-ea"/>
                  </a:rPr>
                  <a:t>的哈斯图中，</a:t>
                </a:r>
                <a:r>
                  <a:rPr lang="en-US" altLang="zh-CN" b="1" dirty="0">
                    <a:latin typeface="+mn-ea"/>
                  </a:rPr>
                  <a:t>b</a:t>
                </a:r>
                <a:r>
                  <a:rPr lang="zh-CN" altLang="en-US" b="1" dirty="0">
                    <a:latin typeface="+mn-ea"/>
                  </a:rPr>
                  <a:t>的上面没有其他元素。</a:t>
                </a:r>
                <a:endParaRPr lang="zh-CN" altLang="en-US" b="1" dirty="0">
                  <a:solidFill>
                    <a:schemeClr val="tx1"/>
                  </a:solidFill>
                  <a:latin typeface="+mn-ea"/>
                </a:endParaRPr>
              </a:p>
              <a:p>
                <a:pPr>
                  <a:lnSpc>
                    <a:spcPct val="150000"/>
                  </a:lnSpc>
                </a:pPr>
                <a:r>
                  <a:rPr lang="zh-CN" altLang="en-US" b="1" dirty="0">
                    <a:solidFill>
                      <a:schemeClr val="tx1"/>
                    </a:solidFill>
                    <a:latin typeface="+mn-ea"/>
                  </a:rPr>
                  <a:t>（</a:t>
                </a:r>
                <a:r>
                  <a:rPr lang="en-US" altLang="zh-CN" b="1" dirty="0">
                    <a:solidFill>
                      <a:schemeClr val="tx1"/>
                    </a:solidFill>
                    <a:latin typeface="+mn-ea"/>
                  </a:rPr>
                  <a:t>3</a:t>
                </a:r>
                <a:r>
                  <a:rPr lang="zh-CN" altLang="en-US" b="1" dirty="0">
                    <a:solidFill>
                      <a:schemeClr val="tx1"/>
                    </a:solidFill>
                    <a:latin typeface="+mn-ea"/>
                  </a:rPr>
                  <a:t>）</a:t>
                </a:r>
                <a:r>
                  <a:rPr lang="en-US" altLang="zh-CN" b="1" dirty="0">
                    <a:solidFill>
                      <a:schemeClr val="tx1"/>
                    </a:solidFill>
                    <a:latin typeface="+mn-ea"/>
                  </a:rPr>
                  <a:t>b</a:t>
                </a:r>
                <a:r>
                  <a:rPr lang="zh-CN" altLang="en-US" b="1" dirty="0">
                    <a:solidFill>
                      <a:schemeClr val="tx1"/>
                    </a:solidFill>
                    <a:latin typeface="+mn-ea"/>
                  </a:rPr>
                  <a:t>为</a:t>
                </a:r>
                <a:r>
                  <a:rPr lang="en-US" altLang="zh-CN" b="1" dirty="0">
                    <a:solidFill>
                      <a:schemeClr val="tx1"/>
                    </a:solidFill>
                    <a:latin typeface="+mn-ea"/>
                  </a:rPr>
                  <a:t>B</a:t>
                </a:r>
                <a:r>
                  <a:rPr lang="zh-CN" altLang="en-US" b="1" dirty="0">
                    <a:solidFill>
                      <a:schemeClr val="tx1"/>
                    </a:solidFill>
                    <a:latin typeface="+mn-ea"/>
                  </a:rPr>
                  <a:t>的</a:t>
                </a:r>
                <a:r>
                  <a:rPr lang="zh-CN" altLang="en-US" b="1" dirty="0">
                    <a:latin typeface="+mn-ea"/>
                  </a:rPr>
                  <a:t>极</a:t>
                </a:r>
                <a:r>
                  <a:rPr lang="zh-CN" altLang="en-US" b="1" dirty="0">
                    <a:solidFill>
                      <a:schemeClr val="tx1"/>
                    </a:solidFill>
                    <a:latin typeface="+mn-ea"/>
                  </a:rPr>
                  <a:t>小元</a:t>
                </a:r>
                <a:r>
                  <a:rPr lang="en-US" altLang="zh-CN" b="1" dirty="0">
                    <a:solidFill>
                      <a:schemeClr val="tx1"/>
                    </a:solidFill>
                    <a:latin typeface="+mn-ea"/>
                    <a:sym typeface="Symbol" panose="05050102010706020507" pitchFamily="18" charset="2"/>
                  </a:rPr>
                  <a:t> </a:t>
                </a:r>
                <a:r>
                  <a:rPr lang="en-US" altLang="zh-CN" dirty="0">
                    <a:latin typeface="微软雅黑" panose="020B0503020204020204" pitchFamily="34" charset="-122"/>
                    <a:ea typeface="微软雅黑" panose="020B0503020204020204" pitchFamily="34" charset="-122"/>
                    <a:sym typeface="Symbol" panose="05050102010706020507" pitchFamily="18" charset="2"/>
                  </a:rPr>
                  <a:t></a:t>
                </a:r>
                <a:r>
                  <a:rPr lang="en-US" altLang="zh-CN" dirty="0">
                    <a:solidFill>
                      <a:srgbClr val="0000CC"/>
                    </a:solidFill>
                  </a:rPr>
                  <a:t>b((</a:t>
                </a:r>
                <a:r>
                  <a:rPr lang="en-US" altLang="zh-CN" dirty="0" err="1">
                    <a:solidFill>
                      <a:srgbClr val="0000CC"/>
                    </a:solidFill>
                  </a:rPr>
                  <a:t>b∈B</a:t>
                </a:r>
                <a:r>
                  <a:rPr lang="en-US" altLang="zh-CN" dirty="0">
                    <a:solidFill>
                      <a:srgbClr val="0000CC"/>
                    </a:solidFill>
                  </a:rPr>
                  <a:t>)∧</a:t>
                </a:r>
                <a14:m>
                  <m:oMath xmlns:m="http://schemas.openxmlformats.org/officeDocument/2006/math">
                    <m:r>
                      <a:rPr lang="es-ES" altLang="zh-CN" i="1">
                        <a:latin typeface="Cambria Math" panose="02040503050406030204" pitchFamily="18" charset="0"/>
                        <a:ea typeface="Cambria Math" panose="02040503050406030204" pitchFamily="18" charset="0"/>
                      </a:rPr>
                      <m:t>∀</m:t>
                    </m:r>
                  </m:oMath>
                </a14:m>
                <a:r>
                  <a:rPr lang="en-US" altLang="zh-CN" dirty="0">
                    <a:solidFill>
                      <a:srgbClr val="0000CC"/>
                    </a:solidFill>
                  </a:rPr>
                  <a:t>x(</a:t>
                </a:r>
                <a:r>
                  <a:rPr lang="en-US" altLang="zh-CN" dirty="0" err="1">
                    <a:solidFill>
                      <a:srgbClr val="0000CC"/>
                    </a:solidFill>
                  </a:rPr>
                  <a:t>x∈B</a:t>
                </a:r>
                <a:r>
                  <a:rPr lang="zh-CN" altLang="zh-CN" dirty="0"/>
                  <a:t>∧</a:t>
                </a:r>
                <a:r>
                  <a:rPr lang="en-US" altLang="zh-CN" dirty="0" err="1"/>
                  <a:t>x≤b</a:t>
                </a:r>
                <a:r>
                  <a:rPr lang="en-US" altLang="zh-CN" dirty="0"/>
                  <a:t> </a:t>
                </a:r>
                <a:r>
                  <a:rPr lang="en-US" altLang="zh-CN" dirty="0">
                    <a:solidFill>
                      <a:srgbClr val="0000CC"/>
                    </a:solidFill>
                  </a:rPr>
                  <a:t>→x=b))=1 </a:t>
                </a:r>
                <a:r>
                  <a:rPr lang="zh-CN" altLang="en-US" b="1" dirty="0">
                    <a:solidFill>
                      <a:schemeClr val="tx1"/>
                    </a:solidFill>
                    <a:latin typeface="+mn-ea"/>
                  </a:rPr>
                  <a:t>。</a:t>
                </a:r>
              </a:p>
              <a:p>
                <a:pPr>
                  <a:lnSpc>
                    <a:spcPct val="150000"/>
                  </a:lnSpc>
                </a:pPr>
                <a:r>
                  <a:rPr lang="zh-CN" altLang="en-US" b="1" dirty="0">
                    <a:solidFill>
                      <a:schemeClr val="tx1"/>
                    </a:solidFill>
                    <a:latin typeface="+mn-ea"/>
                  </a:rPr>
                  <a:t>（</a:t>
                </a:r>
                <a:r>
                  <a:rPr lang="en-US" altLang="zh-CN" b="1" dirty="0">
                    <a:solidFill>
                      <a:schemeClr val="tx1"/>
                    </a:solidFill>
                    <a:latin typeface="+mn-ea"/>
                  </a:rPr>
                  <a:t>4</a:t>
                </a:r>
                <a:r>
                  <a:rPr lang="zh-CN" altLang="en-US" b="1" dirty="0">
                    <a:solidFill>
                      <a:schemeClr val="tx1"/>
                    </a:solidFill>
                    <a:latin typeface="+mn-ea"/>
                  </a:rPr>
                  <a:t>）</a:t>
                </a:r>
                <a:r>
                  <a:rPr lang="en-US" altLang="zh-CN" b="1" dirty="0">
                    <a:solidFill>
                      <a:schemeClr val="tx1"/>
                    </a:solidFill>
                    <a:latin typeface="+mn-ea"/>
                  </a:rPr>
                  <a:t>b</a:t>
                </a:r>
                <a:r>
                  <a:rPr lang="zh-CN" altLang="en-US" b="1" dirty="0">
                    <a:solidFill>
                      <a:schemeClr val="tx1"/>
                    </a:solidFill>
                    <a:latin typeface="+mn-ea"/>
                  </a:rPr>
                  <a:t>是</a:t>
                </a:r>
                <a:r>
                  <a:rPr lang="en-US" altLang="zh-CN" b="1" dirty="0">
                    <a:solidFill>
                      <a:schemeClr val="tx1"/>
                    </a:solidFill>
                    <a:latin typeface="+mn-ea"/>
                  </a:rPr>
                  <a:t>B</a:t>
                </a:r>
                <a:r>
                  <a:rPr lang="zh-CN" altLang="en-US" b="1" dirty="0">
                    <a:solidFill>
                      <a:schemeClr val="tx1"/>
                    </a:solidFill>
                    <a:latin typeface="+mn-ea"/>
                  </a:rPr>
                  <a:t>的</a:t>
                </a:r>
                <a:r>
                  <a:rPr lang="zh-CN" altLang="en-US" b="1" dirty="0">
                    <a:latin typeface="+mn-ea"/>
                  </a:rPr>
                  <a:t>极</a:t>
                </a:r>
                <a:r>
                  <a:rPr lang="zh-CN" altLang="en-US" b="1" dirty="0">
                    <a:solidFill>
                      <a:schemeClr val="tx1"/>
                    </a:solidFill>
                    <a:latin typeface="+mn-ea"/>
                  </a:rPr>
                  <a:t>小元</a:t>
                </a:r>
                <a:r>
                  <a:rPr lang="en-US" altLang="zh-CN" b="1" dirty="0">
                    <a:solidFill>
                      <a:schemeClr val="tx1"/>
                    </a:solidFill>
                    <a:latin typeface="+mn-ea"/>
                    <a:sym typeface="Symbol" panose="05050102010706020507" pitchFamily="18" charset="2"/>
                  </a:rPr>
                  <a:t> </a:t>
                </a:r>
                <a:r>
                  <a:rPr lang="en-US" altLang="zh-CN" b="1" dirty="0">
                    <a:latin typeface="+mn-ea"/>
                  </a:rPr>
                  <a:t>b</a:t>
                </a:r>
                <a:r>
                  <a:rPr lang="zh-CN" altLang="en-US" b="1" dirty="0">
                    <a:latin typeface="+mn-ea"/>
                  </a:rPr>
                  <a:t> 在</a:t>
                </a:r>
                <a:r>
                  <a:rPr lang="en-US" altLang="zh-CN" b="1" dirty="0">
                    <a:latin typeface="+mn-ea"/>
                  </a:rPr>
                  <a:t>B</a:t>
                </a:r>
                <a:r>
                  <a:rPr lang="zh-CN" altLang="en-US" b="1" dirty="0">
                    <a:latin typeface="+mn-ea"/>
                  </a:rPr>
                  <a:t>中，且在</a:t>
                </a:r>
                <a:r>
                  <a:rPr lang="en-US" altLang="zh-CN" b="1" dirty="0">
                    <a:latin typeface="+mn-ea"/>
                  </a:rPr>
                  <a:t>B</a:t>
                </a:r>
                <a:r>
                  <a:rPr lang="zh-CN" altLang="en-US" b="1" dirty="0">
                    <a:latin typeface="+mn-ea"/>
                  </a:rPr>
                  <a:t>的哈斯图中，</a:t>
                </a:r>
                <a:r>
                  <a:rPr lang="en-US" altLang="zh-CN" b="1" dirty="0">
                    <a:latin typeface="+mn-ea"/>
                  </a:rPr>
                  <a:t>b</a:t>
                </a:r>
                <a:r>
                  <a:rPr lang="zh-CN" altLang="en-US" b="1" dirty="0">
                    <a:latin typeface="+mn-ea"/>
                  </a:rPr>
                  <a:t>的下面没有其他元素</a:t>
                </a:r>
                <a:r>
                  <a:rPr lang="zh-CN" altLang="en-US" b="1" dirty="0">
                    <a:solidFill>
                      <a:schemeClr val="tx1"/>
                    </a:solidFill>
                    <a:latin typeface="+mn-ea"/>
                  </a:rPr>
                  <a:t>。</a:t>
                </a:r>
              </a:p>
            </p:txBody>
          </p:sp>
        </mc:Choice>
        <mc:Fallback xmlns="">
          <p:sp>
            <p:nvSpPr>
              <p:cNvPr id="1731598" name="矩形 1731597">
                <a:extLst>
                  <a:ext uri="{FF2B5EF4-FFF2-40B4-BE49-F238E27FC236}">
                    <a16:creationId xmlns:a16="http://schemas.microsoft.com/office/drawing/2014/main" id="{A2F2BB1F-2212-40EB-8CB9-30C3B464E4A7}"/>
                  </a:ext>
                </a:extLst>
              </p:cNvPr>
              <p:cNvSpPr>
                <a:spLocks noRot="1" noChangeAspect="1" noMove="1" noResize="1" noEditPoints="1" noAdjustHandles="1" noChangeArrowheads="1" noChangeShapeType="1" noTextEdit="1"/>
              </p:cNvSpPr>
              <p:nvPr/>
            </p:nvSpPr>
            <p:spPr>
              <a:xfrm>
                <a:off x="405730" y="3826372"/>
                <a:ext cx="11117263" cy="2796407"/>
              </a:xfrm>
              <a:prstGeom prst="rect">
                <a:avLst/>
              </a:prstGeom>
              <a:blipFill>
                <a:blip r:embed="rId3"/>
                <a:stretch>
                  <a:fillRect l="-878" b="-43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470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31598"/>
                                        </p:tgtEl>
                                        <p:attrNameLst>
                                          <p:attrName>style.visibility</p:attrName>
                                        </p:attrNameLst>
                                      </p:cBhvr>
                                      <p:to>
                                        <p:strVal val="visible"/>
                                      </p:to>
                                    </p:set>
                                    <p:animEffect transition="in" filter="barn(inVertical)">
                                      <p:cBhvr>
                                        <p:cTn id="7" dur="500"/>
                                        <p:tgtEl>
                                          <p:spTgt spid="173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159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1BD676F-FB36-46B6-B373-3A65F0ED88D4}"/>
              </a:ext>
            </a:extLst>
          </p:cNvPr>
          <p:cNvSpPr/>
          <p:nvPr/>
        </p:nvSpPr>
        <p:spPr>
          <a:xfrm>
            <a:off x="4575175" y="1675278"/>
            <a:ext cx="7097854" cy="4459041"/>
          </a:xfrm>
          <a:prstGeom prst="rect">
            <a:avLst/>
          </a:prstGeom>
        </p:spPr>
        <p:txBody>
          <a:bodyPr wrap="square">
            <a:spAutoFit/>
          </a:bodyPr>
          <a:lstStyle/>
          <a:p>
            <a:pPr>
              <a:lnSpc>
                <a:spcPct val="150000"/>
              </a:lnSpc>
            </a:pPr>
            <a:r>
              <a:rPr lang="zh-CN" altLang="en-US" b="1" dirty="0">
                <a:solidFill>
                  <a:srgbClr val="000000"/>
                </a:solidFill>
                <a:latin typeface="+mn-ea"/>
              </a:rPr>
              <a:t>莱布尼兹是英国皇家学会、 法国科学院、 罗马科学</a:t>
            </a:r>
          </a:p>
          <a:p>
            <a:pPr>
              <a:lnSpc>
                <a:spcPct val="150000"/>
              </a:lnSpc>
            </a:pPr>
            <a:r>
              <a:rPr lang="zh-CN" altLang="en-US" b="1" dirty="0">
                <a:solidFill>
                  <a:srgbClr val="000000"/>
                </a:solidFill>
                <a:latin typeface="+mn-ea"/>
              </a:rPr>
              <a:t>与数学科学院、 柏林科学院的核心成员，被誉为</a:t>
            </a:r>
            <a:r>
              <a:rPr lang="en-US" altLang="zh-CN" b="1" dirty="0">
                <a:solidFill>
                  <a:srgbClr val="000000"/>
                </a:solidFill>
                <a:latin typeface="+mn-ea"/>
              </a:rPr>
              <a:t>17</a:t>
            </a:r>
            <a:r>
              <a:rPr lang="zh-CN" altLang="en-US" b="1" dirty="0">
                <a:solidFill>
                  <a:srgbClr val="000000"/>
                </a:solidFill>
                <a:latin typeface="+mn-ea"/>
              </a:rPr>
              <a:t> 世纪的亚里士多德。</a:t>
            </a:r>
            <a:endParaRPr lang="en-US" altLang="zh-CN" b="1" dirty="0">
              <a:solidFill>
                <a:srgbClr val="000000"/>
              </a:solidFill>
              <a:latin typeface="+mn-ea"/>
            </a:endParaRPr>
          </a:p>
          <a:p>
            <a:pPr>
              <a:lnSpc>
                <a:spcPct val="150000"/>
              </a:lnSpc>
            </a:pPr>
            <a:r>
              <a:rPr lang="zh-CN" altLang="en-US" b="1" dirty="0">
                <a:solidFill>
                  <a:srgbClr val="3333FF"/>
                </a:solidFill>
                <a:latin typeface="+mn-ea"/>
              </a:rPr>
              <a:t>主要成就</a:t>
            </a:r>
            <a:endParaRPr lang="en-US" altLang="zh-CN" b="1" dirty="0">
              <a:solidFill>
                <a:srgbClr val="3333FF"/>
              </a:solidFill>
              <a:latin typeface="+mn-ea"/>
            </a:endParaRPr>
          </a:p>
          <a:p>
            <a:pPr marL="952713" lvl="1" indent="-342900">
              <a:lnSpc>
                <a:spcPct val="150000"/>
              </a:lnSpc>
              <a:buFont typeface="Wingdings" panose="05000000000000000000" pitchFamily="2" charset="2"/>
              <a:buChar char="u"/>
            </a:pPr>
            <a:r>
              <a:rPr lang="zh-CN" altLang="en-US" b="1" dirty="0">
                <a:latin typeface="+mn-ea"/>
                <a:cs typeface="Times New Roman" panose="02020603050405020304" pitchFamily="18" charset="0"/>
              </a:rPr>
              <a:t>微积分</a:t>
            </a:r>
            <a:endParaRPr lang="en-US" altLang="zh-CN" b="1" dirty="0">
              <a:latin typeface="+mn-ea"/>
              <a:cs typeface="Times New Roman" panose="02020603050405020304" pitchFamily="18" charset="0"/>
            </a:endParaRPr>
          </a:p>
          <a:p>
            <a:pPr marL="952713" lvl="1" indent="-342900">
              <a:lnSpc>
                <a:spcPct val="150000"/>
              </a:lnSpc>
              <a:buFont typeface="Wingdings" panose="05000000000000000000" pitchFamily="2" charset="2"/>
              <a:buChar char="u"/>
            </a:pPr>
            <a:r>
              <a:rPr lang="zh-CN" altLang="en-US" b="1" dirty="0">
                <a:latin typeface="+mn-ea"/>
                <a:cs typeface="Times New Roman" panose="02020603050405020304" pitchFamily="18" charset="0"/>
              </a:rPr>
              <a:t>拓扑学</a:t>
            </a:r>
            <a:endParaRPr lang="en-US" altLang="zh-CN" b="1" dirty="0">
              <a:latin typeface="+mn-ea"/>
              <a:cs typeface="Times New Roman" panose="02020603050405020304" pitchFamily="18" charset="0"/>
            </a:endParaRPr>
          </a:p>
          <a:p>
            <a:pPr marL="952713" lvl="1" indent="-342900">
              <a:lnSpc>
                <a:spcPct val="150000"/>
              </a:lnSpc>
              <a:buFont typeface="Wingdings" panose="05000000000000000000" pitchFamily="2" charset="2"/>
              <a:buChar char="u"/>
            </a:pPr>
            <a:r>
              <a:rPr lang="zh-CN" altLang="en-US" b="1" dirty="0">
                <a:latin typeface="+mn-ea"/>
                <a:cs typeface="Times New Roman" panose="02020603050405020304" pitchFamily="18" charset="0"/>
              </a:rPr>
              <a:t>符号思维</a:t>
            </a:r>
            <a:endParaRPr lang="en-US" altLang="zh-CN" b="1" dirty="0">
              <a:latin typeface="+mn-ea"/>
              <a:cs typeface="Times New Roman" panose="02020603050405020304" pitchFamily="18" charset="0"/>
            </a:endParaRPr>
          </a:p>
          <a:p>
            <a:pPr marL="952713" lvl="1" indent="-342900">
              <a:lnSpc>
                <a:spcPct val="150000"/>
              </a:lnSpc>
              <a:buFont typeface="Wingdings" panose="05000000000000000000" pitchFamily="2" charset="2"/>
              <a:buChar char="u"/>
            </a:pPr>
            <a:r>
              <a:rPr lang="zh-CN" altLang="en-US" b="1" dirty="0">
                <a:latin typeface="+mn-ea"/>
                <a:cs typeface="Times New Roman" panose="02020603050405020304" pitchFamily="18" charset="0"/>
              </a:rPr>
              <a:t>单子论</a:t>
            </a:r>
          </a:p>
        </p:txBody>
      </p:sp>
      <p:sp>
        <p:nvSpPr>
          <p:cNvPr id="13" name="Rectangle 2">
            <a:extLst>
              <a:ext uri="{FF2B5EF4-FFF2-40B4-BE49-F238E27FC236}">
                <a16:creationId xmlns:a16="http://schemas.microsoft.com/office/drawing/2014/main" id="{A262B7D0-C47F-4509-BC5F-3914143D0E15}"/>
              </a:ext>
            </a:extLst>
          </p:cNvPr>
          <p:cNvSpPr txBox="1">
            <a:spLocks noChangeArrowheads="1"/>
          </p:cNvSpPr>
          <p:nvPr/>
        </p:nvSpPr>
        <p:spPr>
          <a:xfrm>
            <a:off x="772942" y="362834"/>
            <a:ext cx="5305686" cy="399960"/>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kern="1200">
                <a:solidFill>
                  <a:schemeClr val="bg1"/>
                </a:solidFill>
                <a:latin typeface="+mj-lt"/>
                <a:ea typeface="+mj-ea"/>
                <a:cs typeface="+mj-cs"/>
              </a:defRPr>
            </a:lvl1pPr>
          </a:lstStyle>
          <a:p>
            <a:r>
              <a:rPr lang="zh-CN" altLang="en-US" b="1" dirty="0">
                <a:latin typeface="+mn-ea"/>
                <a:ea typeface="+mn-ea"/>
              </a:rPr>
              <a:t>历史人物</a:t>
            </a:r>
            <a:r>
              <a:rPr lang="en-US" altLang="zh-CN" b="1" dirty="0">
                <a:latin typeface="+mn-ea"/>
                <a:ea typeface="+mn-ea"/>
              </a:rPr>
              <a:t>-</a:t>
            </a:r>
            <a:r>
              <a:rPr lang="zh-CN" altLang="en-US" b="1" dirty="0">
                <a:latin typeface="+mn-ea"/>
                <a:ea typeface="+mn-ea"/>
              </a:rPr>
              <a:t>莱布尼茨</a:t>
            </a:r>
          </a:p>
        </p:txBody>
      </p:sp>
      <p:grpSp>
        <p:nvGrpSpPr>
          <p:cNvPr id="2" name="组合 1">
            <a:extLst>
              <a:ext uri="{FF2B5EF4-FFF2-40B4-BE49-F238E27FC236}">
                <a16:creationId xmlns:a16="http://schemas.microsoft.com/office/drawing/2014/main" id="{F71A4B10-E661-42E4-9D9E-694C0575ABDD}"/>
              </a:ext>
            </a:extLst>
          </p:cNvPr>
          <p:cNvGrpSpPr/>
          <p:nvPr/>
        </p:nvGrpSpPr>
        <p:grpSpPr>
          <a:xfrm>
            <a:off x="231775" y="1067594"/>
            <a:ext cx="3978170" cy="5302182"/>
            <a:chOff x="231775" y="1067594"/>
            <a:chExt cx="3978170" cy="5302182"/>
          </a:xfrm>
        </p:grpSpPr>
        <p:pic>
          <p:nvPicPr>
            <p:cNvPr id="384004" name="Picture 4" descr="https://gimg2.baidu.com/image_search/src=http%3A%2F%2Fqcloud.dpfile.com%2Fpc%2FipO0FJQ54z1Lz29rGByIClouKTJld_yKMqq4yr-Ru5Q1L8-PAVmU7TjI2RWq1QQE0pWA5k_Rl4JOAjKzyGaYog.jpg&amp;refer=http%3A%2F%2Fqcloud.dpfile.com&amp;app=2002&amp;size=f9999,10000&amp;q=a80&amp;n=0&amp;g=0n&amp;fmt=jpeg?sec=1644943871&amp;t=43d6c2d7549ff01f3ef0487e1846193c">
              <a:extLst>
                <a:ext uri="{FF2B5EF4-FFF2-40B4-BE49-F238E27FC236}">
                  <a16:creationId xmlns:a16="http://schemas.microsoft.com/office/drawing/2014/main" id="{050B331F-7300-4CC6-9C49-A2C16D6E6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775" y="1067594"/>
              <a:ext cx="3978170" cy="530218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49138C72-0364-471A-A3B3-1B236705EDF0}"/>
                </a:ext>
              </a:extLst>
            </p:cNvPr>
            <p:cNvSpPr txBox="1">
              <a:spLocks noChangeArrowheads="1"/>
            </p:cNvSpPr>
            <p:nvPr/>
          </p:nvSpPr>
          <p:spPr>
            <a:xfrm>
              <a:off x="1215985" y="5755235"/>
              <a:ext cx="2209800" cy="399960"/>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kern="1200">
                  <a:solidFill>
                    <a:schemeClr val="bg1"/>
                  </a:solidFill>
                  <a:latin typeface="+mj-lt"/>
                  <a:ea typeface="+mj-ea"/>
                  <a:cs typeface="+mj-cs"/>
                </a:defRPr>
              </a:lvl1pPr>
            </a:lstStyle>
            <a:p>
              <a:r>
                <a:rPr lang="zh-CN" altLang="en-US" b="1" dirty="0">
                  <a:latin typeface="+mn-ea"/>
                  <a:ea typeface="+mn-ea"/>
                </a:rPr>
                <a:t>莱布尼茨故居</a:t>
              </a:r>
            </a:p>
          </p:txBody>
        </p:sp>
      </p:grpSp>
    </p:spTree>
    <p:custDataLst>
      <p:tags r:id="rId1"/>
    </p:custDataLst>
    <p:extLst>
      <p:ext uri="{BB962C8B-B14F-4D97-AF65-F5344CB8AC3E}">
        <p14:creationId xmlns:p14="http://schemas.microsoft.com/office/powerpoint/2010/main" val="158358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randombar(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randombar(horizont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randombar(horizontal)">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randombar(horizontal)">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randombar(horizontal)">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74688-E081-462F-B89C-33AEA4908D98}"/>
              </a:ext>
            </a:extLst>
          </p:cNvPr>
          <p:cNvSpPr>
            <a:spLocks noGrp="1"/>
          </p:cNvSpPr>
          <p:nvPr>
            <p:ph type="title"/>
          </p:nvPr>
        </p:nvSpPr>
        <p:spPr/>
        <p:txBody>
          <a:bodyPr/>
          <a:lstStyle/>
          <a:p>
            <a:r>
              <a:rPr lang="zh-CN" altLang="en-US" dirty="0"/>
              <a:t>例</a:t>
            </a:r>
            <a:r>
              <a:rPr lang="en-US" altLang="zh-CN" dirty="0"/>
              <a:t>5.20 </a:t>
            </a:r>
            <a:endParaRPr lang="zh-CN" altLang="en-US" dirty="0"/>
          </a:p>
        </p:txBody>
      </p:sp>
      <p:sp>
        <p:nvSpPr>
          <p:cNvPr id="3" name="内容占位符 2">
            <a:extLst>
              <a:ext uri="{FF2B5EF4-FFF2-40B4-BE49-F238E27FC236}">
                <a16:creationId xmlns:a16="http://schemas.microsoft.com/office/drawing/2014/main" id="{CA9505C1-6262-423F-B8BF-3C3F248891BE}"/>
              </a:ext>
            </a:extLst>
          </p:cNvPr>
          <p:cNvSpPr>
            <a:spLocks noGrp="1"/>
          </p:cNvSpPr>
          <p:nvPr>
            <p:ph idx="1"/>
          </p:nvPr>
        </p:nvSpPr>
        <p:spPr>
          <a:xfrm>
            <a:off x="136785" y="1041130"/>
            <a:ext cx="10978515" cy="5029200"/>
          </a:xfrm>
        </p:spPr>
        <p:txBody>
          <a:bodyPr/>
          <a:lstStyle/>
          <a:p>
            <a:pPr marL="0" indent="0">
              <a:lnSpc>
                <a:spcPct val="150000"/>
              </a:lnSpc>
              <a:buNone/>
            </a:pPr>
            <a:r>
              <a:rPr lang="zh-CN" altLang="en-US" dirty="0">
                <a:solidFill>
                  <a:srgbClr val="C00000"/>
                </a:solidFill>
              </a:rPr>
              <a:t>例</a:t>
            </a:r>
            <a:r>
              <a:rPr lang="en-US" altLang="zh-CN" dirty="0">
                <a:solidFill>
                  <a:srgbClr val="C00000"/>
                </a:solidFill>
              </a:rPr>
              <a:t>5.20  </a:t>
            </a:r>
            <a:r>
              <a:rPr lang="zh-CN" altLang="en-US" dirty="0"/>
              <a:t>设</a:t>
            </a:r>
            <a:r>
              <a:rPr lang="en-US" altLang="zh-CN" dirty="0"/>
              <a:t>B</a:t>
            </a:r>
            <a:r>
              <a:rPr lang="en-US" altLang="zh-CN" baseline="-25000" dirty="0"/>
              <a:t>3</a:t>
            </a:r>
            <a:r>
              <a:rPr lang="zh-CN" altLang="en-US" dirty="0"/>
              <a:t>＝</a:t>
            </a:r>
            <a:r>
              <a:rPr lang="en-US" altLang="zh-CN" dirty="0"/>
              <a:t>{1,2,3,4,6}</a:t>
            </a:r>
            <a:r>
              <a:rPr lang="zh-CN" altLang="en-US" dirty="0"/>
              <a:t>，</a:t>
            </a:r>
            <a:r>
              <a:rPr lang="en-US" altLang="zh-CN" dirty="0"/>
              <a:t>B</a:t>
            </a:r>
            <a:r>
              <a:rPr lang="en-US" altLang="zh-CN" baseline="-25000" dirty="0"/>
              <a:t>4</a:t>
            </a:r>
            <a:r>
              <a:rPr lang="zh-CN" altLang="en-US" dirty="0"/>
              <a:t>＝</a:t>
            </a:r>
            <a:r>
              <a:rPr lang="en-US" altLang="zh-CN" dirty="0"/>
              <a:t>{4,6,12}</a:t>
            </a:r>
            <a:r>
              <a:rPr lang="zh-CN" altLang="en-US" dirty="0"/>
              <a:t>是例</a:t>
            </a:r>
            <a:r>
              <a:rPr lang="en-US" altLang="zh-CN" dirty="0"/>
              <a:t>5.18</a:t>
            </a:r>
            <a:r>
              <a:rPr lang="zh-CN" altLang="en-US" dirty="0"/>
              <a:t>中集合</a:t>
            </a:r>
            <a:r>
              <a:rPr lang="en-US" altLang="zh-CN" dirty="0"/>
              <a:t>A</a:t>
            </a:r>
            <a:r>
              <a:rPr lang="zh-CN" altLang="en-US" dirty="0"/>
              <a:t>的子集，试求出</a:t>
            </a:r>
            <a:r>
              <a:rPr lang="en-US" altLang="zh-CN" dirty="0"/>
              <a:t>B</a:t>
            </a:r>
            <a:r>
              <a:rPr lang="en-US" altLang="zh-CN" baseline="-25000" dirty="0"/>
              <a:t>3</a:t>
            </a:r>
            <a:r>
              <a:rPr lang="zh-CN" altLang="en-US" dirty="0"/>
              <a:t>，</a:t>
            </a:r>
            <a:r>
              <a:rPr lang="en-US" altLang="zh-CN" dirty="0"/>
              <a:t>B</a:t>
            </a:r>
            <a:r>
              <a:rPr lang="en-US" altLang="zh-CN" baseline="-25000" dirty="0"/>
              <a:t>4</a:t>
            </a:r>
            <a:r>
              <a:rPr lang="zh-CN" altLang="en-US" dirty="0"/>
              <a:t>的最大元、最小元、极大元和极小元。</a:t>
            </a:r>
            <a:endParaRPr lang="en-US" altLang="zh-CN" baseline="-25000" dirty="0"/>
          </a:p>
          <a:p>
            <a:pPr marL="0" indent="0">
              <a:lnSpc>
                <a:spcPct val="150000"/>
              </a:lnSpc>
              <a:buNone/>
            </a:pPr>
            <a:r>
              <a:rPr lang="zh-CN" altLang="zh-CN" dirty="0">
                <a:solidFill>
                  <a:srgbClr val="C00000"/>
                </a:solidFill>
              </a:rPr>
              <a:t>解</a:t>
            </a:r>
            <a:r>
              <a:rPr lang="en-US" altLang="zh-CN" dirty="0"/>
              <a:t>  </a:t>
            </a:r>
            <a:r>
              <a:rPr lang="zh-CN" altLang="zh-CN" dirty="0"/>
              <a:t>子集</a:t>
            </a:r>
            <a:r>
              <a:rPr lang="en-US" altLang="zh-CN" dirty="0"/>
              <a:t>B</a:t>
            </a:r>
            <a:r>
              <a:rPr lang="en-US" altLang="zh-CN" baseline="-25000" dirty="0"/>
              <a:t>3</a:t>
            </a:r>
            <a:r>
              <a:rPr lang="zh-CN" altLang="zh-CN" dirty="0"/>
              <a:t>，</a:t>
            </a:r>
            <a:r>
              <a:rPr lang="en-US" altLang="zh-CN" dirty="0"/>
              <a:t>B</a:t>
            </a:r>
            <a:r>
              <a:rPr lang="en-US" altLang="zh-CN" baseline="-25000" dirty="0"/>
              <a:t>4</a:t>
            </a:r>
            <a:r>
              <a:rPr lang="zh-CN" altLang="zh-CN" dirty="0"/>
              <a:t>形成的哈斯图分别如</a:t>
            </a:r>
            <a:r>
              <a:rPr lang="zh-CN" altLang="en-US" dirty="0"/>
              <a:t>下</a:t>
            </a:r>
            <a:r>
              <a:rPr lang="zh-CN" altLang="zh-CN" dirty="0"/>
              <a:t>图（</a:t>
            </a:r>
            <a:r>
              <a:rPr lang="en-US" altLang="zh-CN" dirty="0"/>
              <a:t>a</a:t>
            </a:r>
            <a:r>
              <a:rPr lang="zh-CN" altLang="zh-CN" dirty="0"/>
              <a:t>）和（</a:t>
            </a:r>
            <a:r>
              <a:rPr lang="en-US" altLang="zh-CN" dirty="0"/>
              <a:t>b</a:t>
            </a:r>
            <a:r>
              <a:rPr lang="zh-CN" altLang="zh-CN" dirty="0"/>
              <a:t>）</a:t>
            </a:r>
            <a:r>
              <a:rPr lang="zh-CN" altLang="en-US" dirty="0"/>
              <a:t>所示</a:t>
            </a:r>
            <a:r>
              <a:rPr lang="zh-CN" altLang="zh-CN" dirty="0"/>
              <a:t>。</a:t>
            </a:r>
            <a:endParaRPr lang="en-US" altLang="zh-CN" dirty="0"/>
          </a:p>
          <a:p>
            <a:pPr marL="0" indent="0">
              <a:lnSpc>
                <a:spcPct val="150000"/>
              </a:lnSpc>
              <a:buNone/>
            </a:pPr>
            <a:r>
              <a:rPr lang="en-US" altLang="zh-CN" dirty="0"/>
              <a:t>B</a:t>
            </a:r>
            <a:r>
              <a:rPr lang="en-US" altLang="zh-CN" baseline="-25000" dirty="0"/>
              <a:t>3</a:t>
            </a:r>
            <a:r>
              <a:rPr lang="zh-CN" altLang="zh-CN" dirty="0"/>
              <a:t>，</a:t>
            </a:r>
            <a:r>
              <a:rPr lang="en-US" altLang="zh-CN" dirty="0"/>
              <a:t>B</a:t>
            </a:r>
            <a:r>
              <a:rPr lang="en-US" altLang="zh-CN" baseline="-25000" dirty="0"/>
              <a:t>4</a:t>
            </a:r>
            <a:r>
              <a:rPr lang="zh-CN" altLang="zh-CN" dirty="0"/>
              <a:t>的最大元、最小元、极大元和极小元如</a:t>
            </a:r>
            <a:r>
              <a:rPr lang="zh-CN" altLang="en-US" dirty="0"/>
              <a:t>下</a:t>
            </a:r>
            <a:r>
              <a:rPr lang="zh-CN" altLang="zh-CN" dirty="0"/>
              <a:t>表所示。</a:t>
            </a:r>
          </a:p>
          <a:p>
            <a:pPr marL="0" indent="0">
              <a:lnSpc>
                <a:spcPct val="150000"/>
              </a:lnSpc>
              <a:buNone/>
            </a:pPr>
            <a:endParaRPr lang="zh-CN" altLang="en-US" dirty="0"/>
          </a:p>
        </p:txBody>
      </p:sp>
      <p:graphicFrame>
        <p:nvGraphicFramePr>
          <p:cNvPr id="6" name="表格 5">
            <a:extLst>
              <a:ext uri="{FF2B5EF4-FFF2-40B4-BE49-F238E27FC236}">
                <a16:creationId xmlns:a16="http://schemas.microsoft.com/office/drawing/2014/main" id="{1234368B-B356-4F15-863A-F776162EF772}"/>
              </a:ext>
            </a:extLst>
          </p:cNvPr>
          <p:cNvGraphicFramePr>
            <a:graphicFrameLocks noGrp="1"/>
          </p:cNvGraphicFramePr>
          <p:nvPr>
            <p:extLst>
              <p:ext uri="{D42A27DB-BD31-4B8C-83A1-F6EECF244321}">
                <p14:modId xmlns:p14="http://schemas.microsoft.com/office/powerpoint/2010/main" val="3395239529"/>
              </p:ext>
            </p:extLst>
          </p:nvPr>
        </p:nvGraphicFramePr>
        <p:xfrm>
          <a:off x="459913" y="3513715"/>
          <a:ext cx="6061976" cy="2286000"/>
        </p:xfrm>
        <a:graphic>
          <a:graphicData uri="http://schemas.openxmlformats.org/drawingml/2006/table">
            <a:tbl>
              <a:tblPr>
                <a:tableStyleId>{5C22544A-7EE6-4342-B048-85BDC9FD1C3A}</a:tableStyleId>
              </a:tblPr>
              <a:tblGrid>
                <a:gridCol w="859594">
                  <a:extLst>
                    <a:ext uri="{9D8B030D-6E8A-4147-A177-3AD203B41FA5}">
                      <a16:colId xmlns:a16="http://schemas.microsoft.com/office/drawing/2014/main" val="2916202840"/>
                    </a:ext>
                  </a:extLst>
                </a:gridCol>
                <a:gridCol w="1241125">
                  <a:extLst>
                    <a:ext uri="{9D8B030D-6E8A-4147-A177-3AD203B41FA5}">
                      <a16:colId xmlns:a16="http://schemas.microsoft.com/office/drawing/2014/main" val="1625694206"/>
                    </a:ext>
                  </a:extLst>
                </a:gridCol>
                <a:gridCol w="1241125">
                  <a:extLst>
                    <a:ext uri="{9D8B030D-6E8A-4147-A177-3AD203B41FA5}">
                      <a16:colId xmlns:a16="http://schemas.microsoft.com/office/drawing/2014/main" val="3228774318"/>
                    </a:ext>
                  </a:extLst>
                </a:gridCol>
                <a:gridCol w="1241125">
                  <a:extLst>
                    <a:ext uri="{9D8B030D-6E8A-4147-A177-3AD203B41FA5}">
                      <a16:colId xmlns:a16="http://schemas.microsoft.com/office/drawing/2014/main" val="396727120"/>
                    </a:ext>
                  </a:extLst>
                </a:gridCol>
                <a:gridCol w="1479007">
                  <a:extLst>
                    <a:ext uri="{9D8B030D-6E8A-4147-A177-3AD203B41FA5}">
                      <a16:colId xmlns:a16="http://schemas.microsoft.com/office/drawing/2014/main" val="4227003063"/>
                    </a:ext>
                  </a:extLst>
                </a:gridCol>
              </a:tblGrid>
              <a:tr h="762000">
                <a:tc>
                  <a:txBody>
                    <a:bodyPr/>
                    <a:lstStyle/>
                    <a:p>
                      <a:pPr algn="ctr">
                        <a:spcAft>
                          <a:spcPts val="0"/>
                        </a:spcAft>
                      </a:pPr>
                      <a:r>
                        <a:rPr lang="zh-CN" sz="2400" b="1" kern="100" dirty="0">
                          <a:solidFill>
                            <a:schemeClr val="bg1"/>
                          </a:solidFill>
                          <a:effectLst/>
                          <a:latin typeface="+mn-ea"/>
                          <a:ea typeface="+mn-ea"/>
                        </a:rPr>
                        <a:t>集合</a:t>
                      </a:r>
                    </a:p>
                  </a:txBody>
                  <a:tcPr marL="17780" marR="17780" marT="0" marB="0" anchor="ctr">
                    <a:solidFill>
                      <a:srgbClr val="1157AB"/>
                    </a:solidFill>
                  </a:tcPr>
                </a:tc>
                <a:tc>
                  <a:txBody>
                    <a:bodyPr/>
                    <a:lstStyle/>
                    <a:p>
                      <a:pPr algn="ctr">
                        <a:spcAft>
                          <a:spcPts val="0"/>
                        </a:spcAft>
                      </a:pPr>
                      <a:r>
                        <a:rPr lang="zh-CN" sz="2400" b="1" kern="100" dirty="0">
                          <a:solidFill>
                            <a:schemeClr val="bg1"/>
                          </a:solidFill>
                          <a:effectLst/>
                          <a:latin typeface="+mn-ea"/>
                          <a:ea typeface="+mn-ea"/>
                        </a:rPr>
                        <a:t>最大元</a:t>
                      </a:r>
                    </a:p>
                  </a:txBody>
                  <a:tcPr marL="17780" marR="17780" marT="0" marB="0" anchor="ctr">
                    <a:solidFill>
                      <a:srgbClr val="1157AB"/>
                    </a:solidFill>
                  </a:tcPr>
                </a:tc>
                <a:tc>
                  <a:txBody>
                    <a:bodyPr/>
                    <a:lstStyle/>
                    <a:p>
                      <a:pPr algn="ctr">
                        <a:spcAft>
                          <a:spcPts val="0"/>
                        </a:spcAft>
                      </a:pPr>
                      <a:r>
                        <a:rPr lang="zh-CN" sz="2400" b="1" kern="100" dirty="0">
                          <a:solidFill>
                            <a:schemeClr val="bg1"/>
                          </a:solidFill>
                          <a:effectLst/>
                          <a:latin typeface="+mn-ea"/>
                          <a:ea typeface="+mn-ea"/>
                        </a:rPr>
                        <a:t>极大元</a:t>
                      </a:r>
                    </a:p>
                  </a:txBody>
                  <a:tcPr marL="0" marR="0" marT="0" marB="0" anchor="ctr">
                    <a:solidFill>
                      <a:srgbClr val="1157AB"/>
                    </a:solidFill>
                  </a:tcPr>
                </a:tc>
                <a:tc>
                  <a:txBody>
                    <a:bodyPr/>
                    <a:lstStyle/>
                    <a:p>
                      <a:pPr algn="ctr">
                        <a:spcAft>
                          <a:spcPts val="0"/>
                        </a:spcAft>
                      </a:pPr>
                      <a:r>
                        <a:rPr lang="zh-CN" sz="2400" b="1" kern="100" dirty="0">
                          <a:solidFill>
                            <a:schemeClr val="bg1"/>
                          </a:solidFill>
                          <a:effectLst/>
                          <a:latin typeface="+mn-ea"/>
                          <a:ea typeface="+mn-ea"/>
                        </a:rPr>
                        <a:t>最小元</a:t>
                      </a:r>
                    </a:p>
                  </a:txBody>
                  <a:tcPr marL="17780" marR="17780" marT="0" marB="0" anchor="ctr">
                    <a:solidFill>
                      <a:srgbClr val="1157AB"/>
                    </a:solidFill>
                  </a:tcPr>
                </a:tc>
                <a:tc>
                  <a:txBody>
                    <a:bodyPr/>
                    <a:lstStyle/>
                    <a:p>
                      <a:pPr algn="ctr">
                        <a:spcAft>
                          <a:spcPts val="0"/>
                        </a:spcAft>
                      </a:pPr>
                      <a:r>
                        <a:rPr lang="zh-CN" sz="2400" b="1" kern="100" dirty="0">
                          <a:solidFill>
                            <a:schemeClr val="bg1"/>
                          </a:solidFill>
                          <a:effectLst/>
                          <a:latin typeface="+mn-ea"/>
                          <a:ea typeface="+mn-ea"/>
                        </a:rPr>
                        <a:t>极小元</a:t>
                      </a:r>
                    </a:p>
                  </a:txBody>
                  <a:tcPr marL="17780" marR="17780" marT="0" marB="0" anchor="ctr">
                    <a:solidFill>
                      <a:srgbClr val="1157AB"/>
                    </a:solidFill>
                  </a:tcPr>
                </a:tc>
                <a:extLst>
                  <a:ext uri="{0D108BD9-81ED-4DB2-BD59-A6C34878D82A}">
                    <a16:rowId xmlns:a16="http://schemas.microsoft.com/office/drawing/2014/main" val="1933066092"/>
                  </a:ext>
                </a:extLst>
              </a:tr>
              <a:tr h="762000">
                <a:tc>
                  <a:txBody>
                    <a:bodyPr/>
                    <a:lstStyle/>
                    <a:p>
                      <a:pPr algn="ctr">
                        <a:spcAft>
                          <a:spcPts val="0"/>
                        </a:spcAft>
                      </a:pPr>
                      <a:r>
                        <a:rPr lang="en-US" sz="2400" b="1" kern="100" dirty="0">
                          <a:effectLst/>
                          <a:latin typeface="+mn-ea"/>
                          <a:ea typeface="+mn-ea"/>
                        </a:rPr>
                        <a:t>B</a:t>
                      </a:r>
                      <a:r>
                        <a:rPr lang="en-US" sz="2400" b="1" kern="100" baseline="-25000" dirty="0">
                          <a:effectLst/>
                          <a:latin typeface="+mn-ea"/>
                          <a:ea typeface="+mn-ea"/>
                        </a:rPr>
                        <a:t>3</a:t>
                      </a:r>
                      <a:endParaRPr lang="zh-CN" sz="2400" b="1" kern="100" dirty="0">
                        <a:effectLst/>
                        <a:latin typeface="+mn-ea"/>
                        <a:ea typeface="+mn-ea"/>
                      </a:endParaRPr>
                    </a:p>
                  </a:txBody>
                  <a:tcPr marL="17780" marR="17780" marT="0" marB="0" anchor="ctr">
                    <a:solidFill>
                      <a:schemeClr val="accent3">
                        <a:lumMod val="75000"/>
                      </a:schemeClr>
                    </a:solidFill>
                  </a:tcPr>
                </a:tc>
                <a:tc>
                  <a:txBody>
                    <a:bodyPr/>
                    <a:lstStyle/>
                    <a:p>
                      <a:pPr algn="ctr">
                        <a:spcAft>
                          <a:spcPts val="0"/>
                        </a:spcAft>
                      </a:pPr>
                      <a:r>
                        <a:rPr lang="zh-CN" sz="2400" b="1" kern="100" dirty="0">
                          <a:effectLst/>
                          <a:latin typeface="+mn-ea"/>
                          <a:ea typeface="+mn-ea"/>
                        </a:rPr>
                        <a:t>无</a:t>
                      </a:r>
                    </a:p>
                  </a:txBody>
                  <a:tcPr marL="17780" marR="17780" marT="0" marB="0" anchor="ctr">
                    <a:solidFill>
                      <a:schemeClr val="accent3">
                        <a:lumMod val="75000"/>
                      </a:schemeClr>
                    </a:solidFill>
                  </a:tcPr>
                </a:tc>
                <a:tc>
                  <a:txBody>
                    <a:bodyPr/>
                    <a:lstStyle/>
                    <a:p>
                      <a:pPr algn="ctr">
                        <a:spcAft>
                          <a:spcPts val="0"/>
                        </a:spcAft>
                      </a:pPr>
                      <a:r>
                        <a:rPr lang="en-US" sz="2400" b="1" kern="100" dirty="0">
                          <a:effectLst/>
                          <a:latin typeface="+mn-ea"/>
                          <a:ea typeface="+mn-ea"/>
                        </a:rPr>
                        <a:t>4,6</a:t>
                      </a:r>
                      <a:endParaRPr lang="zh-CN" sz="2400" b="1" kern="100" dirty="0">
                        <a:effectLst/>
                        <a:latin typeface="+mn-ea"/>
                        <a:ea typeface="+mn-ea"/>
                      </a:endParaRPr>
                    </a:p>
                  </a:txBody>
                  <a:tcPr marL="0" marR="0" marT="0" marB="0" anchor="ctr">
                    <a:solidFill>
                      <a:schemeClr val="accent3">
                        <a:lumMod val="75000"/>
                      </a:schemeClr>
                    </a:solidFill>
                  </a:tcPr>
                </a:tc>
                <a:tc>
                  <a:txBody>
                    <a:bodyPr/>
                    <a:lstStyle/>
                    <a:p>
                      <a:pPr algn="ctr">
                        <a:spcAft>
                          <a:spcPts val="0"/>
                        </a:spcAft>
                      </a:pPr>
                      <a:r>
                        <a:rPr lang="en-US" sz="2400" b="1" kern="100" dirty="0">
                          <a:effectLst/>
                          <a:latin typeface="+mn-ea"/>
                          <a:ea typeface="+mn-ea"/>
                        </a:rPr>
                        <a:t>1</a:t>
                      </a:r>
                      <a:endParaRPr lang="zh-CN" sz="2400" b="1" kern="100" dirty="0">
                        <a:effectLst/>
                        <a:latin typeface="+mn-ea"/>
                        <a:ea typeface="+mn-ea"/>
                      </a:endParaRPr>
                    </a:p>
                  </a:txBody>
                  <a:tcPr marL="17780" marR="17780" marT="0" marB="0" anchor="ctr">
                    <a:solidFill>
                      <a:schemeClr val="accent3">
                        <a:lumMod val="75000"/>
                      </a:schemeClr>
                    </a:solidFill>
                  </a:tcPr>
                </a:tc>
                <a:tc>
                  <a:txBody>
                    <a:bodyPr/>
                    <a:lstStyle/>
                    <a:p>
                      <a:pPr algn="ctr">
                        <a:spcAft>
                          <a:spcPts val="0"/>
                        </a:spcAft>
                      </a:pPr>
                      <a:r>
                        <a:rPr lang="en-US" sz="2400" b="1" kern="100" dirty="0">
                          <a:effectLst/>
                          <a:latin typeface="+mn-ea"/>
                          <a:ea typeface="+mn-ea"/>
                        </a:rPr>
                        <a:t>1</a:t>
                      </a:r>
                      <a:endParaRPr lang="zh-CN" sz="2400" b="1" kern="100" dirty="0">
                        <a:effectLst/>
                        <a:latin typeface="+mn-ea"/>
                        <a:ea typeface="+mn-ea"/>
                      </a:endParaRPr>
                    </a:p>
                  </a:txBody>
                  <a:tcPr marL="17780" marR="17780" marT="0" marB="0" anchor="ctr">
                    <a:solidFill>
                      <a:schemeClr val="accent3">
                        <a:lumMod val="75000"/>
                      </a:schemeClr>
                    </a:solidFill>
                  </a:tcPr>
                </a:tc>
                <a:extLst>
                  <a:ext uri="{0D108BD9-81ED-4DB2-BD59-A6C34878D82A}">
                    <a16:rowId xmlns:a16="http://schemas.microsoft.com/office/drawing/2014/main" val="2756754517"/>
                  </a:ext>
                </a:extLst>
              </a:tr>
              <a:tr h="762000">
                <a:tc>
                  <a:txBody>
                    <a:bodyPr/>
                    <a:lstStyle/>
                    <a:p>
                      <a:pPr algn="ctr">
                        <a:spcAft>
                          <a:spcPts val="0"/>
                        </a:spcAft>
                      </a:pPr>
                      <a:r>
                        <a:rPr lang="en-US" sz="2400" b="1" kern="100">
                          <a:effectLst/>
                          <a:latin typeface="+mn-ea"/>
                          <a:ea typeface="+mn-ea"/>
                        </a:rPr>
                        <a:t>B</a:t>
                      </a:r>
                      <a:r>
                        <a:rPr lang="en-US" sz="2400" b="1" kern="100" baseline="-25000">
                          <a:effectLst/>
                          <a:latin typeface="+mn-ea"/>
                          <a:ea typeface="+mn-ea"/>
                        </a:rPr>
                        <a:t>4</a:t>
                      </a:r>
                      <a:endParaRPr lang="zh-CN" sz="2400" b="1" kern="100">
                        <a:effectLst/>
                        <a:latin typeface="+mn-ea"/>
                        <a:ea typeface="+mn-ea"/>
                      </a:endParaRPr>
                    </a:p>
                  </a:txBody>
                  <a:tcPr marL="17780" marR="17780" marT="0" marB="0" anchor="ctr">
                    <a:solidFill>
                      <a:schemeClr val="accent3">
                        <a:lumMod val="75000"/>
                      </a:schemeClr>
                    </a:solidFill>
                  </a:tcPr>
                </a:tc>
                <a:tc>
                  <a:txBody>
                    <a:bodyPr/>
                    <a:lstStyle/>
                    <a:p>
                      <a:pPr algn="ctr">
                        <a:spcAft>
                          <a:spcPts val="0"/>
                        </a:spcAft>
                      </a:pPr>
                      <a:r>
                        <a:rPr lang="en-US" sz="2400" b="1" kern="100" dirty="0">
                          <a:effectLst/>
                          <a:latin typeface="+mn-ea"/>
                          <a:ea typeface="+mn-ea"/>
                        </a:rPr>
                        <a:t>12</a:t>
                      </a:r>
                      <a:endParaRPr lang="zh-CN" sz="2400" b="1" kern="100" dirty="0">
                        <a:effectLst/>
                        <a:latin typeface="+mn-ea"/>
                        <a:ea typeface="+mn-ea"/>
                      </a:endParaRPr>
                    </a:p>
                  </a:txBody>
                  <a:tcPr marL="17780" marR="17780" marT="0" marB="0" anchor="ctr">
                    <a:solidFill>
                      <a:schemeClr val="accent3">
                        <a:lumMod val="75000"/>
                      </a:schemeClr>
                    </a:solidFill>
                  </a:tcPr>
                </a:tc>
                <a:tc>
                  <a:txBody>
                    <a:bodyPr/>
                    <a:lstStyle/>
                    <a:p>
                      <a:pPr algn="ctr">
                        <a:spcAft>
                          <a:spcPts val="0"/>
                        </a:spcAft>
                      </a:pPr>
                      <a:r>
                        <a:rPr lang="en-US" sz="2400" b="1" kern="100" dirty="0">
                          <a:effectLst/>
                          <a:latin typeface="+mn-ea"/>
                          <a:ea typeface="+mn-ea"/>
                        </a:rPr>
                        <a:t>12</a:t>
                      </a:r>
                      <a:endParaRPr lang="zh-CN" sz="2400" b="1" kern="100" dirty="0">
                        <a:effectLst/>
                        <a:latin typeface="+mn-ea"/>
                        <a:ea typeface="+mn-ea"/>
                      </a:endParaRPr>
                    </a:p>
                  </a:txBody>
                  <a:tcPr marL="0" marR="0" marT="0" marB="0" anchor="ctr">
                    <a:solidFill>
                      <a:schemeClr val="accent3">
                        <a:lumMod val="75000"/>
                      </a:schemeClr>
                    </a:solidFill>
                  </a:tcPr>
                </a:tc>
                <a:tc>
                  <a:txBody>
                    <a:bodyPr/>
                    <a:lstStyle/>
                    <a:p>
                      <a:pPr algn="ctr">
                        <a:spcAft>
                          <a:spcPts val="0"/>
                        </a:spcAft>
                      </a:pPr>
                      <a:r>
                        <a:rPr lang="zh-CN" sz="2400" b="1" kern="100" dirty="0">
                          <a:effectLst/>
                          <a:latin typeface="+mn-ea"/>
                          <a:ea typeface="+mn-ea"/>
                        </a:rPr>
                        <a:t>无</a:t>
                      </a:r>
                    </a:p>
                  </a:txBody>
                  <a:tcPr marL="17780" marR="17780" marT="0" marB="0" anchor="ctr">
                    <a:solidFill>
                      <a:schemeClr val="accent3">
                        <a:lumMod val="75000"/>
                      </a:schemeClr>
                    </a:solidFill>
                  </a:tcPr>
                </a:tc>
                <a:tc>
                  <a:txBody>
                    <a:bodyPr/>
                    <a:lstStyle/>
                    <a:p>
                      <a:pPr algn="ctr">
                        <a:spcAft>
                          <a:spcPts val="0"/>
                        </a:spcAft>
                      </a:pPr>
                      <a:r>
                        <a:rPr lang="en-US" sz="2400" b="1" kern="100" dirty="0">
                          <a:effectLst/>
                          <a:latin typeface="+mn-ea"/>
                          <a:ea typeface="+mn-ea"/>
                        </a:rPr>
                        <a:t>4,6</a:t>
                      </a:r>
                      <a:endParaRPr lang="zh-CN" sz="2400" b="1" kern="100" dirty="0">
                        <a:effectLst/>
                        <a:latin typeface="+mn-ea"/>
                        <a:ea typeface="+mn-ea"/>
                      </a:endParaRPr>
                    </a:p>
                  </a:txBody>
                  <a:tcPr marL="17780" marR="17780" marT="0" marB="0" anchor="ctr">
                    <a:solidFill>
                      <a:schemeClr val="accent3">
                        <a:lumMod val="75000"/>
                      </a:schemeClr>
                    </a:solidFill>
                  </a:tcPr>
                </a:tc>
                <a:extLst>
                  <a:ext uri="{0D108BD9-81ED-4DB2-BD59-A6C34878D82A}">
                    <a16:rowId xmlns:a16="http://schemas.microsoft.com/office/drawing/2014/main" val="511981450"/>
                  </a:ext>
                </a:extLst>
              </a:tr>
            </a:tbl>
          </a:graphicData>
        </a:graphic>
      </p:graphicFrame>
      <p:grpSp>
        <p:nvGrpSpPr>
          <p:cNvPr id="7" name="组合 6">
            <a:extLst>
              <a:ext uri="{FF2B5EF4-FFF2-40B4-BE49-F238E27FC236}">
                <a16:creationId xmlns:a16="http://schemas.microsoft.com/office/drawing/2014/main" id="{42911EE4-CFF7-4199-9A88-5693BBA6A274}"/>
              </a:ext>
            </a:extLst>
          </p:cNvPr>
          <p:cNvGrpSpPr/>
          <p:nvPr/>
        </p:nvGrpSpPr>
        <p:grpSpPr>
          <a:xfrm>
            <a:off x="6845017" y="3426713"/>
            <a:ext cx="4751756" cy="2895601"/>
            <a:chOff x="6845017" y="3426713"/>
            <a:chExt cx="4751756" cy="2895601"/>
          </a:xfrm>
        </p:grpSpPr>
        <p:pic>
          <p:nvPicPr>
            <p:cNvPr id="5" name="图片 4">
              <a:extLst>
                <a:ext uri="{FF2B5EF4-FFF2-40B4-BE49-F238E27FC236}">
                  <a16:creationId xmlns:a16="http://schemas.microsoft.com/office/drawing/2014/main" id="{FFCC55BE-586D-441F-9C96-6268BA3E5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017" y="3426713"/>
              <a:ext cx="4751756" cy="2895601"/>
            </a:xfrm>
            <a:prstGeom prst="rect">
              <a:avLst/>
            </a:prstGeom>
          </p:spPr>
        </p:pic>
        <p:pic>
          <p:nvPicPr>
            <p:cNvPr id="4" name="图片 3">
              <a:extLst>
                <a:ext uri="{FF2B5EF4-FFF2-40B4-BE49-F238E27FC236}">
                  <a16:creationId xmlns:a16="http://schemas.microsoft.com/office/drawing/2014/main" id="{942342F1-C1D4-4451-A520-88DB7E14E720}"/>
                </a:ext>
              </a:extLst>
            </p:cNvPr>
            <p:cNvPicPr>
              <a:picLocks noChangeAspect="1"/>
            </p:cNvPicPr>
            <p:nvPr/>
          </p:nvPicPr>
          <p:blipFill>
            <a:blip r:embed="rId3"/>
            <a:stretch>
              <a:fillRect/>
            </a:stretch>
          </p:blipFill>
          <p:spPr>
            <a:xfrm>
              <a:off x="8819602" y="5932235"/>
              <a:ext cx="885714" cy="276190"/>
            </a:xfrm>
            <a:prstGeom prst="rect">
              <a:avLst/>
            </a:prstGeom>
          </p:spPr>
        </p:pic>
      </p:grpSp>
    </p:spTree>
    <p:extLst>
      <p:ext uri="{BB962C8B-B14F-4D97-AF65-F5344CB8AC3E}">
        <p14:creationId xmlns:p14="http://schemas.microsoft.com/office/powerpoint/2010/main" val="225055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a:extLst>
              <a:ext uri="{FF2B5EF4-FFF2-40B4-BE49-F238E27FC236}">
                <a16:creationId xmlns:a16="http://schemas.microsoft.com/office/drawing/2014/main" id="{290A68B0-D774-439E-9569-CEAC3782DD45}"/>
              </a:ext>
            </a:extLst>
          </p:cNvPr>
          <p:cNvSpPr>
            <a:spLocks noGrp="1" noChangeArrowheads="1"/>
          </p:cNvSpPr>
          <p:nvPr>
            <p:ph type="title"/>
          </p:nvPr>
        </p:nvSpPr>
        <p:spPr/>
        <p:txBody>
          <a:bodyPr/>
          <a:lstStyle/>
          <a:p>
            <a:pPr eaLnBrk="1" hangingPunct="1"/>
            <a:r>
              <a:rPr lang="zh-CN" altLang="en-US" dirty="0"/>
              <a:t>定义</a:t>
            </a:r>
            <a:r>
              <a:rPr lang="en-US" altLang="zh-CN" dirty="0"/>
              <a:t>5.12</a:t>
            </a:r>
            <a:endParaRPr lang="zh-CN" altLang="en-US" dirty="0"/>
          </a:p>
        </p:txBody>
      </p:sp>
      <mc:AlternateContent xmlns:mc="http://schemas.openxmlformats.org/markup-compatibility/2006" xmlns:a14="http://schemas.microsoft.com/office/drawing/2010/main">
        <mc:Choice Requires="a14">
          <p:sp>
            <p:nvSpPr>
              <p:cNvPr id="1735683" name="Rectangle 3">
                <a:extLst>
                  <a:ext uri="{FF2B5EF4-FFF2-40B4-BE49-F238E27FC236}">
                    <a16:creationId xmlns:a16="http://schemas.microsoft.com/office/drawing/2014/main" id="{5EBFF3F4-C378-45B5-A2DD-DB3407E4CAA9}"/>
                  </a:ext>
                </a:extLst>
              </p:cNvPr>
              <p:cNvSpPr>
                <a:spLocks noGrp="1" noChangeArrowheads="1"/>
              </p:cNvSpPr>
              <p:nvPr>
                <p:ph type="body" idx="1"/>
              </p:nvPr>
            </p:nvSpPr>
            <p:spPr>
              <a:xfrm>
                <a:off x="460375" y="1067594"/>
                <a:ext cx="11582400" cy="4800600"/>
              </a:xfrm>
            </p:spPr>
            <p:txBody>
              <a:bodyPr>
                <a:noAutofit/>
              </a:bodyPr>
              <a:lstStyle/>
              <a:p>
                <a:pPr marL="533507" indent="-533507">
                  <a:lnSpc>
                    <a:spcPct val="150000"/>
                  </a:lnSpc>
                  <a:spcBef>
                    <a:spcPts val="600"/>
                  </a:spcBef>
                  <a:buNone/>
                </a:pPr>
                <a:r>
                  <a:rPr lang="zh-CN" altLang="en-US" dirty="0">
                    <a:solidFill>
                      <a:srgbClr val="C00000"/>
                    </a:solidFill>
                  </a:rPr>
                  <a:t>定义</a:t>
                </a:r>
                <a:r>
                  <a:rPr lang="en-US" altLang="zh-CN" dirty="0">
                    <a:solidFill>
                      <a:srgbClr val="C00000"/>
                    </a:solidFill>
                  </a:rPr>
                  <a:t>5.12  </a:t>
                </a:r>
                <a:r>
                  <a:rPr lang="zh-CN" altLang="en-US" dirty="0"/>
                  <a:t>设</a:t>
                </a:r>
                <a:r>
                  <a:rPr lang="en-US" altLang="zh-CN" dirty="0"/>
                  <a:t>&lt;A,≤&gt;</a:t>
                </a:r>
                <a:r>
                  <a:rPr lang="zh-CN" altLang="en-US" dirty="0"/>
                  <a:t>是偏序集，</a:t>
                </a:r>
                <a:r>
                  <a:rPr lang="en-US" altLang="zh-CN" dirty="0"/>
                  <a:t>B</a:t>
                </a:r>
                <a:r>
                  <a:rPr lang="zh-CN" altLang="en-US" dirty="0"/>
                  <a:t>是</a:t>
                </a:r>
                <a:r>
                  <a:rPr lang="en-US" altLang="zh-CN" dirty="0"/>
                  <a:t>A</a:t>
                </a:r>
                <a:r>
                  <a:rPr lang="zh-CN" altLang="en-US" dirty="0"/>
                  <a:t>的任何一个子集。</a:t>
                </a:r>
                <a:endParaRPr lang="en-US" altLang="zh-CN" dirty="0"/>
              </a:p>
              <a:p>
                <a:pPr marL="533507" indent="-533507">
                  <a:lnSpc>
                    <a:spcPct val="150000"/>
                  </a:lnSpc>
                  <a:spcBef>
                    <a:spcPts val="600"/>
                  </a:spcBef>
                  <a:buNone/>
                  <a:defRPr/>
                </a:pPr>
                <a:r>
                  <a:rPr lang="en-US" altLang="zh-CN" dirty="0"/>
                  <a:t> </a:t>
                </a:r>
                <a:r>
                  <a:rPr lang="zh-CN" altLang="en-US" dirty="0"/>
                  <a:t>（</a:t>
                </a:r>
                <a:r>
                  <a:rPr lang="en-US" altLang="zh-CN" dirty="0"/>
                  <a:t>1</a:t>
                </a:r>
                <a:r>
                  <a:rPr lang="zh-CN" altLang="en-US" dirty="0"/>
                  <a:t>）如果</a:t>
                </a:r>
                <a:r>
                  <a:rPr lang="en-US" altLang="zh-CN" dirty="0">
                    <a:latin typeface="微软雅黑" panose="020B0503020204020204" pitchFamily="34" charset="-122"/>
                    <a:ea typeface="微软雅黑" panose="020B0503020204020204" pitchFamily="34" charset="-122"/>
                    <a:sym typeface="Symbol" panose="05050102010706020507" pitchFamily="18" charset="2"/>
                  </a:rPr>
                  <a:t></a:t>
                </a:r>
                <a:r>
                  <a:rPr lang="en-US" altLang="zh-CN" dirty="0">
                    <a:solidFill>
                      <a:srgbClr val="0000CC"/>
                    </a:solidFill>
                  </a:rPr>
                  <a:t>a(</a:t>
                </a:r>
                <a:r>
                  <a:rPr lang="en-US" altLang="zh-CN" dirty="0" err="1">
                    <a:solidFill>
                      <a:srgbClr val="0000CC"/>
                    </a:solidFill>
                  </a:rPr>
                  <a:t>a∈A</a:t>
                </a:r>
                <a:r>
                  <a:rPr lang="en-US" altLang="zh-CN" dirty="0">
                    <a:solidFill>
                      <a:srgbClr val="0000CC"/>
                    </a:solidFill>
                  </a:rPr>
                  <a:t>∧</a:t>
                </a:r>
                <a14:m>
                  <m:oMath xmlns:m="http://schemas.openxmlformats.org/officeDocument/2006/math">
                    <m:r>
                      <a:rPr lang="es-ES" altLang="zh-CN" i="1">
                        <a:latin typeface="Cambria Math" panose="02040503050406030204" pitchFamily="18" charset="0"/>
                        <a:ea typeface="Cambria Math" panose="02040503050406030204" pitchFamily="18" charset="0"/>
                      </a:rPr>
                      <m:t>∀</m:t>
                    </m:r>
                  </m:oMath>
                </a14:m>
                <a:r>
                  <a:rPr lang="en-US" altLang="zh-CN" dirty="0">
                    <a:solidFill>
                      <a:srgbClr val="0000CC"/>
                    </a:solidFill>
                  </a:rPr>
                  <a:t>x(</a:t>
                </a:r>
                <a:r>
                  <a:rPr lang="en-US" altLang="zh-CN" dirty="0" err="1">
                    <a:solidFill>
                      <a:srgbClr val="0000CC"/>
                    </a:solidFill>
                  </a:rPr>
                  <a:t>x∈B→x≤a</a:t>
                </a:r>
                <a:r>
                  <a:rPr lang="en-US" altLang="zh-CN" dirty="0">
                    <a:solidFill>
                      <a:srgbClr val="0000CC"/>
                    </a:solidFill>
                  </a:rPr>
                  <a:t>))=1</a:t>
                </a:r>
                <a:r>
                  <a:rPr lang="zh-CN" altLang="en-US" dirty="0">
                    <a:solidFill>
                      <a:srgbClr val="0000CC"/>
                    </a:solidFill>
                    <a:effectLst>
                      <a:outerShdw blurRad="38100" dist="38100" dir="2700000" algn="tl">
                        <a:srgbClr val="000000"/>
                      </a:outerShdw>
                    </a:effectLst>
                  </a:rPr>
                  <a:t>，</a:t>
                </a:r>
                <a:r>
                  <a:rPr lang="zh-CN" altLang="en-US" dirty="0"/>
                  <a:t>则称</a:t>
                </a:r>
                <a:r>
                  <a:rPr lang="en-US" altLang="zh-CN" dirty="0"/>
                  <a:t>a</a:t>
                </a:r>
                <a:r>
                  <a:rPr lang="zh-CN" altLang="en-US" dirty="0"/>
                  <a:t>为</a:t>
                </a:r>
                <a:r>
                  <a:rPr lang="en-US" altLang="zh-CN" dirty="0"/>
                  <a:t>B</a:t>
                </a:r>
                <a:r>
                  <a:rPr lang="zh-CN" altLang="en-US" dirty="0"/>
                  <a:t>的</a:t>
                </a:r>
                <a:r>
                  <a:rPr lang="zh-CN" altLang="en-US" dirty="0">
                    <a:solidFill>
                      <a:srgbClr val="3333FF"/>
                    </a:solidFill>
                  </a:rPr>
                  <a:t>上界</a:t>
                </a:r>
                <a:r>
                  <a:rPr lang="zh-CN" altLang="zh-CN" dirty="0"/>
                  <a:t>（</a:t>
                </a:r>
                <a:r>
                  <a:rPr lang="en-US" altLang="zh-CN" dirty="0"/>
                  <a:t>Upper Bound</a:t>
                </a:r>
                <a:r>
                  <a:rPr lang="zh-CN" altLang="zh-CN" dirty="0"/>
                  <a:t>）</a:t>
                </a:r>
                <a:r>
                  <a:rPr lang="zh-CN" altLang="en-US" dirty="0"/>
                  <a:t>。</a:t>
                </a:r>
                <a:endParaRPr lang="en-US" altLang="zh-CN" dirty="0"/>
              </a:p>
              <a:p>
                <a:pPr marL="533507" indent="-533507">
                  <a:lnSpc>
                    <a:spcPct val="150000"/>
                  </a:lnSpc>
                  <a:spcBef>
                    <a:spcPts val="600"/>
                  </a:spcBef>
                  <a:buNone/>
                  <a:defRPr/>
                </a:pPr>
                <a:r>
                  <a:rPr lang="en-US" altLang="zh-CN" dirty="0"/>
                  <a:t> </a:t>
                </a:r>
                <a:r>
                  <a:rPr lang="zh-CN" altLang="en-US" dirty="0"/>
                  <a:t>（</a:t>
                </a:r>
                <a:r>
                  <a:rPr lang="en-US" altLang="zh-CN" dirty="0"/>
                  <a:t>2</a:t>
                </a:r>
                <a:r>
                  <a:rPr lang="zh-CN" altLang="en-US" dirty="0"/>
                  <a:t>）如果</a:t>
                </a:r>
                <a:r>
                  <a:rPr lang="en-US" altLang="zh-CN" dirty="0">
                    <a:latin typeface="微软雅黑" panose="020B0503020204020204" pitchFamily="34" charset="-122"/>
                    <a:ea typeface="微软雅黑" panose="020B0503020204020204" pitchFamily="34" charset="-122"/>
                    <a:sym typeface="Symbol" panose="05050102010706020507" pitchFamily="18" charset="2"/>
                  </a:rPr>
                  <a:t></a:t>
                </a:r>
                <a:r>
                  <a:rPr lang="en-US" altLang="zh-CN" dirty="0">
                    <a:solidFill>
                      <a:srgbClr val="0000CC"/>
                    </a:solidFill>
                  </a:rPr>
                  <a:t>a(</a:t>
                </a:r>
                <a:r>
                  <a:rPr lang="en-US" altLang="zh-CN" dirty="0" err="1">
                    <a:solidFill>
                      <a:srgbClr val="0000CC"/>
                    </a:solidFill>
                  </a:rPr>
                  <a:t>a∈A</a:t>
                </a:r>
                <a:r>
                  <a:rPr lang="en-US" altLang="zh-CN" dirty="0">
                    <a:solidFill>
                      <a:srgbClr val="0000CC"/>
                    </a:solidFill>
                  </a:rPr>
                  <a:t>∧</a:t>
                </a:r>
                <a14:m>
                  <m:oMath xmlns:m="http://schemas.openxmlformats.org/officeDocument/2006/math">
                    <m:r>
                      <a:rPr lang="es-ES" altLang="zh-CN" i="1">
                        <a:latin typeface="Cambria Math" panose="02040503050406030204" pitchFamily="18" charset="0"/>
                        <a:ea typeface="Cambria Math" panose="02040503050406030204" pitchFamily="18" charset="0"/>
                      </a:rPr>
                      <m:t>∀</m:t>
                    </m:r>
                  </m:oMath>
                </a14:m>
                <a:r>
                  <a:rPr lang="en-US" altLang="zh-CN" dirty="0">
                    <a:solidFill>
                      <a:srgbClr val="0000CC"/>
                    </a:solidFill>
                  </a:rPr>
                  <a:t>x(</a:t>
                </a:r>
                <a:r>
                  <a:rPr lang="en-US" altLang="zh-CN" dirty="0" err="1">
                    <a:solidFill>
                      <a:srgbClr val="0000CC"/>
                    </a:solidFill>
                  </a:rPr>
                  <a:t>x∈B→a≤x</a:t>
                </a:r>
                <a:r>
                  <a:rPr lang="en-US" altLang="zh-CN" dirty="0">
                    <a:solidFill>
                      <a:srgbClr val="0000CC"/>
                    </a:solidFill>
                  </a:rPr>
                  <a:t>))=1</a:t>
                </a:r>
                <a:r>
                  <a:rPr lang="zh-CN" altLang="en-US" dirty="0">
                    <a:solidFill>
                      <a:srgbClr val="0000CC"/>
                    </a:solidFill>
                  </a:rPr>
                  <a:t>，</a:t>
                </a:r>
                <a:r>
                  <a:rPr lang="zh-CN" altLang="en-US" dirty="0"/>
                  <a:t>则称</a:t>
                </a:r>
                <a:r>
                  <a:rPr lang="en-US" altLang="zh-CN" dirty="0"/>
                  <a:t>a</a:t>
                </a:r>
                <a:r>
                  <a:rPr lang="zh-CN" altLang="en-US" dirty="0"/>
                  <a:t>为</a:t>
                </a:r>
                <a:r>
                  <a:rPr lang="en-US" altLang="zh-CN" dirty="0"/>
                  <a:t>B</a:t>
                </a:r>
                <a:r>
                  <a:rPr lang="zh-CN" altLang="en-US" dirty="0"/>
                  <a:t>的</a:t>
                </a:r>
                <a:r>
                  <a:rPr lang="zh-CN" altLang="en-US" dirty="0">
                    <a:solidFill>
                      <a:srgbClr val="3333FF"/>
                    </a:solidFill>
                  </a:rPr>
                  <a:t>下界</a:t>
                </a:r>
                <a:r>
                  <a:rPr lang="zh-CN" altLang="zh-CN" dirty="0"/>
                  <a:t>（</a:t>
                </a:r>
                <a:r>
                  <a:rPr lang="en-US" altLang="zh-CN" dirty="0"/>
                  <a:t>Lower Bound</a:t>
                </a:r>
                <a:r>
                  <a:rPr lang="zh-CN" altLang="zh-CN" dirty="0"/>
                  <a:t>）</a:t>
                </a:r>
                <a:r>
                  <a:rPr lang="zh-CN" altLang="en-US" dirty="0"/>
                  <a:t>。</a:t>
                </a:r>
                <a:endParaRPr lang="en-US" altLang="zh-CN" dirty="0"/>
              </a:p>
              <a:p>
                <a:pPr marL="533507" indent="-533507">
                  <a:lnSpc>
                    <a:spcPct val="150000"/>
                  </a:lnSpc>
                  <a:spcBef>
                    <a:spcPts val="600"/>
                  </a:spcBef>
                  <a:buNone/>
                  <a:defRPr/>
                </a:pPr>
                <a:r>
                  <a:rPr lang="zh-CN" altLang="en-US" dirty="0"/>
                  <a:t> （</a:t>
                </a:r>
                <a:r>
                  <a:rPr lang="en-US" altLang="zh-CN" dirty="0"/>
                  <a:t>3</a:t>
                </a:r>
                <a:r>
                  <a:rPr lang="zh-CN" altLang="en-US" dirty="0"/>
                  <a:t>）</a:t>
                </a:r>
                <a:r>
                  <a:rPr lang="zh-CN" altLang="zh-CN" dirty="0"/>
                  <a:t>令</a:t>
                </a:r>
                <a:r>
                  <a:rPr lang="en-US" altLang="zh-CN" dirty="0"/>
                  <a:t>C={</a:t>
                </a:r>
                <a:r>
                  <a:rPr lang="en-US" altLang="zh-CN" dirty="0" err="1"/>
                  <a:t>y|y</a:t>
                </a:r>
                <a:r>
                  <a:rPr lang="zh-CN" altLang="zh-CN" dirty="0"/>
                  <a:t>是</a:t>
                </a:r>
                <a:r>
                  <a:rPr lang="en-US" altLang="zh-CN" dirty="0"/>
                  <a:t>B</a:t>
                </a:r>
                <a:r>
                  <a:rPr lang="zh-CN" altLang="zh-CN" dirty="0"/>
                  <a:t>的上界</a:t>
                </a:r>
                <a:r>
                  <a:rPr lang="en-US" altLang="zh-CN" dirty="0"/>
                  <a:t>}</a:t>
                </a:r>
                <a:r>
                  <a:rPr lang="zh-CN" altLang="zh-CN" dirty="0"/>
                  <a:t>，则称</a:t>
                </a:r>
                <a:r>
                  <a:rPr lang="en-US" altLang="zh-CN" dirty="0"/>
                  <a:t>C</a:t>
                </a:r>
                <a:r>
                  <a:rPr lang="zh-CN" altLang="zh-CN" dirty="0"/>
                  <a:t>的最小元为</a:t>
                </a:r>
                <a:r>
                  <a:rPr lang="en-US" altLang="zh-CN" dirty="0"/>
                  <a:t>B</a:t>
                </a:r>
                <a:r>
                  <a:rPr lang="zh-CN" altLang="zh-CN" dirty="0"/>
                  <a:t>的</a:t>
                </a:r>
                <a:r>
                  <a:rPr lang="zh-CN" altLang="zh-CN" dirty="0">
                    <a:solidFill>
                      <a:srgbClr val="3333FF"/>
                    </a:solidFill>
                  </a:rPr>
                  <a:t>最小上界</a:t>
                </a:r>
                <a:r>
                  <a:rPr lang="zh-CN" altLang="zh-CN" dirty="0"/>
                  <a:t>（</a:t>
                </a:r>
                <a:r>
                  <a:rPr lang="en-US" altLang="zh-CN" dirty="0"/>
                  <a:t>Least Upper  </a:t>
                </a:r>
              </a:p>
              <a:p>
                <a:pPr marL="533507" indent="-533507">
                  <a:lnSpc>
                    <a:spcPct val="150000"/>
                  </a:lnSpc>
                  <a:spcBef>
                    <a:spcPts val="600"/>
                  </a:spcBef>
                  <a:buNone/>
                  <a:defRPr/>
                </a:pPr>
                <a:r>
                  <a:rPr lang="en-US" altLang="zh-CN" dirty="0"/>
                  <a:t>          Bound</a:t>
                </a:r>
                <a:r>
                  <a:rPr lang="zh-CN" altLang="zh-CN" dirty="0"/>
                  <a:t>）或</a:t>
                </a:r>
                <a:r>
                  <a:rPr lang="en-US" altLang="zh-CN" dirty="0"/>
                  <a:t>  </a:t>
                </a:r>
                <a:r>
                  <a:rPr lang="zh-CN" altLang="zh-CN" dirty="0"/>
                  <a:t>上确界，记</a:t>
                </a:r>
                <a:r>
                  <a:rPr lang="en-US" altLang="zh-CN" dirty="0" err="1"/>
                  <a:t>SupB</a:t>
                </a:r>
                <a:r>
                  <a:rPr lang="zh-CN" altLang="en-US" dirty="0"/>
                  <a:t>。</a:t>
                </a:r>
                <a:endParaRPr lang="en-US" altLang="zh-CN" dirty="0">
                  <a:solidFill>
                    <a:srgbClr val="FF0000"/>
                  </a:solidFill>
                </a:endParaRPr>
              </a:p>
              <a:p>
                <a:pPr marL="0" indent="0">
                  <a:lnSpc>
                    <a:spcPct val="150000"/>
                  </a:lnSpc>
                  <a:spcBef>
                    <a:spcPts val="600"/>
                  </a:spcBef>
                  <a:buNone/>
                </a:pPr>
                <a:r>
                  <a:rPr lang="en-US" altLang="zh-CN" dirty="0">
                    <a:solidFill>
                      <a:srgbClr val="0000CC"/>
                    </a:solidFill>
                  </a:rPr>
                  <a:t> </a:t>
                </a:r>
                <a:r>
                  <a:rPr lang="zh-CN" altLang="zh-CN" dirty="0"/>
                  <a:t>（</a:t>
                </a:r>
                <a:r>
                  <a:rPr lang="en-US" altLang="zh-CN" dirty="0"/>
                  <a:t>4</a:t>
                </a:r>
                <a:r>
                  <a:rPr lang="zh-CN" altLang="zh-CN" dirty="0"/>
                  <a:t>）令</a:t>
                </a:r>
                <a:r>
                  <a:rPr lang="en-US" altLang="zh-CN" dirty="0"/>
                  <a:t>D={</a:t>
                </a:r>
                <a:r>
                  <a:rPr lang="en-US" altLang="zh-CN" dirty="0" err="1"/>
                  <a:t>y|y</a:t>
                </a:r>
                <a:r>
                  <a:rPr lang="zh-CN" altLang="zh-CN" dirty="0"/>
                  <a:t>是</a:t>
                </a:r>
                <a:r>
                  <a:rPr lang="en-US" altLang="zh-CN" dirty="0"/>
                  <a:t>B</a:t>
                </a:r>
                <a:r>
                  <a:rPr lang="zh-CN" altLang="zh-CN" dirty="0"/>
                  <a:t>的下界</a:t>
                </a:r>
                <a:r>
                  <a:rPr lang="en-US" altLang="zh-CN" dirty="0"/>
                  <a:t>}</a:t>
                </a:r>
                <a:r>
                  <a:rPr lang="zh-CN" altLang="zh-CN" dirty="0"/>
                  <a:t>，则称</a:t>
                </a:r>
                <a:r>
                  <a:rPr lang="en-US" altLang="zh-CN" dirty="0"/>
                  <a:t>D</a:t>
                </a:r>
                <a:r>
                  <a:rPr lang="zh-CN" altLang="zh-CN" dirty="0"/>
                  <a:t>的最大元为</a:t>
                </a:r>
                <a:r>
                  <a:rPr lang="en-US" altLang="zh-CN" dirty="0"/>
                  <a:t>B</a:t>
                </a:r>
                <a:r>
                  <a:rPr lang="zh-CN" altLang="zh-CN" dirty="0"/>
                  <a:t>的</a:t>
                </a:r>
                <a:r>
                  <a:rPr lang="zh-CN" altLang="zh-CN" dirty="0">
                    <a:solidFill>
                      <a:srgbClr val="3333FF"/>
                    </a:solidFill>
                  </a:rPr>
                  <a:t>最大下界</a:t>
                </a:r>
                <a:r>
                  <a:rPr lang="zh-CN" altLang="zh-CN" dirty="0"/>
                  <a:t>（</a:t>
                </a:r>
                <a:r>
                  <a:rPr lang="en-US" altLang="zh-CN" dirty="0"/>
                  <a:t>Greatest Lower  </a:t>
                </a:r>
              </a:p>
              <a:p>
                <a:pPr marL="0" indent="0">
                  <a:lnSpc>
                    <a:spcPct val="150000"/>
                  </a:lnSpc>
                  <a:spcBef>
                    <a:spcPts val="600"/>
                  </a:spcBef>
                  <a:buNone/>
                </a:pPr>
                <a:r>
                  <a:rPr lang="en-US" altLang="zh-CN" dirty="0"/>
                  <a:t>          Bound</a:t>
                </a:r>
                <a:r>
                  <a:rPr lang="zh-CN" altLang="zh-CN" dirty="0"/>
                  <a:t>）或下确界，记</a:t>
                </a:r>
                <a:r>
                  <a:rPr lang="en-US" altLang="zh-CN" dirty="0" err="1"/>
                  <a:t>InfB</a:t>
                </a:r>
                <a:r>
                  <a:rPr lang="zh-CN" altLang="zh-CN" dirty="0"/>
                  <a:t>。</a:t>
                </a:r>
              </a:p>
            </p:txBody>
          </p:sp>
        </mc:Choice>
        <mc:Fallback xmlns="">
          <p:sp>
            <p:nvSpPr>
              <p:cNvPr id="1735683" name="Rectangle 3">
                <a:extLst>
                  <a:ext uri="{FF2B5EF4-FFF2-40B4-BE49-F238E27FC236}">
                    <a16:creationId xmlns:a16="http://schemas.microsoft.com/office/drawing/2014/main" id="{5EBFF3F4-C378-45B5-A2DD-DB3407E4CAA9}"/>
                  </a:ext>
                </a:extLst>
              </p:cNvPr>
              <p:cNvSpPr>
                <a:spLocks noGrp="1" noRot="1" noChangeAspect="1" noMove="1" noResize="1" noEditPoints="1" noAdjustHandles="1" noChangeArrowheads="1" noChangeShapeType="1" noTextEdit="1"/>
              </p:cNvSpPr>
              <p:nvPr>
                <p:ph type="body" idx="1"/>
              </p:nvPr>
            </p:nvSpPr>
            <p:spPr>
              <a:xfrm>
                <a:off x="460375" y="1067594"/>
                <a:ext cx="11582400" cy="4800600"/>
              </a:xfrm>
              <a:blipFill>
                <a:blip r:embed="rId2"/>
                <a:stretch>
                  <a:fillRect l="-579"/>
                </a:stretch>
              </a:blipFill>
            </p:spPr>
            <p:txBody>
              <a:bodyPr/>
              <a:lstStyle/>
              <a:p>
                <a:r>
                  <a:rPr lang="zh-CN" alt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a:extLst>
              <a:ext uri="{FF2B5EF4-FFF2-40B4-BE49-F238E27FC236}">
                <a16:creationId xmlns:a16="http://schemas.microsoft.com/office/drawing/2014/main" id="{67EC029E-1035-473A-9E02-0D39760AA58E}"/>
              </a:ext>
            </a:extLst>
          </p:cNvPr>
          <p:cNvSpPr>
            <a:spLocks noGrp="1" noChangeArrowheads="1"/>
          </p:cNvSpPr>
          <p:nvPr>
            <p:ph type="title"/>
          </p:nvPr>
        </p:nvSpPr>
        <p:spPr>
          <a:xfrm>
            <a:off x="1450975" y="3658394"/>
            <a:ext cx="8066367" cy="536699"/>
          </a:xfrm>
        </p:spPr>
        <p:txBody>
          <a:bodyPr/>
          <a:lstStyle/>
          <a:p>
            <a:pPr eaLnBrk="1" hangingPunct="1"/>
            <a:r>
              <a:rPr lang="zh-CN" altLang="en-US" sz="3201" dirty="0"/>
              <a:t>由定义</a:t>
            </a:r>
            <a:r>
              <a:rPr lang="en-US" altLang="zh-CN" sz="3201" dirty="0"/>
              <a:t>5.3.5</a:t>
            </a:r>
            <a:r>
              <a:rPr lang="zh-CN" altLang="en-US" sz="3201" dirty="0"/>
              <a:t>知</a:t>
            </a:r>
          </a:p>
        </p:txBody>
      </p:sp>
      <mc:AlternateContent xmlns:mc="http://schemas.openxmlformats.org/markup-compatibility/2006" xmlns:a14="http://schemas.microsoft.com/office/drawing/2010/main">
        <mc:Choice Requires="a14">
          <p:sp>
            <p:nvSpPr>
              <p:cNvPr id="1736707" name="Rectangle 3">
                <a:extLst>
                  <a:ext uri="{FF2B5EF4-FFF2-40B4-BE49-F238E27FC236}">
                    <a16:creationId xmlns:a16="http://schemas.microsoft.com/office/drawing/2014/main" id="{ECAC6551-021B-47DA-A86C-8584A0A5FEFC}"/>
                  </a:ext>
                </a:extLst>
              </p:cNvPr>
              <p:cNvSpPr>
                <a:spLocks noGrp="1" noChangeArrowheads="1"/>
              </p:cNvSpPr>
              <p:nvPr>
                <p:ph type="body" idx="1"/>
              </p:nvPr>
            </p:nvSpPr>
            <p:spPr>
              <a:xfrm>
                <a:off x="307975" y="991394"/>
                <a:ext cx="11430000" cy="5717069"/>
              </a:xfrm>
              <a:solidFill>
                <a:schemeClr val="bg1">
                  <a:lumMod val="85000"/>
                </a:schemeClr>
              </a:solidFill>
            </p:spPr>
            <p:txBody>
              <a:bodyPr>
                <a:noAutofit/>
              </a:bodyPr>
              <a:lstStyle/>
              <a:p>
                <a:pPr marL="0" indent="0">
                  <a:lnSpc>
                    <a:spcPct val="150000"/>
                  </a:lnSpc>
                  <a:spcBef>
                    <a:spcPct val="50000"/>
                  </a:spcBef>
                  <a:buClr>
                    <a:srgbClr val="800080"/>
                  </a:buClr>
                  <a:buNone/>
                </a:pPr>
                <a:r>
                  <a:rPr lang="zh-CN" altLang="en-US" dirty="0"/>
                  <a:t>解题小贴士</a:t>
                </a:r>
                <a:r>
                  <a:rPr lang="en-US" altLang="zh-CN" dirty="0"/>
                  <a:t>—</a:t>
                </a:r>
                <a:r>
                  <a:rPr lang="zh-CN" altLang="en-US" dirty="0">
                    <a:solidFill>
                      <a:srgbClr val="C00000"/>
                    </a:solidFill>
                  </a:rPr>
                  <a:t>上界、下界的求解方法</a:t>
                </a:r>
              </a:p>
              <a:p>
                <a:pPr marL="0" indent="0">
                  <a:lnSpc>
                    <a:spcPct val="150000"/>
                  </a:lnSpc>
                  <a:spcBef>
                    <a:spcPct val="50000"/>
                  </a:spcBef>
                  <a:buClr>
                    <a:srgbClr val="800080"/>
                  </a:buClr>
                  <a:buNone/>
                </a:pPr>
                <a:r>
                  <a:rPr lang="zh-CN" altLang="en-US" dirty="0"/>
                  <a:t>（</a:t>
                </a:r>
                <a:r>
                  <a:rPr lang="en-US" altLang="zh-CN" dirty="0"/>
                  <a:t>1</a:t>
                </a:r>
                <a:r>
                  <a:rPr lang="zh-CN" altLang="en-US" dirty="0"/>
                  <a:t>） </a:t>
                </a:r>
                <a:r>
                  <a:rPr lang="en-US" altLang="zh-CN" dirty="0">
                    <a:sym typeface="Symbol" panose="05050102010706020507" pitchFamily="18" charset="2"/>
                  </a:rPr>
                  <a:t></a:t>
                </a:r>
                <a:r>
                  <a:rPr lang="en-US" altLang="zh-CN" dirty="0">
                    <a:solidFill>
                      <a:srgbClr val="0000CC"/>
                    </a:solidFill>
                  </a:rPr>
                  <a:t>a(</a:t>
                </a:r>
                <a:r>
                  <a:rPr lang="en-US" altLang="zh-CN" dirty="0" err="1">
                    <a:solidFill>
                      <a:srgbClr val="0000CC"/>
                    </a:solidFill>
                  </a:rPr>
                  <a:t>a∈A</a:t>
                </a:r>
                <a:r>
                  <a:rPr lang="en-US" altLang="zh-CN" dirty="0">
                    <a:solidFill>
                      <a:srgbClr val="0000CC"/>
                    </a:solidFill>
                  </a:rPr>
                  <a:t>∧</a:t>
                </a:r>
                <a14:m>
                  <m:oMath xmlns:m="http://schemas.openxmlformats.org/officeDocument/2006/math">
                    <m:r>
                      <a:rPr lang="es-ES" altLang="zh-CN" i="1">
                        <a:latin typeface="Cambria Math" panose="02040503050406030204" pitchFamily="18" charset="0"/>
                      </a:rPr>
                      <m:t>∀</m:t>
                    </m:r>
                  </m:oMath>
                </a14:m>
                <a:r>
                  <a:rPr lang="en-US" altLang="zh-CN" dirty="0">
                    <a:solidFill>
                      <a:srgbClr val="0000CC"/>
                    </a:solidFill>
                  </a:rPr>
                  <a:t>x(</a:t>
                </a:r>
                <a:r>
                  <a:rPr lang="en-US" altLang="zh-CN" dirty="0" err="1">
                    <a:solidFill>
                      <a:srgbClr val="0000CC"/>
                    </a:solidFill>
                  </a:rPr>
                  <a:t>x∈B→x≤a</a:t>
                </a:r>
                <a:r>
                  <a:rPr lang="en-US" altLang="zh-CN" dirty="0">
                    <a:solidFill>
                      <a:srgbClr val="0000CC"/>
                    </a:solidFill>
                  </a:rPr>
                  <a:t>))=1 </a:t>
                </a:r>
                <a:r>
                  <a:rPr lang="en-US" altLang="zh-CN" dirty="0">
                    <a:sym typeface="Symbol" panose="05050102010706020507" pitchFamily="18" charset="2"/>
                  </a:rPr>
                  <a:t> </a:t>
                </a:r>
                <a:r>
                  <a:rPr lang="en-US" altLang="zh-CN" dirty="0"/>
                  <a:t>a</a:t>
                </a:r>
                <a:r>
                  <a:rPr lang="zh-CN" altLang="en-US" dirty="0"/>
                  <a:t>为</a:t>
                </a:r>
                <a:r>
                  <a:rPr lang="en-US" altLang="zh-CN" dirty="0"/>
                  <a:t>B</a:t>
                </a:r>
                <a:r>
                  <a:rPr lang="zh-CN" altLang="en-US" dirty="0"/>
                  <a:t>的上界。</a:t>
                </a:r>
              </a:p>
              <a:p>
                <a:pPr marL="0" indent="0">
                  <a:lnSpc>
                    <a:spcPct val="150000"/>
                  </a:lnSpc>
                  <a:spcBef>
                    <a:spcPct val="50000"/>
                  </a:spcBef>
                  <a:buClr>
                    <a:srgbClr val="800080"/>
                  </a:buClr>
                  <a:buNone/>
                </a:pPr>
                <a:r>
                  <a:rPr lang="zh-CN" altLang="en-US" dirty="0"/>
                  <a:t>（</a:t>
                </a:r>
                <a:r>
                  <a:rPr lang="en-US" altLang="zh-CN" dirty="0"/>
                  <a:t>2</a:t>
                </a:r>
                <a:r>
                  <a:rPr lang="zh-CN" altLang="en-US" dirty="0"/>
                  <a:t>）在</a:t>
                </a:r>
                <a:r>
                  <a:rPr lang="en-US" altLang="zh-CN" dirty="0"/>
                  <a:t>B</a:t>
                </a:r>
                <a:r>
                  <a:rPr lang="zh-CN" altLang="en-US" dirty="0"/>
                  <a:t>的哈斯图中，找出</a:t>
                </a:r>
                <a:r>
                  <a:rPr lang="en-US" altLang="zh-CN" dirty="0"/>
                  <a:t>B</a:t>
                </a:r>
                <a:r>
                  <a:rPr lang="zh-CN" altLang="en-US" dirty="0"/>
                  <a:t>的最大元。</a:t>
                </a:r>
                <a:r>
                  <a:rPr lang="zh-CN" altLang="en-US" dirty="0">
                    <a:solidFill>
                      <a:srgbClr val="3333FF"/>
                    </a:solidFill>
                  </a:rPr>
                  <a:t>若最大元存在，则最大元及其上面的元素都是</a:t>
                </a:r>
                <a:r>
                  <a:rPr lang="en-US" altLang="zh-CN" dirty="0">
                    <a:solidFill>
                      <a:srgbClr val="3333FF"/>
                    </a:solidFill>
                  </a:rPr>
                  <a:t>B</a:t>
                </a:r>
                <a:r>
                  <a:rPr lang="zh-CN" altLang="en-US" dirty="0">
                    <a:solidFill>
                      <a:srgbClr val="3333FF"/>
                    </a:solidFill>
                  </a:rPr>
                  <a:t>的上界；</a:t>
                </a:r>
                <a:r>
                  <a:rPr lang="zh-CN" altLang="en-US" dirty="0">
                    <a:solidFill>
                      <a:srgbClr val="C00000"/>
                    </a:solidFill>
                  </a:rPr>
                  <a:t>若最大元不存在，则向上找出“大”于其所有极大元的元素，这些元素就是</a:t>
                </a:r>
                <a:r>
                  <a:rPr lang="en-US" altLang="zh-CN" dirty="0">
                    <a:solidFill>
                      <a:srgbClr val="C00000"/>
                    </a:solidFill>
                  </a:rPr>
                  <a:t>B</a:t>
                </a:r>
                <a:r>
                  <a:rPr lang="zh-CN" altLang="en-US" dirty="0">
                    <a:solidFill>
                      <a:srgbClr val="C00000"/>
                    </a:solidFill>
                  </a:rPr>
                  <a:t>的上界。</a:t>
                </a:r>
              </a:p>
              <a:p>
                <a:pPr marL="0" indent="0">
                  <a:lnSpc>
                    <a:spcPct val="150000"/>
                  </a:lnSpc>
                  <a:spcBef>
                    <a:spcPct val="50000"/>
                  </a:spcBef>
                  <a:buClr>
                    <a:srgbClr val="800080"/>
                  </a:buClr>
                  <a:buNone/>
                </a:pPr>
                <a:r>
                  <a:rPr lang="zh-CN" altLang="en-US" dirty="0"/>
                  <a:t>（</a:t>
                </a:r>
                <a:r>
                  <a:rPr lang="en-US" altLang="zh-CN" dirty="0"/>
                  <a:t>3</a:t>
                </a:r>
                <a:r>
                  <a:rPr lang="en-US" altLang="zh-CN" dirty="0">
                    <a:sym typeface="Symbol" panose="05050102010706020507" pitchFamily="18" charset="2"/>
                  </a:rPr>
                  <a:t> </a:t>
                </a:r>
                <a:r>
                  <a:rPr lang="en-US" altLang="zh-CN" dirty="0">
                    <a:solidFill>
                      <a:srgbClr val="0000CC"/>
                    </a:solidFill>
                  </a:rPr>
                  <a:t>a(</a:t>
                </a:r>
                <a:r>
                  <a:rPr lang="en-US" altLang="zh-CN" dirty="0" err="1">
                    <a:solidFill>
                      <a:srgbClr val="0000CC"/>
                    </a:solidFill>
                  </a:rPr>
                  <a:t>a∈A</a:t>
                </a:r>
                <a:r>
                  <a:rPr lang="en-US" altLang="zh-CN" dirty="0">
                    <a:solidFill>
                      <a:srgbClr val="0000CC"/>
                    </a:solidFill>
                  </a:rPr>
                  <a:t>∧</a:t>
                </a:r>
                <a14:m>
                  <m:oMath xmlns:m="http://schemas.openxmlformats.org/officeDocument/2006/math">
                    <m:r>
                      <a:rPr lang="es-ES" altLang="zh-CN" i="1">
                        <a:latin typeface="Cambria Math" panose="02040503050406030204" pitchFamily="18" charset="0"/>
                      </a:rPr>
                      <m:t>∀</m:t>
                    </m:r>
                  </m:oMath>
                </a14:m>
                <a:r>
                  <a:rPr lang="en-US" altLang="zh-CN" dirty="0">
                    <a:solidFill>
                      <a:srgbClr val="0000CC"/>
                    </a:solidFill>
                  </a:rPr>
                  <a:t>x(</a:t>
                </a:r>
                <a:r>
                  <a:rPr lang="en-US" altLang="zh-CN" dirty="0" err="1">
                    <a:solidFill>
                      <a:srgbClr val="0000CC"/>
                    </a:solidFill>
                  </a:rPr>
                  <a:t>x∈B→a≤x</a:t>
                </a:r>
                <a:r>
                  <a:rPr lang="en-US" altLang="zh-CN" dirty="0">
                    <a:solidFill>
                      <a:srgbClr val="0000CC"/>
                    </a:solidFill>
                  </a:rPr>
                  <a:t>))=1</a:t>
                </a:r>
                <a:r>
                  <a:rPr lang="en-US" altLang="zh-CN" dirty="0">
                    <a:sym typeface="Symbol" panose="05050102010706020507" pitchFamily="18" charset="2"/>
                  </a:rPr>
                  <a:t> </a:t>
                </a:r>
                <a:r>
                  <a:rPr lang="en-US" altLang="zh-CN" dirty="0">
                    <a:solidFill>
                      <a:srgbClr val="0000CC"/>
                    </a:solidFill>
                  </a:rPr>
                  <a:t> </a:t>
                </a:r>
                <a:r>
                  <a:rPr lang="en-US" altLang="zh-CN" dirty="0"/>
                  <a:t>a</a:t>
                </a:r>
                <a:r>
                  <a:rPr lang="zh-CN" altLang="en-US" dirty="0"/>
                  <a:t>为</a:t>
                </a:r>
                <a:r>
                  <a:rPr lang="en-US" altLang="zh-CN" dirty="0"/>
                  <a:t>B</a:t>
                </a:r>
                <a:r>
                  <a:rPr lang="zh-CN" altLang="en-US" dirty="0"/>
                  <a:t>的下界。</a:t>
                </a:r>
              </a:p>
              <a:p>
                <a:pPr marL="0" indent="0">
                  <a:lnSpc>
                    <a:spcPct val="150000"/>
                  </a:lnSpc>
                  <a:spcBef>
                    <a:spcPct val="50000"/>
                  </a:spcBef>
                  <a:buClr>
                    <a:srgbClr val="800080"/>
                  </a:buClr>
                  <a:buNone/>
                </a:pPr>
                <a:r>
                  <a:rPr lang="zh-CN" altLang="en-US" dirty="0"/>
                  <a:t>（</a:t>
                </a:r>
                <a:r>
                  <a:rPr lang="en-US" altLang="zh-CN" dirty="0"/>
                  <a:t>4</a:t>
                </a:r>
                <a:r>
                  <a:rPr lang="zh-CN" altLang="en-US" dirty="0"/>
                  <a:t>）在</a:t>
                </a:r>
                <a:r>
                  <a:rPr lang="en-US" altLang="zh-CN" dirty="0"/>
                  <a:t>B</a:t>
                </a:r>
                <a:r>
                  <a:rPr lang="zh-CN" altLang="en-US" dirty="0"/>
                  <a:t>的哈斯图中，找出</a:t>
                </a:r>
                <a:r>
                  <a:rPr lang="en-US" altLang="zh-CN" dirty="0"/>
                  <a:t>B</a:t>
                </a:r>
                <a:r>
                  <a:rPr lang="zh-CN" altLang="en-US" dirty="0"/>
                  <a:t>的最小元。</a:t>
                </a:r>
                <a:r>
                  <a:rPr lang="zh-CN" altLang="en-US" dirty="0">
                    <a:solidFill>
                      <a:srgbClr val="0000CC"/>
                    </a:solidFill>
                  </a:rPr>
                  <a:t>若最小元存在，则最小元及其下面的元素都是</a:t>
                </a:r>
                <a:r>
                  <a:rPr lang="en-US" altLang="zh-CN" dirty="0">
                    <a:solidFill>
                      <a:srgbClr val="0000CC"/>
                    </a:solidFill>
                  </a:rPr>
                  <a:t>B</a:t>
                </a:r>
                <a:r>
                  <a:rPr lang="zh-CN" altLang="en-US" dirty="0">
                    <a:solidFill>
                      <a:srgbClr val="0000CC"/>
                    </a:solidFill>
                  </a:rPr>
                  <a:t>的下界</a:t>
                </a:r>
                <a:r>
                  <a:rPr lang="zh-CN" altLang="en-US" dirty="0"/>
                  <a:t>；</a:t>
                </a:r>
                <a:r>
                  <a:rPr lang="zh-CN" altLang="en-US" dirty="0">
                    <a:solidFill>
                      <a:srgbClr val="C00000"/>
                    </a:solidFill>
                  </a:rPr>
                  <a:t>若最小元不存在，则向下找出“小”于其所有极小元的元素，这些元素就是</a:t>
                </a:r>
                <a:r>
                  <a:rPr lang="en-US" altLang="zh-CN" dirty="0">
                    <a:solidFill>
                      <a:srgbClr val="C00000"/>
                    </a:solidFill>
                  </a:rPr>
                  <a:t>B</a:t>
                </a:r>
                <a:r>
                  <a:rPr lang="zh-CN" altLang="en-US" dirty="0">
                    <a:solidFill>
                      <a:srgbClr val="C00000"/>
                    </a:solidFill>
                  </a:rPr>
                  <a:t>的下界。</a:t>
                </a:r>
              </a:p>
            </p:txBody>
          </p:sp>
        </mc:Choice>
        <mc:Fallback xmlns="">
          <p:sp>
            <p:nvSpPr>
              <p:cNvPr id="1736707" name="Rectangle 3">
                <a:extLst>
                  <a:ext uri="{FF2B5EF4-FFF2-40B4-BE49-F238E27FC236}">
                    <a16:creationId xmlns:a16="http://schemas.microsoft.com/office/drawing/2014/main" id="{ECAC6551-021B-47DA-A86C-8584A0A5FEFC}"/>
                  </a:ext>
                </a:extLst>
              </p:cNvPr>
              <p:cNvSpPr>
                <a:spLocks noGrp="1" noRot="1" noChangeAspect="1" noMove="1" noResize="1" noEditPoints="1" noAdjustHandles="1" noChangeArrowheads="1" noChangeShapeType="1" noTextEdit="1"/>
              </p:cNvSpPr>
              <p:nvPr>
                <p:ph type="body" idx="1"/>
              </p:nvPr>
            </p:nvSpPr>
            <p:spPr>
              <a:xfrm>
                <a:off x="307975" y="991394"/>
                <a:ext cx="11430000" cy="5717069"/>
              </a:xfrm>
              <a:blipFill>
                <a:blip r:embed="rId2"/>
                <a:stretch>
                  <a:fillRect l="-587" r="-480" b="-2455"/>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427C5BB7-7ED9-4200-A277-7A8800E29DF0}"/>
              </a:ext>
            </a:extLst>
          </p:cNvPr>
          <p:cNvSpPr txBox="1">
            <a:spLocks noChangeArrowheads="1"/>
          </p:cNvSpPr>
          <p:nvPr/>
        </p:nvSpPr>
        <p:spPr>
          <a:xfrm>
            <a:off x="774700" y="352424"/>
            <a:ext cx="5334000" cy="429419"/>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b="1" kern="1200">
                <a:solidFill>
                  <a:schemeClr val="bg1"/>
                </a:solidFill>
                <a:latin typeface="+mn-ea"/>
                <a:ea typeface="+mn-ea"/>
                <a:cs typeface="+mj-cs"/>
              </a:defRPr>
            </a:lvl1pPr>
          </a:lstStyle>
          <a:p>
            <a:r>
              <a:rPr lang="zh-CN" altLang="zh-CN" dirty="0"/>
              <a:t>解题小贴士</a:t>
            </a:r>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a:extLst>
              <a:ext uri="{FF2B5EF4-FFF2-40B4-BE49-F238E27FC236}">
                <a16:creationId xmlns:a16="http://schemas.microsoft.com/office/drawing/2014/main" id="{56709778-A2E3-4554-B27B-019C0FDF0DC5}"/>
              </a:ext>
            </a:extLst>
          </p:cNvPr>
          <p:cNvSpPr>
            <a:spLocks noGrp="1" noChangeArrowheads="1"/>
          </p:cNvSpPr>
          <p:nvPr>
            <p:ph type="title"/>
          </p:nvPr>
        </p:nvSpPr>
        <p:spPr>
          <a:xfrm>
            <a:off x="781174" y="285023"/>
            <a:ext cx="10758267" cy="585924"/>
          </a:xfrm>
        </p:spPr>
        <p:txBody>
          <a:bodyPr/>
          <a:lstStyle/>
          <a:p>
            <a:pPr eaLnBrk="1" hangingPunct="1"/>
            <a:r>
              <a:rPr lang="zh-CN" altLang="en-US" dirty="0"/>
              <a:t>例</a:t>
            </a:r>
            <a:r>
              <a:rPr lang="en-US" altLang="zh-CN" dirty="0"/>
              <a:t>5.21</a:t>
            </a:r>
            <a:endParaRPr lang="zh-CN" altLang="en-US" dirty="0"/>
          </a:p>
        </p:txBody>
      </p:sp>
      <p:sp>
        <p:nvSpPr>
          <p:cNvPr id="1737731" name="Rectangle 3">
            <a:extLst>
              <a:ext uri="{FF2B5EF4-FFF2-40B4-BE49-F238E27FC236}">
                <a16:creationId xmlns:a16="http://schemas.microsoft.com/office/drawing/2014/main" id="{3A15653C-6A3A-41E7-9A04-6299052E02B2}"/>
              </a:ext>
            </a:extLst>
          </p:cNvPr>
          <p:cNvSpPr>
            <a:spLocks noGrp="1" noChangeArrowheads="1"/>
          </p:cNvSpPr>
          <p:nvPr>
            <p:ph type="body" sz="half" idx="1"/>
          </p:nvPr>
        </p:nvSpPr>
        <p:spPr>
          <a:xfrm>
            <a:off x="348465" y="970983"/>
            <a:ext cx="11618110" cy="1716484"/>
          </a:xfrm>
        </p:spPr>
        <p:txBody>
          <a:bodyPr/>
          <a:lstStyle/>
          <a:p>
            <a:pPr marL="0" indent="0">
              <a:buNone/>
            </a:pPr>
            <a:r>
              <a:rPr lang="zh-CN" altLang="en-US" dirty="0">
                <a:solidFill>
                  <a:srgbClr val="C00000"/>
                </a:solidFill>
              </a:rPr>
              <a:t>例</a:t>
            </a:r>
            <a:r>
              <a:rPr lang="en-US" altLang="zh-CN" dirty="0">
                <a:solidFill>
                  <a:srgbClr val="C00000"/>
                </a:solidFill>
              </a:rPr>
              <a:t>5.21  </a:t>
            </a:r>
            <a:r>
              <a:rPr lang="zh-CN" altLang="en-US" dirty="0"/>
              <a:t>试求出例</a:t>
            </a:r>
            <a:r>
              <a:rPr lang="en-US" altLang="zh-CN" dirty="0"/>
              <a:t>5.19</a:t>
            </a:r>
            <a:r>
              <a:rPr lang="zh-CN" altLang="en-US" dirty="0"/>
              <a:t>和</a:t>
            </a:r>
            <a:r>
              <a:rPr lang="en-US" altLang="zh-CN" dirty="0"/>
              <a:t>5.20</a:t>
            </a:r>
            <a:r>
              <a:rPr lang="zh-CN" altLang="en-US" dirty="0"/>
              <a:t>中</a:t>
            </a:r>
            <a:r>
              <a:rPr lang="en-US" altLang="zh-CN" dirty="0"/>
              <a:t>A</a:t>
            </a:r>
            <a:r>
              <a:rPr lang="zh-CN" altLang="en-US" dirty="0"/>
              <a:t>的子集</a:t>
            </a:r>
            <a:r>
              <a:rPr lang="en-US" altLang="zh-CN" dirty="0"/>
              <a:t>B</a:t>
            </a:r>
            <a:r>
              <a:rPr lang="en-US" altLang="zh-CN" baseline="-25000" dirty="0"/>
              <a:t>1</a:t>
            </a:r>
            <a:r>
              <a:rPr lang="zh-CN" altLang="zh-CN" dirty="0"/>
              <a:t>，</a:t>
            </a:r>
            <a:r>
              <a:rPr lang="en-US" altLang="zh-CN" dirty="0"/>
              <a:t>B</a:t>
            </a:r>
            <a:r>
              <a:rPr lang="en-US" altLang="zh-CN" baseline="-25000" dirty="0"/>
              <a:t>2</a:t>
            </a:r>
            <a:r>
              <a:rPr lang="zh-CN" altLang="zh-CN" dirty="0"/>
              <a:t>，</a:t>
            </a:r>
            <a:r>
              <a:rPr lang="en-US" altLang="zh-CN" dirty="0"/>
              <a:t>B</a:t>
            </a:r>
            <a:r>
              <a:rPr lang="en-US" altLang="zh-CN" baseline="-25000" dirty="0"/>
              <a:t>3</a:t>
            </a:r>
            <a:r>
              <a:rPr lang="zh-CN" altLang="zh-CN" dirty="0"/>
              <a:t>和</a:t>
            </a:r>
            <a:r>
              <a:rPr lang="en-US" altLang="zh-CN" dirty="0"/>
              <a:t>B</a:t>
            </a:r>
            <a:r>
              <a:rPr lang="en-US" altLang="zh-CN" baseline="-25000" dirty="0"/>
              <a:t>4</a:t>
            </a:r>
            <a:r>
              <a:rPr lang="zh-CN" altLang="en-US" dirty="0"/>
              <a:t>的上界、下界、上确界和下确界。</a:t>
            </a:r>
            <a:endParaRPr lang="en-US" altLang="zh-CN" dirty="0"/>
          </a:p>
          <a:p>
            <a:pPr marL="0" indent="0">
              <a:buNone/>
            </a:pPr>
            <a:r>
              <a:rPr lang="zh-CN" altLang="en-US" dirty="0">
                <a:solidFill>
                  <a:srgbClr val="C00000"/>
                </a:solidFill>
              </a:rPr>
              <a:t>解    </a:t>
            </a:r>
            <a:r>
              <a:rPr lang="zh-CN" altLang="en-US" dirty="0"/>
              <a:t>集合</a:t>
            </a:r>
            <a:r>
              <a:rPr lang="en-US" altLang="zh-CN" dirty="0"/>
              <a:t>B</a:t>
            </a:r>
            <a:r>
              <a:rPr lang="en-US" altLang="zh-CN" baseline="-25000" dirty="0"/>
              <a:t>1</a:t>
            </a:r>
            <a:r>
              <a:rPr lang="zh-CN" altLang="zh-CN" dirty="0"/>
              <a:t>，</a:t>
            </a:r>
            <a:r>
              <a:rPr lang="en-US" altLang="zh-CN" dirty="0"/>
              <a:t>B</a:t>
            </a:r>
            <a:r>
              <a:rPr lang="en-US" altLang="zh-CN" baseline="-25000" dirty="0"/>
              <a:t>2</a:t>
            </a:r>
            <a:r>
              <a:rPr lang="zh-CN" altLang="zh-CN" dirty="0"/>
              <a:t>，</a:t>
            </a:r>
            <a:r>
              <a:rPr lang="en-US" altLang="zh-CN" dirty="0"/>
              <a:t>B</a:t>
            </a:r>
            <a:r>
              <a:rPr lang="en-US" altLang="zh-CN" baseline="-25000" dirty="0"/>
              <a:t>3</a:t>
            </a:r>
            <a:r>
              <a:rPr lang="zh-CN" altLang="zh-CN" dirty="0"/>
              <a:t>和</a:t>
            </a:r>
            <a:r>
              <a:rPr lang="en-US" altLang="zh-CN" dirty="0"/>
              <a:t>B</a:t>
            </a:r>
            <a:r>
              <a:rPr lang="en-US" altLang="zh-CN" baseline="-25000" dirty="0"/>
              <a:t>4</a:t>
            </a:r>
            <a:r>
              <a:rPr lang="zh-CN" altLang="en-US" dirty="0"/>
              <a:t>的上界、下界、上确界和下确界如下表所示。 </a:t>
            </a:r>
          </a:p>
        </p:txBody>
      </p:sp>
      <p:graphicFrame>
        <p:nvGraphicFramePr>
          <p:cNvPr id="1737813" name="Group 85">
            <a:extLst>
              <a:ext uri="{FF2B5EF4-FFF2-40B4-BE49-F238E27FC236}">
                <a16:creationId xmlns:a16="http://schemas.microsoft.com/office/drawing/2014/main" id="{AFD60E3B-C7FE-4436-889B-91F851C04A18}"/>
              </a:ext>
            </a:extLst>
          </p:cNvPr>
          <p:cNvGraphicFramePr>
            <a:graphicFrameLocks noGrp="1"/>
          </p:cNvGraphicFramePr>
          <p:nvPr>
            <p:ph sz="half" idx="2"/>
            <p:extLst>
              <p:ext uri="{D42A27DB-BD31-4B8C-83A1-F6EECF244321}">
                <p14:modId xmlns:p14="http://schemas.microsoft.com/office/powerpoint/2010/main" val="1937084920"/>
              </p:ext>
            </p:extLst>
          </p:nvPr>
        </p:nvGraphicFramePr>
        <p:xfrm>
          <a:off x="1234731" y="3029265"/>
          <a:ext cx="10046044" cy="3677130"/>
        </p:xfrm>
        <a:graphic>
          <a:graphicData uri="http://schemas.openxmlformats.org/drawingml/2006/table">
            <a:tbl>
              <a:tblPr/>
              <a:tblGrid>
                <a:gridCol w="1155537">
                  <a:extLst>
                    <a:ext uri="{9D8B030D-6E8A-4147-A177-3AD203B41FA5}">
                      <a16:colId xmlns:a16="http://schemas.microsoft.com/office/drawing/2014/main" val="20000"/>
                    </a:ext>
                  </a:extLst>
                </a:gridCol>
                <a:gridCol w="3464065">
                  <a:extLst>
                    <a:ext uri="{9D8B030D-6E8A-4147-A177-3AD203B41FA5}">
                      <a16:colId xmlns:a16="http://schemas.microsoft.com/office/drawing/2014/main" val="20001"/>
                    </a:ext>
                  </a:extLst>
                </a:gridCol>
                <a:gridCol w="1845296">
                  <a:extLst>
                    <a:ext uri="{9D8B030D-6E8A-4147-A177-3AD203B41FA5}">
                      <a16:colId xmlns:a16="http://schemas.microsoft.com/office/drawing/2014/main" val="20002"/>
                    </a:ext>
                  </a:extLst>
                </a:gridCol>
                <a:gridCol w="1733304">
                  <a:extLst>
                    <a:ext uri="{9D8B030D-6E8A-4147-A177-3AD203B41FA5}">
                      <a16:colId xmlns:a16="http://schemas.microsoft.com/office/drawing/2014/main" val="20003"/>
                    </a:ext>
                  </a:extLst>
                </a:gridCol>
                <a:gridCol w="1847842">
                  <a:extLst>
                    <a:ext uri="{9D8B030D-6E8A-4147-A177-3AD203B41FA5}">
                      <a16:colId xmlns:a16="http://schemas.microsoft.com/office/drawing/2014/main" val="20004"/>
                    </a:ext>
                  </a:extLst>
                </a:gridCol>
              </a:tblGrid>
              <a:tr h="6599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dirty="0">
                          <a:ln>
                            <a:noFill/>
                          </a:ln>
                          <a:solidFill>
                            <a:schemeClr val="bg1"/>
                          </a:solidFill>
                          <a:effectLst/>
                          <a:latin typeface="黑体" pitchFamily="2" charset="-122"/>
                          <a:ea typeface="黑体" pitchFamily="2" charset="-122"/>
                          <a:cs typeface="Times New Roman" pitchFamily="18" charset="0"/>
                        </a:rPr>
                        <a:t>集合</a:t>
                      </a:r>
                      <a:endParaRPr kumimoji="1" lang="zh-CN" altLang="en-US" sz="2800" b="1" i="0" u="none" strike="noStrike" cap="none" normalizeH="0" baseline="0" dirty="0">
                        <a:ln>
                          <a:noFill/>
                        </a:ln>
                        <a:solidFill>
                          <a:schemeClr val="bg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157A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dirty="0">
                          <a:ln>
                            <a:noFill/>
                          </a:ln>
                          <a:solidFill>
                            <a:schemeClr val="bg1"/>
                          </a:solidFill>
                          <a:effectLst/>
                          <a:latin typeface="黑体" pitchFamily="2" charset="-122"/>
                          <a:ea typeface="黑体" pitchFamily="2" charset="-122"/>
                          <a:cs typeface="Times New Roman" pitchFamily="18" charset="0"/>
                        </a:rPr>
                        <a:t>上界</a:t>
                      </a:r>
                      <a:endParaRPr kumimoji="1" lang="zh-CN" altLang="en-US" sz="2800" b="1" i="0" u="none" strike="noStrike" cap="none" normalizeH="0" baseline="0" dirty="0">
                        <a:ln>
                          <a:noFill/>
                        </a:ln>
                        <a:solidFill>
                          <a:schemeClr val="bg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157A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dirty="0">
                          <a:ln>
                            <a:noFill/>
                          </a:ln>
                          <a:solidFill>
                            <a:schemeClr val="bg1"/>
                          </a:solidFill>
                          <a:effectLst/>
                          <a:latin typeface="黑体" pitchFamily="2" charset="-122"/>
                          <a:ea typeface="黑体" pitchFamily="2" charset="-122"/>
                          <a:cs typeface="Times New Roman" pitchFamily="18" charset="0"/>
                        </a:rPr>
                        <a:t>上确界</a:t>
                      </a:r>
                      <a:endParaRPr kumimoji="1" lang="zh-CN" altLang="en-US" sz="2800" b="1" i="0" u="none" strike="noStrike" cap="none" normalizeH="0" baseline="0" dirty="0">
                        <a:ln>
                          <a:noFill/>
                        </a:ln>
                        <a:solidFill>
                          <a:schemeClr val="bg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157A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cap="none" normalizeH="0" baseline="0" dirty="0">
                          <a:ln>
                            <a:noFill/>
                          </a:ln>
                          <a:solidFill>
                            <a:schemeClr val="bg1"/>
                          </a:solidFill>
                          <a:effectLst/>
                          <a:latin typeface="黑体" pitchFamily="2" charset="-122"/>
                          <a:ea typeface="黑体" pitchFamily="2" charset="-122"/>
                          <a:cs typeface="Times New Roman" pitchFamily="18" charset="0"/>
                        </a:rPr>
                        <a:t>下界</a:t>
                      </a:r>
                      <a:endParaRPr kumimoji="1" lang="zh-CN" altLang="en-US" sz="2800" b="1" i="0" u="none" strike="noStrike" cap="none" normalizeH="0" baseline="0" dirty="0">
                        <a:ln>
                          <a:noFill/>
                        </a:ln>
                        <a:solidFill>
                          <a:schemeClr val="bg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157A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dirty="0">
                          <a:ln>
                            <a:noFill/>
                          </a:ln>
                          <a:solidFill>
                            <a:schemeClr val="bg1"/>
                          </a:solidFill>
                          <a:effectLst/>
                          <a:latin typeface="黑体" pitchFamily="2" charset="-122"/>
                          <a:ea typeface="黑体" pitchFamily="2" charset="-122"/>
                          <a:cs typeface="Times New Roman" pitchFamily="18" charset="0"/>
                        </a:rPr>
                        <a:t>下确界</a:t>
                      </a:r>
                      <a:endParaRPr kumimoji="1" lang="zh-CN" altLang="en-US" sz="2800" b="1" i="0" u="none" strike="noStrike" cap="none" normalizeH="0" baseline="0" dirty="0">
                        <a:ln>
                          <a:noFill/>
                        </a:ln>
                        <a:solidFill>
                          <a:schemeClr val="bg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157AB"/>
                    </a:solidFill>
                  </a:tcPr>
                </a:tc>
                <a:extLst>
                  <a:ext uri="{0D108BD9-81ED-4DB2-BD59-A6C34878D82A}">
                    <a16:rowId xmlns:a16="http://schemas.microsoft.com/office/drawing/2014/main" val="10000"/>
                  </a:ext>
                </a:extLst>
              </a:tr>
              <a:tr h="7064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dirty="0">
                          <a:ln>
                            <a:noFill/>
                          </a:ln>
                          <a:solidFill>
                            <a:schemeClr val="tx1"/>
                          </a:solidFill>
                          <a:effectLst/>
                          <a:latin typeface="黑体" pitchFamily="2" charset="-122"/>
                          <a:ea typeface="黑体" pitchFamily="2" charset="-122"/>
                          <a:cs typeface="Times New Roman" pitchFamily="18" charset="0"/>
                        </a:rPr>
                        <a:t>B</a:t>
                      </a:r>
                      <a:r>
                        <a:rPr kumimoji="1" lang="en-US" altLang="zh-CN" sz="2800" b="1" i="0" u="none" strike="noStrike" cap="none" normalizeH="0" baseline="-30000" dirty="0">
                          <a:ln>
                            <a:noFill/>
                          </a:ln>
                          <a:solidFill>
                            <a:schemeClr val="tx1"/>
                          </a:solidFill>
                          <a:effectLst/>
                          <a:latin typeface="黑体" pitchFamily="2" charset="-122"/>
                          <a:ea typeface="黑体" pitchFamily="2" charset="-122"/>
                          <a:cs typeface="Times New Roman" pitchFamily="18" charset="0"/>
                        </a:rPr>
                        <a:t>1</a:t>
                      </a:r>
                      <a:endParaRPr kumimoji="1" lang="en-US" altLang="zh-CN" sz="2800" b="1" i="0" u="none" strike="noStrike" cap="none" normalizeH="0" baseline="0" dirty="0">
                        <a:ln>
                          <a:noFill/>
                        </a:ln>
                        <a:solidFill>
                          <a:schemeClr val="tx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2800" b="1" i="0" u="none" strike="noStrike" cap="none" normalizeH="0" baseline="0" dirty="0">
                        <a:ln>
                          <a:noFill/>
                        </a:ln>
                        <a:solidFill>
                          <a:schemeClr val="tx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66700" algn="l"/>
                          <a:tab pos="4229100" algn="l"/>
                        </a:tabLst>
                      </a:pPr>
                      <a:endParaRPr kumimoji="1" lang="en-US" altLang="zh-CN" sz="2800" b="1" i="0" u="none" strike="noStrike" cap="none" normalizeH="0" baseline="0" dirty="0">
                        <a:ln>
                          <a:noFill/>
                        </a:ln>
                        <a:solidFill>
                          <a:schemeClr val="tx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2800" b="1" i="0" u="none" strike="noStrike" cap="none" normalizeH="0" baseline="0" dirty="0">
                        <a:ln>
                          <a:noFill/>
                        </a:ln>
                        <a:solidFill>
                          <a:schemeClr val="tx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2800" b="1" i="0" u="none" strike="noStrike" cap="none" normalizeH="0" baseline="0" dirty="0">
                        <a:ln>
                          <a:noFill/>
                        </a:ln>
                        <a:solidFill>
                          <a:schemeClr val="tx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7023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dirty="0">
                          <a:ln>
                            <a:noFill/>
                          </a:ln>
                          <a:solidFill>
                            <a:schemeClr val="tx1"/>
                          </a:solidFill>
                          <a:effectLst/>
                          <a:latin typeface="黑体" pitchFamily="2" charset="-122"/>
                          <a:ea typeface="黑体" pitchFamily="2" charset="-122"/>
                          <a:cs typeface="Times New Roman" pitchFamily="18" charset="0"/>
                        </a:rPr>
                        <a:t>B</a:t>
                      </a:r>
                      <a:r>
                        <a:rPr kumimoji="1" lang="en-US" altLang="zh-CN" sz="2800" b="1" i="0" u="none" strike="noStrike" cap="none" normalizeH="0" baseline="-30000" dirty="0">
                          <a:ln>
                            <a:noFill/>
                          </a:ln>
                          <a:solidFill>
                            <a:schemeClr val="tx1"/>
                          </a:solidFill>
                          <a:effectLst/>
                          <a:latin typeface="黑体" pitchFamily="2" charset="-122"/>
                          <a:ea typeface="黑体" pitchFamily="2" charset="-122"/>
                          <a:cs typeface="Times New Roman" pitchFamily="18" charset="0"/>
                        </a:rPr>
                        <a:t>2</a:t>
                      </a:r>
                      <a:endParaRPr kumimoji="1" lang="en-US" altLang="zh-CN" sz="2800" b="1" i="0" u="none" strike="noStrike" cap="none" normalizeH="0" baseline="0" dirty="0">
                        <a:ln>
                          <a:noFill/>
                        </a:ln>
                        <a:solidFill>
                          <a:schemeClr val="tx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2800" b="1" i="0" u="none" strike="noStrike" cap="none" normalizeH="0" baseline="0" dirty="0">
                        <a:ln>
                          <a:noFill/>
                        </a:ln>
                        <a:solidFill>
                          <a:schemeClr val="tx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2800" b="1" i="0" u="none" strike="noStrike" cap="none" normalizeH="0" baseline="0" dirty="0">
                        <a:ln>
                          <a:noFill/>
                        </a:ln>
                        <a:solidFill>
                          <a:schemeClr val="tx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7023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dirty="0">
                          <a:ln>
                            <a:noFill/>
                          </a:ln>
                          <a:solidFill>
                            <a:schemeClr val="tx1"/>
                          </a:solidFill>
                          <a:effectLst/>
                          <a:latin typeface="黑体" pitchFamily="2" charset="-122"/>
                          <a:ea typeface="黑体" pitchFamily="2" charset="-122"/>
                          <a:cs typeface="Times New Roman" pitchFamily="18" charset="0"/>
                        </a:rPr>
                        <a:t>B</a:t>
                      </a:r>
                      <a:r>
                        <a:rPr kumimoji="1" lang="en-US" altLang="zh-CN" sz="2800" b="1" i="0" u="none" strike="noStrike" cap="none" normalizeH="0" baseline="-30000" dirty="0">
                          <a:ln>
                            <a:noFill/>
                          </a:ln>
                          <a:solidFill>
                            <a:schemeClr val="tx1"/>
                          </a:solidFill>
                          <a:effectLst/>
                          <a:latin typeface="黑体" pitchFamily="2" charset="-122"/>
                          <a:ea typeface="黑体" pitchFamily="2" charset="-122"/>
                          <a:cs typeface="Times New Roman" pitchFamily="18" charset="0"/>
                        </a:rPr>
                        <a:t>3</a:t>
                      </a:r>
                      <a:endParaRPr kumimoji="1" lang="en-US" altLang="zh-CN" sz="2800" b="1" i="0" u="none" strike="noStrike" cap="none" normalizeH="0" baseline="0" dirty="0">
                        <a:ln>
                          <a:noFill/>
                        </a:ln>
                        <a:solidFill>
                          <a:schemeClr val="tx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2800" b="1" i="0" u="none" strike="noStrike" cap="none" normalizeH="0" baseline="0" dirty="0">
                        <a:ln>
                          <a:noFill/>
                        </a:ln>
                        <a:solidFill>
                          <a:schemeClr val="tx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2800" b="1" i="0" u="none" strike="noStrike" cap="none" normalizeH="0" baseline="0" dirty="0">
                        <a:ln>
                          <a:noFill/>
                        </a:ln>
                        <a:solidFill>
                          <a:schemeClr val="tx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70976741"/>
                  </a:ext>
                </a:extLst>
              </a:tr>
              <a:tr h="77023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dirty="0">
                          <a:ln>
                            <a:noFill/>
                          </a:ln>
                          <a:solidFill>
                            <a:schemeClr val="tx1"/>
                          </a:solidFill>
                          <a:effectLst/>
                          <a:latin typeface="黑体" pitchFamily="2" charset="-122"/>
                          <a:ea typeface="黑体" pitchFamily="2" charset="-122"/>
                          <a:cs typeface="Times New Roman" pitchFamily="18" charset="0"/>
                        </a:rPr>
                        <a:t>B</a:t>
                      </a:r>
                      <a:r>
                        <a:rPr kumimoji="1" lang="en-US" altLang="zh-CN" sz="2800" b="1" i="0" u="none" strike="noStrike" cap="none" normalizeH="0" baseline="-30000" dirty="0">
                          <a:ln>
                            <a:noFill/>
                          </a:ln>
                          <a:solidFill>
                            <a:schemeClr val="tx1"/>
                          </a:solidFill>
                          <a:effectLst/>
                          <a:latin typeface="黑体" pitchFamily="2" charset="-122"/>
                          <a:ea typeface="黑体" pitchFamily="2" charset="-122"/>
                          <a:cs typeface="Times New Roman" pitchFamily="18" charset="0"/>
                        </a:rPr>
                        <a:t>4</a:t>
                      </a:r>
                      <a:endParaRPr kumimoji="1" lang="en-US" altLang="zh-CN" sz="2800" b="1" i="0" u="none" strike="noStrike" cap="none" normalizeH="0" baseline="0" dirty="0">
                        <a:ln>
                          <a:noFill/>
                        </a:ln>
                        <a:solidFill>
                          <a:schemeClr val="tx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2800" b="1" i="0" u="none" strike="noStrike" cap="none" normalizeH="0" baseline="0" dirty="0">
                        <a:ln>
                          <a:noFill/>
                        </a:ln>
                        <a:solidFill>
                          <a:schemeClr val="tx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2800" b="1" i="0" u="none" strike="noStrike" cap="none" normalizeH="0" baseline="0" dirty="0">
                        <a:ln>
                          <a:noFill/>
                        </a:ln>
                        <a:solidFill>
                          <a:schemeClr val="tx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黑体" pitchFamily="2" charset="-122"/>
                        <a:ea typeface="黑体" pitchFamily="2" charset="-122"/>
                      </a:endParaRPr>
                    </a:p>
                  </a:txBody>
                  <a:tcPr marL="0" marR="0" marT="46811" marB="468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39112609"/>
                  </a:ext>
                </a:extLst>
              </a:tr>
            </a:tbl>
          </a:graphicData>
        </a:graphic>
      </p:graphicFrame>
      <p:sp>
        <p:nvSpPr>
          <p:cNvPr id="1737787" name="Rectangle 59">
            <a:extLst>
              <a:ext uri="{FF2B5EF4-FFF2-40B4-BE49-F238E27FC236}">
                <a16:creationId xmlns:a16="http://schemas.microsoft.com/office/drawing/2014/main" id="{10045DF9-404C-436C-988C-B72E83024120}"/>
              </a:ext>
            </a:extLst>
          </p:cNvPr>
          <p:cNvSpPr>
            <a:spLocks noChangeArrowheads="1"/>
          </p:cNvSpPr>
          <p:nvPr/>
        </p:nvSpPr>
        <p:spPr bwMode="auto">
          <a:xfrm>
            <a:off x="3693925" y="3852388"/>
            <a:ext cx="562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en-US" altLang="zh-CN" sz="2400" dirty="0">
                <a:solidFill>
                  <a:schemeClr val="tx1"/>
                </a:solidFill>
                <a:latin typeface="微软雅黑" panose="020B0503020204020204" pitchFamily="34" charset="-122"/>
                <a:ea typeface="微软雅黑" panose="020B0503020204020204" pitchFamily="34" charset="-122"/>
              </a:rPr>
              <a:t>12</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33" name="Rectangle 59">
            <a:extLst>
              <a:ext uri="{FF2B5EF4-FFF2-40B4-BE49-F238E27FC236}">
                <a16:creationId xmlns:a16="http://schemas.microsoft.com/office/drawing/2014/main" id="{BBF63329-E43E-4407-9AAB-6EE0E02E6D8E}"/>
              </a:ext>
            </a:extLst>
          </p:cNvPr>
          <p:cNvSpPr>
            <a:spLocks noChangeArrowheads="1"/>
          </p:cNvSpPr>
          <p:nvPr/>
        </p:nvSpPr>
        <p:spPr bwMode="auto">
          <a:xfrm>
            <a:off x="6434606" y="3863514"/>
            <a:ext cx="562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en-US" altLang="zh-CN" sz="2400" dirty="0">
                <a:solidFill>
                  <a:schemeClr val="tx1"/>
                </a:solidFill>
                <a:latin typeface="微软雅黑" panose="020B0503020204020204" pitchFamily="34" charset="-122"/>
                <a:ea typeface="微软雅黑" panose="020B0503020204020204" pitchFamily="34" charset="-122"/>
              </a:rPr>
              <a:t>12</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34" name="Rectangle 59">
            <a:extLst>
              <a:ext uri="{FF2B5EF4-FFF2-40B4-BE49-F238E27FC236}">
                <a16:creationId xmlns:a16="http://schemas.microsoft.com/office/drawing/2014/main" id="{D0449E0E-36CC-4D29-A3CB-BF48E2AB775E}"/>
              </a:ext>
            </a:extLst>
          </p:cNvPr>
          <p:cNvSpPr>
            <a:spLocks noChangeArrowheads="1"/>
          </p:cNvSpPr>
          <p:nvPr/>
        </p:nvSpPr>
        <p:spPr bwMode="auto">
          <a:xfrm>
            <a:off x="8113243" y="3890139"/>
            <a:ext cx="8815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en-US" altLang="zh-CN" sz="2400" dirty="0">
                <a:solidFill>
                  <a:schemeClr val="tx1"/>
                </a:solidFill>
                <a:latin typeface="微软雅黑" panose="020B0503020204020204" pitchFamily="34" charset="-122"/>
                <a:ea typeface="微软雅黑" panose="020B0503020204020204" pitchFamily="34" charset="-122"/>
              </a:rPr>
              <a:t>1,2</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35" name="Rectangle 59">
            <a:extLst>
              <a:ext uri="{FF2B5EF4-FFF2-40B4-BE49-F238E27FC236}">
                <a16:creationId xmlns:a16="http://schemas.microsoft.com/office/drawing/2014/main" id="{6D6C90EE-EE17-46B5-885D-333D43249C87}"/>
              </a:ext>
            </a:extLst>
          </p:cNvPr>
          <p:cNvSpPr>
            <a:spLocks noChangeArrowheads="1"/>
          </p:cNvSpPr>
          <p:nvPr/>
        </p:nvSpPr>
        <p:spPr bwMode="auto">
          <a:xfrm>
            <a:off x="10205013" y="3896366"/>
            <a:ext cx="3738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en-US" altLang="zh-CN" sz="2400" dirty="0">
                <a:solidFill>
                  <a:schemeClr val="tx1"/>
                </a:solidFill>
                <a:latin typeface="微软雅黑" panose="020B0503020204020204" pitchFamily="34" charset="-122"/>
                <a:ea typeface="微软雅黑" panose="020B0503020204020204" pitchFamily="34" charset="-122"/>
              </a:rPr>
              <a:t>2</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36" name="Rectangle 59">
            <a:extLst>
              <a:ext uri="{FF2B5EF4-FFF2-40B4-BE49-F238E27FC236}">
                <a16:creationId xmlns:a16="http://schemas.microsoft.com/office/drawing/2014/main" id="{F1ED8A5E-17E3-46A2-A4F9-86B2EFD63F11}"/>
              </a:ext>
            </a:extLst>
          </p:cNvPr>
          <p:cNvSpPr>
            <a:spLocks noChangeArrowheads="1"/>
          </p:cNvSpPr>
          <p:nvPr/>
        </p:nvSpPr>
        <p:spPr bwMode="auto">
          <a:xfrm>
            <a:off x="3296045" y="4640549"/>
            <a:ext cx="13587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en-US" altLang="zh-CN" sz="2400" dirty="0">
                <a:solidFill>
                  <a:schemeClr val="tx1"/>
                </a:solidFill>
                <a:latin typeface="微软雅黑" panose="020B0503020204020204" pitchFamily="34" charset="-122"/>
                <a:ea typeface="微软雅黑" panose="020B0503020204020204" pitchFamily="34" charset="-122"/>
              </a:rPr>
              <a:t>6,12</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37" name="Rectangle 59">
            <a:extLst>
              <a:ext uri="{FF2B5EF4-FFF2-40B4-BE49-F238E27FC236}">
                <a16:creationId xmlns:a16="http://schemas.microsoft.com/office/drawing/2014/main" id="{54D4388C-51A4-491C-AEB7-8295BA1EBE6D}"/>
              </a:ext>
            </a:extLst>
          </p:cNvPr>
          <p:cNvSpPr>
            <a:spLocks noChangeArrowheads="1"/>
          </p:cNvSpPr>
          <p:nvPr/>
        </p:nvSpPr>
        <p:spPr bwMode="auto">
          <a:xfrm>
            <a:off x="6104933" y="4672380"/>
            <a:ext cx="13587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en-US" altLang="zh-CN" sz="2400" dirty="0">
                <a:solidFill>
                  <a:schemeClr val="tx1"/>
                </a:solidFill>
                <a:latin typeface="微软雅黑" panose="020B0503020204020204" pitchFamily="34" charset="-122"/>
                <a:ea typeface="微软雅黑" panose="020B0503020204020204" pitchFamily="34" charset="-122"/>
              </a:rPr>
              <a:t>6</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38" name="Rectangle 59">
            <a:extLst>
              <a:ext uri="{FF2B5EF4-FFF2-40B4-BE49-F238E27FC236}">
                <a16:creationId xmlns:a16="http://schemas.microsoft.com/office/drawing/2014/main" id="{811C550F-CF97-454E-A560-D94F01C83426}"/>
              </a:ext>
            </a:extLst>
          </p:cNvPr>
          <p:cNvSpPr>
            <a:spLocks noChangeArrowheads="1"/>
          </p:cNvSpPr>
          <p:nvPr/>
        </p:nvSpPr>
        <p:spPr bwMode="auto">
          <a:xfrm>
            <a:off x="7874642" y="4661661"/>
            <a:ext cx="13587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en-US" altLang="zh-CN" sz="2400" dirty="0">
                <a:solidFill>
                  <a:schemeClr val="tx1"/>
                </a:solidFill>
                <a:latin typeface="微软雅黑" panose="020B0503020204020204" pitchFamily="34" charset="-122"/>
                <a:ea typeface="微软雅黑" panose="020B0503020204020204" pitchFamily="34" charset="-122"/>
              </a:rPr>
              <a:t>1</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39" name="Rectangle 59">
            <a:extLst>
              <a:ext uri="{FF2B5EF4-FFF2-40B4-BE49-F238E27FC236}">
                <a16:creationId xmlns:a16="http://schemas.microsoft.com/office/drawing/2014/main" id="{AB4B7A0E-E660-4581-9721-ED549A800D42}"/>
              </a:ext>
            </a:extLst>
          </p:cNvPr>
          <p:cNvSpPr>
            <a:spLocks noChangeArrowheads="1"/>
          </p:cNvSpPr>
          <p:nvPr/>
        </p:nvSpPr>
        <p:spPr bwMode="auto">
          <a:xfrm>
            <a:off x="9712557" y="4623604"/>
            <a:ext cx="13587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en-US" altLang="zh-CN" sz="2400" dirty="0">
                <a:solidFill>
                  <a:schemeClr val="tx1"/>
                </a:solidFill>
                <a:latin typeface="微软雅黑" panose="020B0503020204020204" pitchFamily="34" charset="-122"/>
                <a:ea typeface="微软雅黑" panose="020B0503020204020204" pitchFamily="34" charset="-122"/>
              </a:rPr>
              <a:t>1</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40" name="Rectangle 59">
            <a:extLst>
              <a:ext uri="{FF2B5EF4-FFF2-40B4-BE49-F238E27FC236}">
                <a16:creationId xmlns:a16="http://schemas.microsoft.com/office/drawing/2014/main" id="{D2360F63-690F-4D01-9A93-1C90C8895372}"/>
              </a:ext>
            </a:extLst>
          </p:cNvPr>
          <p:cNvSpPr>
            <a:spLocks noChangeArrowheads="1"/>
          </p:cNvSpPr>
          <p:nvPr/>
        </p:nvSpPr>
        <p:spPr bwMode="auto">
          <a:xfrm>
            <a:off x="3707370" y="5381255"/>
            <a:ext cx="562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en-US" altLang="zh-CN" sz="2400" dirty="0">
                <a:solidFill>
                  <a:schemeClr val="tx1"/>
                </a:solidFill>
                <a:latin typeface="微软雅黑" panose="020B0503020204020204" pitchFamily="34" charset="-122"/>
                <a:ea typeface="微软雅黑" panose="020B0503020204020204" pitchFamily="34" charset="-122"/>
              </a:rPr>
              <a:t>12</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41" name="Rectangle 59">
            <a:extLst>
              <a:ext uri="{FF2B5EF4-FFF2-40B4-BE49-F238E27FC236}">
                <a16:creationId xmlns:a16="http://schemas.microsoft.com/office/drawing/2014/main" id="{F8F6674B-F35C-491A-8BA6-022AF0F5009C}"/>
              </a:ext>
            </a:extLst>
          </p:cNvPr>
          <p:cNvSpPr>
            <a:spLocks noChangeArrowheads="1"/>
          </p:cNvSpPr>
          <p:nvPr/>
        </p:nvSpPr>
        <p:spPr bwMode="auto">
          <a:xfrm>
            <a:off x="6461496" y="5381255"/>
            <a:ext cx="562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en-US" altLang="zh-CN" sz="2400" dirty="0">
                <a:solidFill>
                  <a:schemeClr val="tx1"/>
                </a:solidFill>
                <a:latin typeface="微软雅黑" panose="020B0503020204020204" pitchFamily="34" charset="-122"/>
                <a:ea typeface="微软雅黑" panose="020B0503020204020204" pitchFamily="34" charset="-122"/>
              </a:rPr>
              <a:t>12</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42" name="Rectangle 59">
            <a:extLst>
              <a:ext uri="{FF2B5EF4-FFF2-40B4-BE49-F238E27FC236}">
                <a16:creationId xmlns:a16="http://schemas.microsoft.com/office/drawing/2014/main" id="{119EE368-C4EB-44E8-8177-4106C21E1AC5}"/>
              </a:ext>
            </a:extLst>
          </p:cNvPr>
          <p:cNvSpPr>
            <a:spLocks noChangeArrowheads="1"/>
          </p:cNvSpPr>
          <p:nvPr/>
        </p:nvSpPr>
        <p:spPr bwMode="auto">
          <a:xfrm>
            <a:off x="7910374" y="5366913"/>
            <a:ext cx="13587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en-US" altLang="zh-CN" sz="2400" dirty="0">
                <a:solidFill>
                  <a:schemeClr val="tx1"/>
                </a:solidFill>
                <a:latin typeface="微软雅黑" panose="020B0503020204020204" pitchFamily="34" charset="-122"/>
                <a:ea typeface="微软雅黑" panose="020B0503020204020204" pitchFamily="34" charset="-122"/>
              </a:rPr>
              <a:t>1</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43" name="Rectangle 59">
            <a:extLst>
              <a:ext uri="{FF2B5EF4-FFF2-40B4-BE49-F238E27FC236}">
                <a16:creationId xmlns:a16="http://schemas.microsoft.com/office/drawing/2014/main" id="{6CEDE94B-7FA0-429A-9C83-3B67BA89CD3B}"/>
              </a:ext>
            </a:extLst>
          </p:cNvPr>
          <p:cNvSpPr>
            <a:spLocks noChangeArrowheads="1"/>
          </p:cNvSpPr>
          <p:nvPr/>
        </p:nvSpPr>
        <p:spPr bwMode="auto">
          <a:xfrm>
            <a:off x="9712557" y="5381255"/>
            <a:ext cx="13587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en-US" altLang="zh-CN" sz="2400" dirty="0">
                <a:solidFill>
                  <a:schemeClr val="tx1"/>
                </a:solidFill>
                <a:latin typeface="微软雅黑" panose="020B0503020204020204" pitchFamily="34" charset="-122"/>
                <a:ea typeface="微软雅黑" panose="020B0503020204020204" pitchFamily="34" charset="-122"/>
              </a:rPr>
              <a:t>1</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44" name="Rectangle 59">
            <a:extLst>
              <a:ext uri="{FF2B5EF4-FFF2-40B4-BE49-F238E27FC236}">
                <a16:creationId xmlns:a16="http://schemas.microsoft.com/office/drawing/2014/main" id="{BBEC05AE-B75B-490A-9162-21446DE5362D}"/>
              </a:ext>
            </a:extLst>
          </p:cNvPr>
          <p:cNvSpPr>
            <a:spLocks noChangeArrowheads="1"/>
          </p:cNvSpPr>
          <p:nvPr/>
        </p:nvSpPr>
        <p:spPr bwMode="auto">
          <a:xfrm>
            <a:off x="3707370" y="6186671"/>
            <a:ext cx="562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en-US" altLang="zh-CN" sz="2400" dirty="0">
                <a:solidFill>
                  <a:schemeClr val="tx1"/>
                </a:solidFill>
                <a:latin typeface="微软雅黑" panose="020B0503020204020204" pitchFamily="34" charset="-122"/>
                <a:ea typeface="微软雅黑" panose="020B0503020204020204" pitchFamily="34" charset="-122"/>
              </a:rPr>
              <a:t>12</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45" name="Rectangle 59">
            <a:extLst>
              <a:ext uri="{FF2B5EF4-FFF2-40B4-BE49-F238E27FC236}">
                <a16:creationId xmlns:a16="http://schemas.microsoft.com/office/drawing/2014/main" id="{9D9C9FBD-4159-4235-801E-9F75CD03453C}"/>
              </a:ext>
            </a:extLst>
          </p:cNvPr>
          <p:cNvSpPr>
            <a:spLocks noChangeArrowheads="1"/>
          </p:cNvSpPr>
          <p:nvPr/>
        </p:nvSpPr>
        <p:spPr bwMode="auto">
          <a:xfrm>
            <a:off x="6461496" y="6171172"/>
            <a:ext cx="562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en-US" altLang="zh-CN" sz="2400" dirty="0">
                <a:solidFill>
                  <a:schemeClr val="tx1"/>
                </a:solidFill>
                <a:latin typeface="微软雅黑" panose="020B0503020204020204" pitchFamily="34" charset="-122"/>
                <a:ea typeface="微软雅黑" panose="020B0503020204020204" pitchFamily="34" charset="-122"/>
              </a:rPr>
              <a:t>12</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46" name="Rectangle 59">
            <a:extLst>
              <a:ext uri="{FF2B5EF4-FFF2-40B4-BE49-F238E27FC236}">
                <a16:creationId xmlns:a16="http://schemas.microsoft.com/office/drawing/2014/main" id="{E1FD367E-7F9F-43D5-94FF-C15CCFE8D8B9}"/>
              </a:ext>
            </a:extLst>
          </p:cNvPr>
          <p:cNvSpPr>
            <a:spLocks noChangeArrowheads="1"/>
          </p:cNvSpPr>
          <p:nvPr/>
        </p:nvSpPr>
        <p:spPr bwMode="auto">
          <a:xfrm>
            <a:off x="8113242" y="6139077"/>
            <a:ext cx="8815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en-US" altLang="zh-CN" sz="2400" dirty="0">
                <a:solidFill>
                  <a:schemeClr val="tx1"/>
                </a:solidFill>
                <a:latin typeface="微软雅黑" panose="020B0503020204020204" pitchFamily="34" charset="-122"/>
                <a:ea typeface="微软雅黑" panose="020B0503020204020204" pitchFamily="34" charset="-122"/>
              </a:rPr>
              <a:t>1,2</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47" name="Rectangle 59">
            <a:extLst>
              <a:ext uri="{FF2B5EF4-FFF2-40B4-BE49-F238E27FC236}">
                <a16:creationId xmlns:a16="http://schemas.microsoft.com/office/drawing/2014/main" id="{8E7B68FE-ADA1-41ED-B89F-BA4EF38FF9C0}"/>
              </a:ext>
            </a:extLst>
          </p:cNvPr>
          <p:cNvSpPr>
            <a:spLocks noChangeArrowheads="1"/>
          </p:cNvSpPr>
          <p:nvPr/>
        </p:nvSpPr>
        <p:spPr bwMode="auto">
          <a:xfrm>
            <a:off x="10205013" y="6121315"/>
            <a:ext cx="3738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en-US" altLang="zh-CN" sz="2400" dirty="0">
                <a:solidFill>
                  <a:schemeClr val="tx1"/>
                </a:solidFill>
                <a:latin typeface="微软雅黑" panose="020B0503020204020204" pitchFamily="34" charset="-122"/>
                <a:ea typeface="微软雅黑" panose="020B0503020204020204" pitchFamily="34" charset="-122"/>
              </a:rPr>
              <a:t>2</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37731">
                                            <p:txEl>
                                              <p:pRg st="1" end="1"/>
                                            </p:txEl>
                                          </p:spTgt>
                                        </p:tgtEl>
                                        <p:attrNameLst>
                                          <p:attrName>style.visibility</p:attrName>
                                        </p:attrNameLst>
                                      </p:cBhvr>
                                      <p:to>
                                        <p:strVal val="visible"/>
                                      </p:to>
                                    </p:set>
                                    <p:anim calcmode="lin" valueType="num">
                                      <p:cBhvr additive="base">
                                        <p:cTn id="7" dur="500" fill="hold"/>
                                        <p:tgtEl>
                                          <p:spTgt spid="173773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37731">
                                            <p:txEl>
                                              <p:pRg st="1" end="1"/>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4" presetClass="entr" presetSubtype="16" fill="hold" nodeType="afterEffect">
                                  <p:stCondLst>
                                    <p:cond delay="0"/>
                                  </p:stCondLst>
                                  <p:childTnLst>
                                    <p:set>
                                      <p:cBhvr>
                                        <p:cTn id="11" dur="1" fill="hold">
                                          <p:stCondLst>
                                            <p:cond delay="0"/>
                                          </p:stCondLst>
                                        </p:cTn>
                                        <p:tgtEl>
                                          <p:spTgt spid="1737813"/>
                                        </p:tgtEl>
                                        <p:attrNameLst>
                                          <p:attrName>style.visibility</p:attrName>
                                        </p:attrNameLst>
                                      </p:cBhvr>
                                      <p:to>
                                        <p:strVal val="visible"/>
                                      </p:to>
                                    </p:set>
                                    <p:animEffect transition="in" filter="box(in)">
                                      <p:cBhvr>
                                        <p:cTn id="12" dur="500"/>
                                        <p:tgtEl>
                                          <p:spTgt spid="17378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37787"/>
                                        </p:tgtEl>
                                        <p:attrNameLst>
                                          <p:attrName>style.visibility</p:attrName>
                                        </p:attrNameLst>
                                      </p:cBhvr>
                                      <p:to>
                                        <p:strVal val="visible"/>
                                      </p:to>
                                    </p:set>
                                    <p:animEffect transition="in" filter="wipe(left)">
                                      <p:cBhvr>
                                        <p:cTn id="17" dur="500"/>
                                        <p:tgtEl>
                                          <p:spTgt spid="17377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left)">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wipe(left)">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left)">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wipe(left)">
                                      <p:cBhvr>
                                        <p:cTn id="72" dur="500"/>
                                        <p:tgtEl>
                                          <p:spTgt spid="4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wipe(left)">
                                      <p:cBhvr>
                                        <p:cTn id="77" dur="5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left)">
                                      <p:cBhvr>
                                        <p:cTn id="82" dur="500"/>
                                        <p:tgtEl>
                                          <p:spTgt spid="4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wipe(left)">
                                      <p:cBhvr>
                                        <p:cTn id="87" dur="500"/>
                                        <p:tgtEl>
                                          <p:spTgt spid="4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wipe(left)">
                                      <p:cBhvr>
                                        <p:cTn id="9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7731" grpId="0" build="p"/>
      <p:bldP spid="1737787"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a:extLst>
              <a:ext uri="{FF2B5EF4-FFF2-40B4-BE49-F238E27FC236}">
                <a16:creationId xmlns:a16="http://schemas.microsoft.com/office/drawing/2014/main" id="{E8FB0FF7-124E-445D-8E10-E84429795237}"/>
              </a:ext>
            </a:extLst>
          </p:cNvPr>
          <p:cNvSpPr>
            <a:spLocks noGrp="1" noChangeArrowheads="1"/>
          </p:cNvSpPr>
          <p:nvPr>
            <p:ph type="title"/>
          </p:nvPr>
        </p:nvSpPr>
        <p:spPr>
          <a:xfrm>
            <a:off x="788320" y="287406"/>
            <a:ext cx="10758267" cy="585924"/>
          </a:xfrm>
        </p:spPr>
        <p:txBody>
          <a:bodyPr/>
          <a:lstStyle/>
          <a:p>
            <a:pPr eaLnBrk="1" hangingPunct="1"/>
            <a:r>
              <a:rPr lang="zh-CN" altLang="en-US" dirty="0"/>
              <a:t>例</a:t>
            </a:r>
            <a:r>
              <a:rPr lang="en-US" altLang="zh-CN" dirty="0"/>
              <a:t>5.22</a:t>
            </a:r>
            <a:endParaRPr lang="zh-CN" altLang="en-US" dirty="0"/>
          </a:p>
        </p:txBody>
      </p:sp>
      <p:sp>
        <p:nvSpPr>
          <p:cNvPr id="1738755" name="Rectangle 3">
            <a:extLst>
              <a:ext uri="{FF2B5EF4-FFF2-40B4-BE49-F238E27FC236}">
                <a16:creationId xmlns:a16="http://schemas.microsoft.com/office/drawing/2014/main" id="{39DD851F-8438-4983-9812-60078175BD41}"/>
              </a:ext>
            </a:extLst>
          </p:cNvPr>
          <p:cNvSpPr>
            <a:spLocks noGrp="1" noChangeArrowheads="1"/>
          </p:cNvSpPr>
          <p:nvPr>
            <p:ph type="body" sz="half" idx="1"/>
          </p:nvPr>
        </p:nvSpPr>
        <p:spPr>
          <a:xfrm>
            <a:off x="432076" y="1001153"/>
            <a:ext cx="11458299" cy="2229366"/>
          </a:xfrm>
        </p:spPr>
        <p:txBody>
          <a:bodyPr>
            <a:normAutofit lnSpcReduction="10000"/>
          </a:bodyPr>
          <a:lstStyle/>
          <a:p>
            <a:pPr marL="0" indent="0">
              <a:buNone/>
            </a:pPr>
            <a:r>
              <a:rPr lang="zh-CN" altLang="en-US" dirty="0">
                <a:solidFill>
                  <a:srgbClr val="C00000"/>
                </a:solidFill>
              </a:rPr>
              <a:t>例</a:t>
            </a:r>
            <a:r>
              <a:rPr lang="en-US" altLang="zh-CN" dirty="0">
                <a:solidFill>
                  <a:srgbClr val="C00000"/>
                </a:solidFill>
              </a:rPr>
              <a:t>5.22  </a:t>
            </a:r>
            <a:r>
              <a:rPr lang="en-US" altLang="zh-CN" dirty="0"/>
              <a:t>A={x</a:t>
            </a:r>
            <a:r>
              <a:rPr lang="en-US" altLang="zh-CN" baseline="-25000" dirty="0"/>
              <a:t>1</a:t>
            </a:r>
            <a:r>
              <a:rPr lang="en-US" altLang="zh-CN" dirty="0"/>
              <a:t>,x</a:t>
            </a:r>
            <a:r>
              <a:rPr lang="en-US" altLang="zh-CN" baseline="-25000" dirty="0"/>
              <a:t>2</a:t>
            </a:r>
            <a:r>
              <a:rPr lang="en-US" altLang="zh-CN" dirty="0"/>
              <a:t>,x</a:t>
            </a:r>
            <a:r>
              <a:rPr lang="en-US" altLang="zh-CN" baseline="-25000" dirty="0"/>
              <a:t>3</a:t>
            </a:r>
            <a:r>
              <a:rPr lang="en-US" altLang="zh-CN" dirty="0"/>
              <a:t>,x</a:t>
            </a:r>
            <a:r>
              <a:rPr lang="en-US" altLang="zh-CN" baseline="-25000" dirty="0"/>
              <a:t>4</a:t>
            </a:r>
            <a:r>
              <a:rPr lang="en-US" altLang="zh-CN" dirty="0"/>
              <a:t>}</a:t>
            </a:r>
            <a:r>
              <a:rPr lang="zh-CN" altLang="en-US" dirty="0"/>
              <a:t>，</a:t>
            </a:r>
            <a:r>
              <a:rPr lang="en-US" altLang="zh-CN" dirty="0"/>
              <a:t>A</a:t>
            </a:r>
            <a:r>
              <a:rPr lang="zh-CN" altLang="en-US" dirty="0"/>
              <a:t>上定义偏序集</a:t>
            </a:r>
            <a:r>
              <a:rPr lang="en-US" altLang="zh-CN" dirty="0"/>
              <a:t>&lt;A,≤&gt;</a:t>
            </a:r>
            <a:r>
              <a:rPr lang="zh-CN" altLang="en-US" dirty="0"/>
              <a:t>的哈斯图</a:t>
            </a:r>
            <a:endParaRPr lang="en-US" altLang="zh-CN" dirty="0"/>
          </a:p>
          <a:p>
            <a:pPr marL="0" indent="0">
              <a:buNone/>
            </a:pPr>
            <a:r>
              <a:rPr lang="zh-CN" altLang="en-US" dirty="0"/>
              <a:t>如右图所示。求</a:t>
            </a:r>
            <a:r>
              <a:rPr lang="en-US" altLang="zh-CN" dirty="0"/>
              <a:t>B={x</a:t>
            </a:r>
            <a:r>
              <a:rPr lang="en-US" altLang="zh-CN" baseline="-25000" dirty="0"/>
              <a:t>1</a:t>
            </a:r>
            <a:r>
              <a:rPr lang="en-US" altLang="zh-CN" dirty="0"/>
              <a:t>,x</a:t>
            </a:r>
            <a:r>
              <a:rPr lang="en-US" altLang="zh-CN" baseline="-25000" dirty="0"/>
              <a:t>2</a:t>
            </a:r>
            <a:r>
              <a:rPr lang="en-US" altLang="zh-CN" dirty="0"/>
              <a:t>}</a:t>
            </a:r>
            <a:r>
              <a:rPr lang="zh-CN" altLang="en-US" dirty="0"/>
              <a:t>和</a:t>
            </a:r>
            <a:r>
              <a:rPr lang="en-US" altLang="zh-CN" dirty="0"/>
              <a:t>C={x</a:t>
            </a:r>
            <a:r>
              <a:rPr lang="en-US" altLang="zh-CN" baseline="-25000" dirty="0"/>
              <a:t>3</a:t>
            </a:r>
            <a:r>
              <a:rPr lang="en-US" altLang="zh-CN" dirty="0"/>
              <a:t>,x</a:t>
            </a:r>
            <a:r>
              <a:rPr lang="en-US" altLang="zh-CN" baseline="-25000" dirty="0"/>
              <a:t>4</a:t>
            </a:r>
            <a:r>
              <a:rPr lang="en-US" altLang="zh-CN" dirty="0"/>
              <a:t>}</a:t>
            </a:r>
            <a:r>
              <a:rPr lang="zh-CN" altLang="zh-CN" dirty="0"/>
              <a:t>最大元、最小元、极</a:t>
            </a:r>
            <a:endParaRPr lang="en-US" altLang="zh-CN" dirty="0"/>
          </a:p>
          <a:p>
            <a:pPr marL="0" indent="0">
              <a:buNone/>
            </a:pPr>
            <a:r>
              <a:rPr lang="zh-CN" altLang="zh-CN" dirty="0"/>
              <a:t>大元、极小元、</a:t>
            </a:r>
            <a:r>
              <a:rPr lang="zh-CN" altLang="en-US" dirty="0"/>
              <a:t>上界、下界、上确界和下确界。</a:t>
            </a:r>
          </a:p>
          <a:p>
            <a:pPr marL="0" indent="0">
              <a:buNone/>
            </a:pPr>
            <a:r>
              <a:rPr lang="zh-CN" altLang="en-US" dirty="0">
                <a:solidFill>
                  <a:srgbClr val="C00000"/>
                </a:solidFill>
              </a:rPr>
              <a:t>解</a:t>
            </a:r>
            <a:r>
              <a:rPr lang="zh-CN" altLang="en-US" dirty="0">
                <a:solidFill>
                  <a:srgbClr val="800080"/>
                </a:solidFill>
              </a:rPr>
              <a:t>   </a:t>
            </a:r>
            <a:r>
              <a:rPr lang="zh-CN" altLang="en-US" dirty="0"/>
              <a:t>见下表。</a:t>
            </a:r>
          </a:p>
        </p:txBody>
      </p:sp>
      <p:graphicFrame>
        <p:nvGraphicFramePr>
          <p:cNvPr id="1738801" name="Group 49">
            <a:extLst>
              <a:ext uri="{FF2B5EF4-FFF2-40B4-BE49-F238E27FC236}">
                <a16:creationId xmlns:a16="http://schemas.microsoft.com/office/drawing/2014/main" id="{FBAAF40B-E7E9-43F5-8C86-76CB74D9ED5A}"/>
              </a:ext>
            </a:extLst>
          </p:cNvPr>
          <p:cNvGraphicFramePr>
            <a:graphicFrameLocks noGrp="1"/>
          </p:cNvGraphicFramePr>
          <p:nvPr>
            <p:ph sz="half" idx="2"/>
            <p:extLst>
              <p:ext uri="{D42A27DB-BD31-4B8C-83A1-F6EECF244321}">
                <p14:modId xmlns:p14="http://schemas.microsoft.com/office/powerpoint/2010/main" val="1474283789"/>
              </p:ext>
            </p:extLst>
          </p:nvPr>
        </p:nvGraphicFramePr>
        <p:xfrm>
          <a:off x="788319" y="3964994"/>
          <a:ext cx="10858894" cy="1990178"/>
        </p:xfrm>
        <a:graphic>
          <a:graphicData uri="http://schemas.openxmlformats.org/drawingml/2006/table">
            <a:tbl>
              <a:tblPr/>
              <a:tblGrid>
                <a:gridCol w="1013670">
                  <a:extLst>
                    <a:ext uri="{9D8B030D-6E8A-4147-A177-3AD203B41FA5}">
                      <a16:colId xmlns:a16="http://schemas.microsoft.com/office/drawing/2014/main" val="20000"/>
                    </a:ext>
                  </a:extLst>
                </a:gridCol>
                <a:gridCol w="1156623">
                  <a:extLst>
                    <a:ext uri="{9D8B030D-6E8A-4147-A177-3AD203B41FA5}">
                      <a16:colId xmlns:a16="http://schemas.microsoft.com/office/drawing/2014/main" val="1362224526"/>
                    </a:ext>
                  </a:extLst>
                </a:gridCol>
                <a:gridCol w="1235563">
                  <a:extLst>
                    <a:ext uri="{9D8B030D-6E8A-4147-A177-3AD203B41FA5}">
                      <a16:colId xmlns:a16="http://schemas.microsoft.com/office/drawing/2014/main" val="1664819030"/>
                    </a:ext>
                  </a:extLst>
                </a:gridCol>
                <a:gridCol w="1077683">
                  <a:extLst>
                    <a:ext uri="{9D8B030D-6E8A-4147-A177-3AD203B41FA5}">
                      <a16:colId xmlns:a16="http://schemas.microsoft.com/office/drawing/2014/main" val="1673134399"/>
                    </a:ext>
                  </a:extLst>
                </a:gridCol>
                <a:gridCol w="1156623">
                  <a:extLst>
                    <a:ext uri="{9D8B030D-6E8A-4147-A177-3AD203B41FA5}">
                      <a16:colId xmlns:a16="http://schemas.microsoft.com/office/drawing/2014/main" val="221550971"/>
                    </a:ext>
                  </a:extLst>
                </a:gridCol>
                <a:gridCol w="1347094">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068564">
                  <a:extLst>
                    <a:ext uri="{9D8B030D-6E8A-4147-A177-3AD203B41FA5}">
                      <a16:colId xmlns:a16="http://schemas.microsoft.com/office/drawing/2014/main" val="20003"/>
                    </a:ext>
                  </a:extLst>
                </a:gridCol>
                <a:gridCol w="1355274">
                  <a:extLst>
                    <a:ext uri="{9D8B030D-6E8A-4147-A177-3AD203B41FA5}">
                      <a16:colId xmlns:a16="http://schemas.microsoft.com/office/drawing/2014/main" val="20004"/>
                    </a:ext>
                  </a:extLst>
                </a:gridCol>
              </a:tblGrid>
              <a:tr h="83640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zh-CN" altLang="en-US" sz="2400" b="1" i="0" u="none" strike="noStrike" cap="none" normalizeH="0" baseline="0" dirty="0">
                          <a:ln>
                            <a:noFill/>
                          </a:ln>
                          <a:solidFill>
                            <a:schemeClr val="bg1"/>
                          </a:solidFill>
                          <a:effectLst>
                            <a:outerShdw blurRad="38100" dist="38100" dir="2700000" algn="tl">
                              <a:srgbClr val="000000"/>
                            </a:outerShdw>
                          </a:effectLst>
                          <a:latin typeface="+mn-ea"/>
                          <a:ea typeface="+mn-ea"/>
                          <a:cs typeface="Times New Roman" panose="02020603050405020304" pitchFamily="18" charset="0"/>
                        </a:rPr>
                        <a:t>集合</a:t>
                      </a: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157AB"/>
                    </a:solid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lang="zh-CN" altLang="zh-CN" sz="2400" b="1" dirty="0">
                          <a:solidFill>
                            <a:schemeClr val="bg1"/>
                          </a:solidFill>
                          <a:latin typeface="+mn-ea"/>
                          <a:ea typeface="+mn-ea"/>
                        </a:rPr>
                        <a:t>最大元</a:t>
                      </a:r>
                      <a:endParaRPr kumimoji="1" lang="zh-CN" altLang="en-US" sz="2400" b="1" i="0" u="none" strike="noStrike" cap="none" normalizeH="0" baseline="0" dirty="0">
                        <a:ln>
                          <a:noFill/>
                        </a:ln>
                        <a:solidFill>
                          <a:schemeClr val="bg1"/>
                        </a:solidFill>
                        <a:effectLst>
                          <a:outerShdw blurRad="38100" dist="38100" dir="2700000" algn="tl">
                            <a:srgbClr val="000000"/>
                          </a:outerShdw>
                        </a:effectLst>
                        <a:latin typeface="+mn-ea"/>
                        <a:ea typeface="+mn-ea"/>
                        <a:cs typeface="Times New Roman" panose="02020603050405020304" pitchFamily="18" charset="0"/>
                      </a:endParaRP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157AB"/>
                    </a:solidFill>
                  </a:tcPr>
                </a:tc>
                <a:tc>
                  <a:txBody>
                    <a:bodyPr/>
                    <a:lstStyle/>
                    <a:p>
                      <a:pPr marL="0" indent="0">
                        <a:lnSpc>
                          <a:spcPct val="150000"/>
                        </a:lnSpc>
                        <a:spcBef>
                          <a:spcPts val="0"/>
                        </a:spcBef>
                        <a:spcAft>
                          <a:spcPts val="0"/>
                        </a:spcAft>
                        <a:buNone/>
                      </a:pPr>
                      <a:r>
                        <a:rPr lang="zh-CN" altLang="zh-CN" sz="2400" b="1" dirty="0">
                          <a:solidFill>
                            <a:schemeClr val="bg1"/>
                          </a:solidFill>
                          <a:latin typeface="+mn-ea"/>
                          <a:ea typeface="+mn-ea"/>
                        </a:rPr>
                        <a:t>极大元</a:t>
                      </a:r>
                      <a:endParaRPr kumimoji="1" lang="zh-CN" altLang="en-US" sz="2400" b="1" i="0" u="none" strike="noStrike" cap="none" normalizeH="0" baseline="0" dirty="0">
                        <a:ln>
                          <a:noFill/>
                        </a:ln>
                        <a:solidFill>
                          <a:schemeClr val="bg1"/>
                        </a:solidFill>
                        <a:effectLst>
                          <a:outerShdw blurRad="38100" dist="38100" dir="2700000" algn="tl">
                            <a:srgbClr val="000000"/>
                          </a:outerShdw>
                        </a:effectLst>
                        <a:latin typeface="+mn-ea"/>
                        <a:ea typeface="+mn-ea"/>
                        <a:cs typeface="Times New Roman" panose="02020603050405020304" pitchFamily="18" charset="0"/>
                      </a:endParaRP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157AB"/>
                    </a:solidFill>
                  </a:tcPr>
                </a:tc>
                <a:tc>
                  <a:txBody>
                    <a:bodyPr/>
                    <a:lstStyle/>
                    <a:p>
                      <a:pPr marL="0" marR="0" lvl="0" indent="0" algn="ctr" defTabSz="914400" rtl="0" eaLnBrk="1" fontAlgn="base" latinLnBrk="0" hangingPunct="1">
                        <a:lnSpc>
                          <a:spcPct val="150000"/>
                        </a:lnSpc>
                        <a:spcBef>
                          <a:spcPts val="0"/>
                        </a:spcBef>
                        <a:spcAft>
                          <a:spcPts val="0"/>
                        </a:spcAft>
                        <a:buClrTx/>
                        <a:buSzTx/>
                        <a:buFontTx/>
                        <a:buNone/>
                        <a:tabLst/>
                        <a:defRPr/>
                      </a:pPr>
                      <a:r>
                        <a:rPr kumimoji="1" lang="zh-CN" altLang="en-US" sz="2400" b="1" i="0" u="none" strike="noStrike" cap="none" normalizeH="0" baseline="0" dirty="0">
                          <a:ln>
                            <a:noFill/>
                          </a:ln>
                          <a:solidFill>
                            <a:schemeClr val="bg1"/>
                          </a:solidFill>
                          <a:effectLst>
                            <a:outerShdw blurRad="38100" dist="38100" dir="2700000" algn="tl">
                              <a:srgbClr val="000000"/>
                            </a:outerShdw>
                          </a:effectLst>
                          <a:latin typeface="+mn-ea"/>
                          <a:ea typeface="+mn-ea"/>
                          <a:cs typeface="Times New Roman" panose="02020603050405020304" pitchFamily="18" charset="0"/>
                        </a:rPr>
                        <a:t>上界</a:t>
                      </a: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157AB"/>
                    </a:solidFill>
                  </a:tcPr>
                </a:tc>
                <a:tc>
                  <a:txBody>
                    <a:bodyPr/>
                    <a:lstStyle/>
                    <a:p>
                      <a:pPr marL="0" marR="0" lvl="0" indent="0" algn="ctr" defTabSz="914400" rtl="0" eaLnBrk="1" fontAlgn="base" latinLnBrk="0" hangingPunct="1">
                        <a:lnSpc>
                          <a:spcPct val="150000"/>
                        </a:lnSpc>
                        <a:spcBef>
                          <a:spcPts val="0"/>
                        </a:spcBef>
                        <a:spcAft>
                          <a:spcPts val="0"/>
                        </a:spcAft>
                        <a:buClrTx/>
                        <a:buSzTx/>
                        <a:buFontTx/>
                        <a:buNone/>
                        <a:tabLst/>
                        <a:defRPr/>
                      </a:pPr>
                      <a:r>
                        <a:rPr kumimoji="1" lang="zh-CN" altLang="en-US" sz="2400" b="1" i="0" u="none" strike="noStrike" cap="none" normalizeH="0" baseline="0" dirty="0">
                          <a:ln>
                            <a:noFill/>
                          </a:ln>
                          <a:solidFill>
                            <a:schemeClr val="bg1"/>
                          </a:solidFill>
                          <a:effectLst>
                            <a:outerShdw blurRad="38100" dist="38100" dir="2700000" algn="tl">
                              <a:srgbClr val="000000"/>
                            </a:outerShdw>
                          </a:effectLst>
                          <a:latin typeface="+mn-ea"/>
                          <a:ea typeface="+mn-ea"/>
                          <a:cs typeface="Times New Roman" panose="02020603050405020304" pitchFamily="18" charset="0"/>
                        </a:rPr>
                        <a:t>上确界</a:t>
                      </a: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50000"/>
                        </a:lnSpc>
                        <a:spcBef>
                          <a:spcPts val="0"/>
                        </a:spcBef>
                        <a:spcAft>
                          <a:spcPts val="0"/>
                        </a:spcAft>
                        <a:buClrTx/>
                        <a:buSzTx/>
                        <a:buFontTx/>
                        <a:buNone/>
                        <a:tabLst/>
                      </a:pPr>
                      <a:r>
                        <a:rPr lang="zh-CN" altLang="zh-CN" sz="2400" b="1" dirty="0">
                          <a:solidFill>
                            <a:schemeClr val="bg1"/>
                          </a:solidFill>
                          <a:latin typeface="+mn-ea"/>
                          <a:ea typeface="+mn-ea"/>
                        </a:rPr>
                        <a:t>最小元</a:t>
                      </a:r>
                      <a:endParaRPr kumimoji="1" lang="zh-CN" altLang="en-US" sz="2400" b="1" i="0" u="none" strike="noStrike" cap="none" normalizeH="0" baseline="0" dirty="0">
                        <a:ln>
                          <a:noFill/>
                        </a:ln>
                        <a:solidFill>
                          <a:schemeClr val="bg1"/>
                        </a:solidFill>
                        <a:effectLst>
                          <a:outerShdw blurRad="38100" dist="38100" dir="2700000" algn="tl">
                            <a:srgbClr val="000000"/>
                          </a:outerShdw>
                        </a:effectLst>
                        <a:latin typeface="+mn-ea"/>
                        <a:ea typeface="+mn-ea"/>
                        <a:cs typeface="Times New Roman" panose="02020603050405020304" pitchFamily="18" charset="0"/>
                      </a:endParaRP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50000"/>
                        </a:lnSpc>
                        <a:spcBef>
                          <a:spcPts val="0"/>
                        </a:spcBef>
                        <a:spcAft>
                          <a:spcPts val="0"/>
                        </a:spcAft>
                        <a:buClrTx/>
                        <a:buSzTx/>
                        <a:buFontTx/>
                        <a:buNone/>
                        <a:tabLst/>
                      </a:pPr>
                      <a:r>
                        <a:rPr lang="zh-CN" altLang="zh-CN" sz="2400" b="1" dirty="0">
                          <a:solidFill>
                            <a:schemeClr val="bg1"/>
                          </a:solidFill>
                          <a:latin typeface="+mn-ea"/>
                          <a:ea typeface="+mn-ea"/>
                        </a:rPr>
                        <a:t>极小元</a:t>
                      </a:r>
                      <a:endParaRPr kumimoji="1" lang="zh-CN" altLang="en-US" sz="2400" b="1" i="0" u="none" strike="noStrike" cap="none" normalizeH="0" baseline="0" dirty="0">
                        <a:ln>
                          <a:noFill/>
                        </a:ln>
                        <a:solidFill>
                          <a:schemeClr val="bg1"/>
                        </a:solidFill>
                        <a:effectLst>
                          <a:outerShdw blurRad="38100" dist="38100" dir="2700000" algn="tl">
                            <a:srgbClr val="000000"/>
                          </a:outerShdw>
                        </a:effectLst>
                        <a:latin typeface="+mn-ea"/>
                        <a:ea typeface="+mn-ea"/>
                        <a:cs typeface="Times New Roman" panose="02020603050405020304" pitchFamily="18" charset="0"/>
                      </a:endParaRP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50000"/>
                        </a:lnSpc>
                        <a:spcBef>
                          <a:spcPts val="0"/>
                        </a:spcBef>
                        <a:spcAft>
                          <a:spcPts val="0"/>
                        </a:spcAft>
                        <a:buClrTx/>
                        <a:buSzTx/>
                        <a:buFontTx/>
                        <a:buNone/>
                        <a:tabLst/>
                      </a:pPr>
                      <a:r>
                        <a:rPr kumimoji="1" lang="zh-CN" altLang="en-US" sz="2400" b="1" i="0" u="none" strike="noStrike" cap="none" normalizeH="0" baseline="0" dirty="0">
                          <a:ln>
                            <a:noFill/>
                          </a:ln>
                          <a:solidFill>
                            <a:schemeClr val="bg1"/>
                          </a:solidFill>
                          <a:effectLst>
                            <a:outerShdw blurRad="38100" dist="38100" dir="2700000" algn="tl">
                              <a:srgbClr val="000000"/>
                            </a:outerShdw>
                          </a:effectLst>
                          <a:latin typeface="+mn-ea"/>
                          <a:ea typeface="+mn-ea"/>
                          <a:cs typeface="Times New Roman" panose="02020603050405020304" pitchFamily="18" charset="0"/>
                        </a:rPr>
                        <a:t>下界</a:t>
                      </a: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50000"/>
                        </a:lnSpc>
                        <a:spcBef>
                          <a:spcPts val="0"/>
                        </a:spcBef>
                        <a:spcAft>
                          <a:spcPts val="0"/>
                        </a:spcAft>
                        <a:buClrTx/>
                        <a:buSzTx/>
                        <a:buFontTx/>
                        <a:buNone/>
                        <a:tabLst/>
                      </a:pPr>
                      <a:r>
                        <a:rPr kumimoji="1" lang="zh-CN" altLang="en-US" sz="2400" b="1" i="0" u="none" strike="noStrike" cap="none" normalizeH="0" baseline="0" dirty="0">
                          <a:ln>
                            <a:noFill/>
                          </a:ln>
                          <a:solidFill>
                            <a:schemeClr val="bg1"/>
                          </a:solidFill>
                          <a:effectLst>
                            <a:outerShdw blurRad="38100" dist="38100" dir="2700000" algn="tl">
                              <a:srgbClr val="000000"/>
                            </a:outerShdw>
                          </a:effectLst>
                          <a:latin typeface="+mn-ea"/>
                          <a:ea typeface="+mn-ea"/>
                          <a:cs typeface="Times New Roman" panose="02020603050405020304" pitchFamily="18" charset="0"/>
                        </a:rPr>
                        <a:t>下确界</a:t>
                      </a: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157AB"/>
                    </a:solidFill>
                  </a:tcPr>
                </a:tc>
                <a:extLst>
                  <a:ext uri="{0D108BD9-81ED-4DB2-BD59-A6C34878D82A}">
                    <a16:rowId xmlns:a16="http://schemas.microsoft.com/office/drawing/2014/main" val="10000"/>
                  </a:ext>
                </a:extLst>
              </a:tr>
              <a:tr h="57688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en-US" altLang="zh-CN" sz="2400" b="1" i="0" u="none" strike="noStrike" cap="none" normalizeH="0" baseline="0" dirty="0">
                          <a:ln>
                            <a:noFill/>
                          </a:ln>
                          <a:solidFill>
                            <a:schemeClr val="tx1"/>
                          </a:solidFill>
                          <a:effectLst/>
                          <a:latin typeface="+mn-ea"/>
                          <a:ea typeface="+mn-ea"/>
                          <a:cs typeface="Times New Roman" panose="02020603050405020304" pitchFamily="18" charset="0"/>
                        </a:rPr>
                        <a:t>B</a:t>
                      </a: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mn-ea"/>
                        <a:ea typeface="+mn-ea"/>
                        <a:cs typeface="Times New Roman" panose="02020603050405020304" pitchFamily="18" charset="0"/>
                      </a:endParaRP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endParaRPr kumimoji="1" lang="zh-CN" altLang="en-US" sz="24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mn-ea"/>
                        <a:ea typeface="+mn-ea"/>
                        <a:cs typeface="Times New Roman" panose="02020603050405020304" pitchFamily="18" charset="0"/>
                      </a:endParaRP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mn-ea"/>
                        <a:ea typeface="+mn-ea"/>
                        <a:cs typeface="Times New Roman" panose="02020603050405020304" pitchFamily="18" charset="0"/>
                      </a:endParaRP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mn-ea"/>
                        <a:ea typeface="+mn-ea"/>
                        <a:cs typeface="Times New Roman" panose="02020603050405020304" pitchFamily="18" charset="0"/>
                      </a:endParaRP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endParaRPr kumimoji="1" lang="en-US" altLang="zh-CN" sz="24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endParaRPr kumimoji="1" lang="zh-CN" altLang="en-US" sz="24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mn-ea"/>
                        <a:ea typeface="+mn-ea"/>
                        <a:cs typeface="Times New Roman" panose="02020603050405020304" pitchFamily="18" charset="0"/>
                      </a:endParaRP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688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mn-ea"/>
                          <a:ea typeface="+mn-ea"/>
                          <a:cs typeface="Times New Roman" panose="02020603050405020304" pitchFamily="18" charset="0"/>
                        </a:rPr>
                        <a:t>C</a:t>
                      </a: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endParaRPr kumimoji="1" lang="en-US" altLang="zh-CN" sz="2400" b="1" i="0" u="none" strike="noStrike" cap="none" normalizeH="0" baseline="0">
                        <a:ln>
                          <a:noFill/>
                        </a:ln>
                        <a:solidFill>
                          <a:schemeClr val="tx1"/>
                        </a:solidFill>
                        <a:effectLst/>
                        <a:latin typeface="+mn-ea"/>
                        <a:ea typeface="+mn-ea"/>
                        <a:cs typeface="Times New Roman" panose="02020603050405020304" pitchFamily="18" charset="0"/>
                      </a:endParaRP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endParaRPr kumimoji="1" lang="en-US" altLang="zh-CN" sz="2400" b="1" i="0" u="none" strike="noStrike" cap="none" normalizeH="0" baseline="0">
                        <a:ln>
                          <a:noFill/>
                        </a:ln>
                        <a:solidFill>
                          <a:schemeClr val="tx1"/>
                        </a:solidFill>
                        <a:effectLst/>
                        <a:latin typeface="+mn-ea"/>
                        <a:ea typeface="+mn-ea"/>
                        <a:cs typeface="Times New Roman" panose="02020603050405020304" pitchFamily="18" charset="0"/>
                      </a:endParaRP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endParaRPr kumimoji="1" lang="en-US" altLang="zh-CN" sz="2400" b="1" i="0" u="none" strike="noStrike" cap="none" normalizeH="0" baseline="0">
                        <a:ln>
                          <a:noFill/>
                        </a:ln>
                        <a:solidFill>
                          <a:schemeClr val="tx1"/>
                        </a:solidFill>
                        <a:effectLst/>
                        <a:latin typeface="+mn-ea"/>
                        <a:ea typeface="+mn-ea"/>
                        <a:cs typeface="Times New Roman" panose="02020603050405020304" pitchFamily="18" charset="0"/>
                      </a:endParaRP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endParaRPr kumimoji="1" lang="en-US" altLang="zh-CN" sz="24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endParaRPr kumimoji="1" lang="en-US" altLang="zh-CN" sz="24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endParaRPr kumimoji="1" lang="zh-CN" altLang="en-US" sz="24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endParaRPr kumimoji="1" lang="zh-CN" altLang="en-US" sz="24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endParaRPr kumimoji="1" lang="zh-CN" altLang="en-US" sz="24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61" marR="91461"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738802" name="Rectangle 50">
            <a:extLst>
              <a:ext uri="{FF2B5EF4-FFF2-40B4-BE49-F238E27FC236}">
                <a16:creationId xmlns:a16="http://schemas.microsoft.com/office/drawing/2014/main" id="{18BBDE27-F11F-4BAE-8952-3BEB9B4C57F0}"/>
              </a:ext>
            </a:extLst>
          </p:cNvPr>
          <p:cNvSpPr>
            <a:spLocks noChangeArrowheads="1"/>
          </p:cNvSpPr>
          <p:nvPr/>
        </p:nvSpPr>
        <p:spPr bwMode="auto">
          <a:xfrm>
            <a:off x="4541959" y="4845650"/>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zh-CN" altLang="en-US" sz="2400" dirty="0">
                <a:solidFill>
                  <a:schemeClr val="tx1"/>
                </a:solidFill>
                <a:latin typeface="微软雅黑" panose="020B0503020204020204" pitchFamily="34" charset="-122"/>
                <a:ea typeface="微软雅黑" panose="020B0503020204020204" pitchFamily="34" charset="-122"/>
              </a:rPr>
              <a:t>无</a:t>
            </a:r>
          </a:p>
        </p:txBody>
      </p:sp>
      <p:sp>
        <p:nvSpPr>
          <p:cNvPr id="1738803" name="Rectangle 51">
            <a:extLst>
              <a:ext uri="{FF2B5EF4-FFF2-40B4-BE49-F238E27FC236}">
                <a16:creationId xmlns:a16="http://schemas.microsoft.com/office/drawing/2014/main" id="{79A1A656-9C5D-4B17-8217-0FCCFFB7A23E}"/>
              </a:ext>
            </a:extLst>
          </p:cNvPr>
          <p:cNvSpPr>
            <a:spLocks noChangeArrowheads="1"/>
          </p:cNvSpPr>
          <p:nvPr/>
        </p:nvSpPr>
        <p:spPr bwMode="auto">
          <a:xfrm>
            <a:off x="9336205" y="4822674"/>
            <a:ext cx="885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en-US" altLang="zh-CN" sz="2400" dirty="0">
                <a:solidFill>
                  <a:schemeClr val="tx1"/>
                </a:solidFill>
                <a:latin typeface="微软雅黑" panose="020B0503020204020204" pitchFamily="34" charset="-122"/>
                <a:ea typeface="微软雅黑" panose="020B0503020204020204" pitchFamily="34" charset="-122"/>
              </a:rPr>
              <a:t>x</a:t>
            </a:r>
            <a:r>
              <a:rPr kumimoji="1" lang="en-US" altLang="zh-CN" sz="2400" baseline="-25000" dirty="0">
                <a:solidFill>
                  <a:schemeClr val="tx1"/>
                </a:solidFill>
                <a:latin typeface="微软雅黑" panose="020B0503020204020204" pitchFamily="34" charset="-122"/>
                <a:ea typeface="微软雅黑" panose="020B0503020204020204" pitchFamily="34" charset="-122"/>
              </a:rPr>
              <a:t>3</a:t>
            </a:r>
            <a:r>
              <a:rPr kumimoji="1" lang="en-US" altLang="zh-CN" sz="2400" dirty="0">
                <a:solidFill>
                  <a:schemeClr val="tx1"/>
                </a:solidFill>
                <a:latin typeface="微软雅黑" panose="020B0503020204020204" pitchFamily="34" charset="-122"/>
                <a:ea typeface="微软雅黑" panose="020B0503020204020204" pitchFamily="34" charset="-122"/>
              </a:rPr>
              <a:t>,x</a:t>
            </a:r>
            <a:r>
              <a:rPr kumimoji="1" lang="en-US" altLang="zh-CN" sz="2400" baseline="-25000" dirty="0">
                <a:solidFill>
                  <a:schemeClr val="tx1"/>
                </a:solidFill>
                <a:latin typeface="微软雅黑" panose="020B0503020204020204" pitchFamily="34" charset="-122"/>
                <a:ea typeface="微软雅黑" panose="020B0503020204020204" pitchFamily="34" charset="-122"/>
              </a:rPr>
              <a:t>4</a:t>
            </a:r>
            <a:endParaRPr kumimoji="1" lang="zh-CN" altLang="en-US" sz="2400" baseline="-25000" dirty="0">
              <a:solidFill>
                <a:schemeClr val="tx1"/>
              </a:solidFill>
              <a:latin typeface="微软雅黑" panose="020B0503020204020204" pitchFamily="34" charset="-122"/>
              <a:ea typeface="微软雅黑" panose="020B0503020204020204" pitchFamily="34" charset="-122"/>
            </a:endParaRPr>
          </a:p>
        </p:txBody>
      </p:sp>
      <p:sp>
        <p:nvSpPr>
          <p:cNvPr id="1738804" name="Rectangle 52">
            <a:extLst>
              <a:ext uri="{FF2B5EF4-FFF2-40B4-BE49-F238E27FC236}">
                <a16:creationId xmlns:a16="http://schemas.microsoft.com/office/drawing/2014/main" id="{B6A676D3-E10D-47FF-84F8-06B6E514EF1B}"/>
              </a:ext>
            </a:extLst>
          </p:cNvPr>
          <p:cNvSpPr>
            <a:spLocks noChangeArrowheads="1"/>
          </p:cNvSpPr>
          <p:nvPr/>
        </p:nvSpPr>
        <p:spPr bwMode="auto">
          <a:xfrm>
            <a:off x="5613470" y="4883766"/>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zh-CN" altLang="en-US" sz="2400" dirty="0">
                <a:solidFill>
                  <a:schemeClr val="tx1"/>
                </a:solidFill>
                <a:latin typeface="微软雅黑" panose="020B0503020204020204" pitchFamily="34" charset="-122"/>
                <a:ea typeface="微软雅黑" panose="020B0503020204020204" pitchFamily="34" charset="-122"/>
              </a:rPr>
              <a:t>无</a:t>
            </a:r>
          </a:p>
        </p:txBody>
      </p:sp>
      <p:sp>
        <p:nvSpPr>
          <p:cNvPr id="1738805" name="Rectangle 53">
            <a:extLst>
              <a:ext uri="{FF2B5EF4-FFF2-40B4-BE49-F238E27FC236}">
                <a16:creationId xmlns:a16="http://schemas.microsoft.com/office/drawing/2014/main" id="{9DDCA14C-C2E1-478E-8345-60D38471A0B8}"/>
              </a:ext>
            </a:extLst>
          </p:cNvPr>
          <p:cNvSpPr>
            <a:spLocks noChangeArrowheads="1"/>
          </p:cNvSpPr>
          <p:nvPr/>
        </p:nvSpPr>
        <p:spPr bwMode="auto">
          <a:xfrm>
            <a:off x="6865382" y="4854041"/>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zh-CN" altLang="en-US" sz="2400">
                <a:solidFill>
                  <a:schemeClr val="tx1"/>
                </a:solidFill>
                <a:latin typeface="微软雅黑" panose="020B0503020204020204" pitchFamily="34" charset="-122"/>
                <a:ea typeface="微软雅黑" panose="020B0503020204020204" pitchFamily="34" charset="-122"/>
              </a:rPr>
              <a:t>无</a:t>
            </a:r>
          </a:p>
        </p:txBody>
      </p:sp>
      <p:sp>
        <p:nvSpPr>
          <p:cNvPr id="1738807" name="Rectangle 55">
            <a:extLst>
              <a:ext uri="{FF2B5EF4-FFF2-40B4-BE49-F238E27FC236}">
                <a16:creationId xmlns:a16="http://schemas.microsoft.com/office/drawing/2014/main" id="{D052D788-9BA6-4D47-BD04-5AEFDC89CE3F}"/>
              </a:ext>
            </a:extLst>
          </p:cNvPr>
          <p:cNvSpPr>
            <a:spLocks noChangeArrowheads="1"/>
          </p:cNvSpPr>
          <p:nvPr/>
        </p:nvSpPr>
        <p:spPr bwMode="auto">
          <a:xfrm>
            <a:off x="4254665" y="5455391"/>
            <a:ext cx="885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r>
              <a:rPr kumimoji="1" lang="en-US" altLang="zh-CN" sz="2400" dirty="0">
                <a:solidFill>
                  <a:schemeClr val="tx1"/>
                </a:solidFill>
                <a:latin typeface="微软雅黑" panose="020B0503020204020204" pitchFamily="34" charset="-122"/>
                <a:ea typeface="微软雅黑" panose="020B0503020204020204" pitchFamily="34" charset="-122"/>
              </a:rPr>
              <a:t>x</a:t>
            </a:r>
            <a:r>
              <a:rPr kumimoji="1" lang="en-US" altLang="zh-CN" sz="2400" baseline="-25000" dirty="0">
                <a:solidFill>
                  <a:schemeClr val="tx1"/>
                </a:solidFill>
                <a:latin typeface="微软雅黑" panose="020B0503020204020204" pitchFamily="34" charset="-122"/>
                <a:ea typeface="微软雅黑" panose="020B0503020204020204" pitchFamily="34" charset="-122"/>
              </a:rPr>
              <a:t>1</a:t>
            </a:r>
            <a:r>
              <a:rPr kumimoji="1" lang="en-US" altLang="zh-CN" sz="2400" dirty="0">
                <a:solidFill>
                  <a:schemeClr val="tx1"/>
                </a:solidFill>
                <a:latin typeface="微软雅黑" panose="020B0503020204020204" pitchFamily="34" charset="-122"/>
                <a:ea typeface="微软雅黑" panose="020B0503020204020204" pitchFamily="34" charset="-122"/>
              </a:rPr>
              <a:t>,x</a:t>
            </a:r>
            <a:r>
              <a:rPr kumimoji="1" lang="en-US" altLang="zh-CN" sz="2400" baseline="-25000" dirty="0">
                <a:solidFill>
                  <a:schemeClr val="tx1"/>
                </a:solidFill>
                <a:latin typeface="微软雅黑" panose="020B0503020204020204" pitchFamily="34" charset="-122"/>
                <a:ea typeface="微软雅黑" panose="020B0503020204020204" pitchFamily="34" charset="-122"/>
              </a:rPr>
              <a:t>2</a:t>
            </a:r>
            <a:endParaRPr kumimoji="1" lang="zh-CN" altLang="en-US" sz="2400" baseline="-25000" dirty="0">
              <a:solidFill>
                <a:schemeClr val="tx1"/>
              </a:solidFill>
              <a:latin typeface="微软雅黑" panose="020B0503020204020204" pitchFamily="34" charset="-122"/>
              <a:ea typeface="微软雅黑" panose="020B0503020204020204" pitchFamily="34" charset="-122"/>
            </a:endParaRPr>
          </a:p>
        </p:txBody>
      </p:sp>
      <p:sp>
        <p:nvSpPr>
          <p:cNvPr id="1738808" name="Rectangle 56">
            <a:extLst>
              <a:ext uri="{FF2B5EF4-FFF2-40B4-BE49-F238E27FC236}">
                <a16:creationId xmlns:a16="http://schemas.microsoft.com/office/drawing/2014/main" id="{90AC372F-9BE3-4A0A-839A-8878980214A5}"/>
              </a:ext>
            </a:extLst>
          </p:cNvPr>
          <p:cNvSpPr>
            <a:spLocks noChangeArrowheads="1"/>
          </p:cNvSpPr>
          <p:nvPr/>
        </p:nvSpPr>
        <p:spPr bwMode="auto">
          <a:xfrm>
            <a:off x="9483450" y="5432415"/>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r>
              <a:rPr kumimoji="1" lang="zh-CN" altLang="en-US" sz="2400">
                <a:solidFill>
                  <a:schemeClr val="tx1"/>
                </a:solidFill>
                <a:latin typeface="微软雅黑" panose="020B0503020204020204" pitchFamily="34" charset="-122"/>
                <a:ea typeface="微软雅黑" panose="020B0503020204020204" pitchFamily="34" charset="-122"/>
              </a:rPr>
              <a:t>无</a:t>
            </a:r>
          </a:p>
        </p:txBody>
      </p:sp>
      <p:sp>
        <p:nvSpPr>
          <p:cNvPr id="1738809" name="Rectangle 57">
            <a:extLst>
              <a:ext uri="{FF2B5EF4-FFF2-40B4-BE49-F238E27FC236}">
                <a16:creationId xmlns:a16="http://schemas.microsoft.com/office/drawing/2014/main" id="{BFE1C468-4EDF-4803-9168-2A746A41F3FC}"/>
              </a:ext>
            </a:extLst>
          </p:cNvPr>
          <p:cNvSpPr>
            <a:spLocks noChangeArrowheads="1"/>
          </p:cNvSpPr>
          <p:nvPr/>
        </p:nvSpPr>
        <p:spPr bwMode="auto">
          <a:xfrm>
            <a:off x="5626348" y="5478009"/>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r>
              <a:rPr kumimoji="1" lang="zh-CN" altLang="en-US" sz="2400" dirty="0">
                <a:solidFill>
                  <a:schemeClr val="tx1"/>
                </a:solidFill>
                <a:latin typeface="微软雅黑" panose="020B0503020204020204" pitchFamily="34" charset="-122"/>
                <a:ea typeface="微软雅黑" panose="020B0503020204020204" pitchFamily="34" charset="-122"/>
              </a:rPr>
              <a:t>无</a:t>
            </a:r>
          </a:p>
        </p:txBody>
      </p:sp>
      <p:sp>
        <p:nvSpPr>
          <p:cNvPr id="1738810" name="Rectangle 58">
            <a:extLst>
              <a:ext uri="{FF2B5EF4-FFF2-40B4-BE49-F238E27FC236}">
                <a16:creationId xmlns:a16="http://schemas.microsoft.com/office/drawing/2014/main" id="{5CF3CFCF-1E74-4A32-9430-68AA93B1DD70}"/>
              </a:ext>
            </a:extLst>
          </p:cNvPr>
          <p:cNvSpPr>
            <a:spLocks noChangeArrowheads="1"/>
          </p:cNvSpPr>
          <p:nvPr/>
        </p:nvSpPr>
        <p:spPr bwMode="auto">
          <a:xfrm>
            <a:off x="6861175" y="5463782"/>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r>
              <a:rPr kumimoji="1" lang="zh-CN" altLang="en-US" sz="2400">
                <a:solidFill>
                  <a:schemeClr val="tx1"/>
                </a:solidFill>
                <a:latin typeface="微软雅黑" panose="020B0503020204020204" pitchFamily="34" charset="-122"/>
                <a:ea typeface="微软雅黑" panose="020B0503020204020204" pitchFamily="34" charset="-122"/>
              </a:rPr>
              <a:t>无</a:t>
            </a:r>
          </a:p>
        </p:txBody>
      </p:sp>
      <p:sp>
        <p:nvSpPr>
          <p:cNvPr id="28" name="Oval 60">
            <a:extLst>
              <a:ext uri="{FF2B5EF4-FFF2-40B4-BE49-F238E27FC236}">
                <a16:creationId xmlns:a16="http://schemas.microsoft.com/office/drawing/2014/main" id="{4290BC05-BBDD-4BD4-B683-8F22AC21370A}"/>
              </a:ext>
            </a:extLst>
          </p:cNvPr>
          <p:cNvSpPr>
            <a:spLocks noChangeArrowheads="1"/>
          </p:cNvSpPr>
          <p:nvPr/>
        </p:nvSpPr>
        <p:spPr bwMode="auto">
          <a:xfrm>
            <a:off x="8957987" y="2764591"/>
            <a:ext cx="2808287" cy="711200"/>
          </a:xfrm>
          <a:prstGeom prst="ellipse">
            <a:avLst/>
          </a:prstGeom>
          <a:noFill/>
          <a:ln w="38100" algn="ctr">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grpSp>
        <p:nvGrpSpPr>
          <p:cNvPr id="29" name="Group 46">
            <a:extLst>
              <a:ext uri="{FF2B5EF4-FFF2-40B4-BE49-F238E27FC236}">
                <a16:creationId xmlns:a16="http://schemas.microsoft.com/office/drawing/2014/main" id="{457B2E83-CAD4-43B0-B8F9-276C301CD137}"/>
              </a:ext>
            </a:extLst>
          </p:cNvPr>
          <p:cNvGrpSpPr>
            <a:grpSpLocks/>
          </p:cNvGrpSpPr>
          <p:nvPr/>
        </p:nvGrpSpPr>
        <p:grpSpPr bwMode="auto">
          <a:xfrm>
            <a:off x="9126262" y="1388229"/>
            <a:ext cx="2520950" cy="1828800"/>
            <a:chOff x="657" y="2596"/>
            <a:chExt cx="1588" cy="1152"/>
          </a:xfrm>
        </p:grpSpPr>
        <p:sp>
          <p:nvSpPr>
            <p:cNvPr id="30" name="Freeform 7">
              <a:extLst>
                <a:ext uri="{FF2B5EF4-FFF2-40B4-BE49-F238E27FC236}">
                  <a16:creationId xmlns:a16="http://schemas.microsoft.com/office/drawing/2014/main" id="{F3C3E389-F253-41F4-B4D7-7A4B2157A7B5}"/>
                </a:ext>
              </a:extLst>
            </p:cNvPr>
            <p:cNvSpPr>
              <a:spLocks/>
            </p:cNvSpPr>
            <p:nvPr/>
          </p:nvSpPr>
          <p:spPr bwMode="auto">
            <a:xfrm>
              <a:off x="927" y="2790"/>
              <a:ext cx="1" cy="818"/>
            </a:xfrm>
            <a:custGeom>
              <a:avLst/>
              <a:gdLst>
                <a:gd name="T0" fmla="*/ 0 w 1"/>
                <a:gd name="T1" fmla="*/ 0 h 870"/>
                <a:gd name="T2" fmla="*/ 0 w 1"/>
                <a:gd name="T3" fmla="*/ 415 h 870"/>
                <a:gd name="T4" fmla="*/ 0 60000 65536"/>
                <a:gd name="T5" fmla="*/ 0 60000 65536"/>
                <a:gd name="T6" fmla="*/ 0 w 1"/>
                <a:gd name="T7" fmla="*/ 0 h 870"/>
                <a:gd name="T8" fmla="*/ 1 w 1"/>
                <a:gd name="T9" fmla="*/ 870 h 870"/>
              </a:gdLst>
              <a:ahLst/>
              <a:cxnLst>
                <a:cxn ang="T4">
                  <a:pos x="T0" y="T1"/>
                </a:cxn>
                <a:cxn ang="T5">
                  <a:pos x="T2" y="T3"/>
                </a:cxn>
              </a:cxnLst>
              <a:rect l="T6" t="T7" r="T8" b="T9"/>
              <a:pathLst>
                <a:path w="1" h="870">
                  <a:moveTo>
                    <a:pt x="0" y="0"/>
                  </a:moveTo>
                  <a:lnTo>
                    <a:pt x="0" y="870"/>
                  </a:lnTo>
                </a:path>
              </a:pathLst>
            </a:custGeom>
            <a:noFill/>
            <a:ln w="28575">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31" name="Freeform 8">
              <a:extLst>
                <a:ext uri="{FF2B5EF4-FFF2-40B4-BE49-F238E27FC236}">
                  <a16:creationId xmlns:a16="http://schemas.microsoft.com/office/drawing/2014/main" id="{81823015-B1FD-44EE-AC16-1C2A2A727816}"/>
                </a:ext>
              </a:extLst>
            </p:cNvPr>
            <p:cNvSpPr>
              <a:spLocks/>
            </p:cNvSpPr>
            <p:nvPr/>
          </p:nvSpPr>
          <p:spPr bwMode="auto">
            <a:xfrm>
              <a:off x="1941" y="2781"/>
              <a:ext cx="1" cy="836"/>
            </a:xfrm>
            <a:custGeom>
              <a:avLst/>
              <a:gdLst>
                <a:gd name="T0" fmla="*/ 0 w 20"/>
                <a:gd name="T1" fmla="*/ 0 h 890"/>
                <a:gd name="T2" fmla="*/ 0 w 20"/>
                <a:gd name="T3" fmla="*/ 419 h 890"/>
                <a:gd name="T4" fmla="*/ 0 60000 65536"/>
                <a:gd name="T5" fmla="*/ 0 60000 65536"/>
                <a:gd name="T6" fmla="*/ 0 w 20"/>
                <a:gd name="T7" fmla="*/ 0 h 890"/>
                <a:gd name="T8" fmla="*/ 20 w 20"/>
                <a:gd name="T9" fmla="*/ 890 h 890"/>
              </a:gdLst>
              <a:ahLst/>
              <a:cxnLst>
                <a:cxn ang="T4">
                  <a:pos x="T0" y="T1"/>
                </a:cxn>
                <a:cxn ang="T5">
                  <a:pos x="T2" y="T3"/>
                </a:cxn>
              </a:cxnLst>
              <a:rect l="T6" t="T7" r="T8" b="T9"/>
              <a:pathLst>
                <a:path w="20" h="890">
                  <a:moveTo>
                    <a:pt x="20" y="0"/>
                  </a:moveTo>
                  <a:lnTo>
                    <a:pt x="0" y="890"/>
                  </a:lnTo>
                </a:path>
              </a:pathLst>
            </a:custGeom>
            <a:noFill/>
            <a:ln w="28575">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32" name="Freeform 9">
              <a:extLst>
                <a:ext uri="{FF2B5EF4-FFF2-40B4-BE49-F238E27FC236}">
                  <a16:creationId xmlns:a16="http://schemas.microsoft.com/office/drawing/2014/main" id="{3DA375D8-9490-4492-9D04-BAC85AF7E898}"/>
                </a:ext>
              </a:extLst>
            </p:cNvPr>
            <p:cNvSpPr>
              <a:spLocks/>
            </p:cNvSpPr>
            <p:nvPr/>
          </p:nvSpPr>
          <p:spPr bwMode="auto">
            <a:xfrm>
              <a:off x="950" y="2771"/>
              <a:ext cx="969" cy="846"/>
            </a:xfrm>
            <a:custGeom>
              <a:avLst/>
              <a:gdLst>
                <a:gd name="T0" fmla="*/ 0 w 860"/>
                <a:gd name="T1" fmla="*/ 0 h 900"/>
                <a:gd name="T2" fmla="*/ 3600 w 860"/>
                <a:gd name="T3" fmla="*/ 428 h 900"/>
                <a:gd name="T4" fmla="*/ 0 60000 65536"/>
                <a:gd name="T5" fmla="*/ 0 60000 65536"/>
                <a:gd name="T6" fmla="*/ 0 w 860"/>
                <a:gd name="T7" fmla="*/ 0 h 900"/>
                <a:gd name="T8" fmla="*/ 860 w 860"/>
                <a:gd name="T9" fmla="*/ 900 h 900"/>
              </a:gdLst>
              <a:ahLst/>
              <a:cxnLst>
                <a:cxn ang="T4">
                  <a:pos x="T0" y="T1"/>
                </a:cxn>
                <a:cxn ang="T5">
                  <a:pos x="T2" y="T3"/>
                </a:cxn>
              </a:cxnLst>
              <a:rect l="T6" t="T7" r="T8" b="T9"/>
              <a:pathLst>
                <a:path w="860" h="900">
                  <a:moveTo>
                    <a:pt x="0" y="0"/>
                  </a:moveTo>
                  <a:lnTo>
                    <a:pt x="860" y="900"/>
                  </a:lnTo>
                </a:path>
              </a:pathLst>
            </a:custGeom>
            <a:noFill/>
            <a:ln w="28575">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33" name="Freeform 10">
              <a:extLst>
                <a:ext uri="{FF2B5EF4-FFF2-40B4-BE49-F238E27FC236}">
                  <a16:creationId xmlns:a16="http://schemas.microsoft.com/office/drawing/2014/main" id="{18C152EF-AE90-4F73-9EC7-CFE1474916D0}"/>
                </a:ext>
              </a:extLst>
            </p:cNvPr>
            <p:cNvSpPr>
              <a:spLocks/>
            </p:cNvSpPr>
            <p:nvPr/>
          </p:nvSpPr>
          <p:spPr bwMode="auto">
            <a:xfrm>
              <a:off x="939" y="2781"/>
              <a:ext cx="991" cy="845"/>
            </a:xfrm>
            <a:custGeom>
              <a:avLst/>
              <a:gdLst>
                <a:gd name="T0" fmla="*/ 3663 w 880"/>
                <a:gd name="T1" fmla="*/ 0 h 900"/>
                <a:gd name="T2" fmla="*/ 0 w 880"/>
                <a:gd name="T3" fmla="*/ 423 h 900"/>
                <a:gd name="T4" fmla="*/ 0 60000 65536"/>
                <a:gd name="T5" fmla="*/ 0 60000 65536"/>
                <a:gd name="T6" fmla="*/ 0 w 880"/>
                <a:gd name="T7" fmla="*/ 0 h 900"/>
                <a:gd name="T8" fmla="*/ 880 w 880"/>
                <a:gd name="T9" fmla="*/ 900 h 900"/>
              </a:gdLst>
              <a:ahLst/>
              <a:cxnLst>
                <a:cxn ang="T4">
                  <a:pos x="T0" y="T1"/>
                </a:cxn>
                <a:cxn ang="T5">
                  <a:pos x="T2" y="T3"/>
                </a:cxn>
              </a:cxnLst>
              <a:rect l="T6" t="T7" r="T8" b="T9"/>
              <a:pathLst>
                <a:path w="880" h="900">
                  <a:moveTo>
                    <a:pt x="880" y="0"/>
                  </a:moveTo>
                  <a:lnTo>
                    <a:pt x="0" y="900"/>
                  </a:lnTo>
                </a:path>
              </a:pathLst>
            </a:custGeom>
            <a:noFill/>
            <a:ln w="28575">
              <a:solidFill>
                <a:srgbClr val="000000"/>
              </a:solidFill>
              <a:round/>
              <a:headEnd/>
              <a:tailEnd type="none" w="sm"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34" name="Text Box 15">
              <a:extLst>
                <a:ext uri="{FF2B5EF4-FFF2-40B4-BE49-F238E27FC236}">
                  <a16:creationId xmlns:a16="http://schemas.microsoft.com/office/drawing/2014/main" id="{6C4B7BA3-3BD9-4235-81AC-0D93E1F1AE7B}"/>
                </a:ext>
              </a:extLst>
            </p:cNvPr>
            <p:cNvSpPr txBox="1">
              <a:spLocks noChangeArrowheads="1"/>
            </p:cNvSpPr>
            <p:nvPr/>
          </p:nvSpPr>
          <p:spPr bwMode="auto">
            <a:xfrm>
              <a:off x="657" y="2596"/>
              <a:ext cx="22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a:solidFill>
                    <a:srgbClr val="FF0000"/>
                  </a:solidFill>
                </a:rPr>
                <a:t>x</a:t>
              </a:r>
              <a:r>
                <a:rPr lang="en-US" altLang="zh-CN" baseline="-25000">
                  <a:solidFill>
                    <a:srgbClr val="FF0000"/>
                  </a:solidFill>
                </a:rPr>
                <a:t>1</a:t>
              </a:r>
              <a:endParaRPr lang="en-US" altLang="zh-CN">
                <a:solidFill>
                  <a:srgbClr val="FF0000"/>
                </a:solidFill>
              </a:endParaRPr>
            </a:p>
          </p:txBody>
        </p:sp>
        <p:sp>
          <p:nvSpPr>
            <p:cNvPr id="35" name="Text Box 17">
              <a:extLst>
                <a:ext uri="{FF2B5EF4-FFF2-40B4-BE49-F238E27FC236}">
                  <a16:creationId xmlns:a16="http://schemas.microsoft.com/office/drawing/2014/main" id="{6679A586-610D-4A54-AF5C-3FF2429C9C4E}"/>
                </a:ext>
              </a:extLst>
            </p:cNvPr>
            <p:cNvSpPr txBox="1">
              <a:spLocks noChangeArrowheads="1"/>
            </p:cNvSpPr>
            <p:nvPr/>
          </p:nvSpPr>
          <p:spPr bwMode="auto">
            <a:xfrm>
              <a:off x="657" y="3479"/>
              <a:ext cx="22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a:solidFill>
                    <a:srgbClr val="FF0000"/>
                  </a:solidFill>
                </a:rPr>
                <a:t>x</a:t>
              </a:r>
              <a:r>
                <a:rPr lang="en-US" altLang="zh-CN" baseline="-25000">
                  <a:solidFill>
                    <a:srgbClr val="FF0000"/>
                  </a:solidFill>
                </a:rPr>
                <a:t>3</a:t>
              </a:r>
              <a:endParaRPr lang="en-US" altLang="zh-CN">
                <a:solidFill>
                  <a:srgbClr val="FF0000"/>
                </a:solidFill>
              </a:endParaRPr>
            </a:p>
          </p:txBody>
        </p:sp>
        <p:sp>
          <p:nvSpPr>
            <p:cNvPr id="36" name="Text Box 18">
              <a:extLst>
                <a:ext uri="{FF2B5EF4-FFF2-40B4-BE49-F238E27FC236}">
                  <a16:creationId xmlns:a16="http://schemas.microsoft.com/office/drawing/2014/main" id="{2E215A0D-2677-409A-A571-152F6A31F260}"/>
                </a:ext>
              </a:extLst>
            </p:cNvPr>
            <p:cNvSpPr txBox="1">
              <a:spLocks noChangeArrowheads="1"/>
            </p:cNvSpPr>
            <p:nvPr/>
          </p:nvSpPr>
          <p:spPr bwMode="auto">
            <a:xfrm>
              <a:off x="2018" y="2596"/>
              <a:ext cx="22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a:solidFill>
                    <a:srgbClr val="FF0000"/>
                  </a:solidFill>
                </a:rPr>
                <a:t>x</a:t>
              </a:r>
              <a:r>
                <a:rPr lang="en-US" altLang="zh-CN" baseline="-25000">
                  <a:solidFill>
                    <a:srgbClr val="FF0000"/>
                  </a:solidFill>
                </a:rPr>
                <a:t>2</a:t>
              </a:r>
              <a:endParaRPr lang="en-US" altLang="zh-CN">
                <a:solidFill>
                  <a:srgbClr val="FF0000"/>
                </a:solidFill>
              </a:endParaRPr>
            </a:p>
          </p:txBody>
        </p:sp>
        <p:sp>
          <p:nvSpPr>
            <p:cNvPr id="37" name="Text Box 19">
              <a:extLst>
                <a:ext uri="{FF2B5EF4-FFF2-40B4-BE49-F238E27FC236}">
                  <a16:creationId xmlns:a16="http://schemas.microsoft.com/office/drawing/2014/main" id="{1CB0B61A-C877-4E5D-B604-97A74B6B9E57}"/>
                </a:ext>
              </a:extLst>
            </p:cNvPr>
            <p:cNvSpPr txBox="1">
              <a:spLocks noChangeArrowheads="1"/>
            </p:cNvSpPr>
            <p:nvPr/>
          </p:nvSpPr>
          <p:spPr bwMode="auto">
            <a:xfrm>
              <a:off x="2018" y="3479"/>
              <a:ext cx="22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a:solidFill>
                    <a:srgbClr val="FF0000"/>
                  </a:solidFill>
                </a:rPr>
                <a:t>x</a:t>
              </a:r>
              <a:r>
                <a:rPr lang="en-US" altLang="zh-CN" baseline="-25000">
                  <a:solidFill>
                    <a:srgbClr val="FF0000"/>
                  </a:solidFill>
                </a:rPr>
                <a:t>4</a:t>
              </a:r>
              <a:endParaRPr lang="en-US" altLang="zh-CN">
                <a:solidFill>
                  <a:srgbClr val="FF0000"/>
                </a:solidFill>
              </a:endParaRPr>
            </a:p>
          </p:txBody>
        </p:sp>
        <p:sp>
          <p:nvSpPr>
            <p:cNvPr id="38" name="Oval 6">
              <a:extLst>
                <a:ext uri="{FF2B5EF4-FFF2-40B4-BE49-F238E27FC236}">
                  <a16:creationId xmlns:a16="http://schemas.microsoft.com/office/drawing/2014/main" id="{BDF70E99-3806-4248-8FB6-6FF5AA7F37E4}"/>
                </a:ext>
              </a:extLst>
            </p:cNvPr>
            <p:cNvSpPr>
              <a:spLocks noChangeArrowheads="1"/>
            </p:cNvSpPr>
            <p:nvPr/>
          </p:nvSpPr>
          <p:spPr bwMode="auto">
            <a:xfrm>
              <a:off x="882" y="2732"/>
              <a:ext cx="91" cy="91"/>
            </a:xfrm>
            <a:prstGeom prst="ellipse">
              <a:avLst/>
            </a:prstGeom>
            <a:solidFill>
              <a:srgbClr val="FFFFFF"/>
            </a:solidFill>
            <a:ln w="28575" algn="ctr">
              <a:solidFill>
                <a:srgbClr val="0000FF"/>
              </a:solidFill>
              <a:round/>
              <a:headEnd/>
              <a:tailEnd type="none" w="sm" len="me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39" name="Oval 11">
              <a:extLst>
                <a:ext uri="{FF2B5EF4-FFF2-40B4-BE49-F238E27FC236}">
                  <a16:creationId xmlns:a16="http://schemas.microsoft.com/office/drawing/2014/main" id="{FE3CC23C-D4E3-4D9E-A890-107AFD91C34C}"/>
                </a:ext>
              </a:extLst>
            </p:cNvPr>
            <p:cNvSpPr>
              <a:spLocks noChangeArrowheads="1"/>
            </p:cNvSpPr>
            <p:nvPr/>
          </p:nvSpPr>
          <p:spPr bwMode="auto">
            <a:xfrm>
              <a:off x="1896" y="2732"/>
              <a:ext cx="91" cy="91"/>
            </a:xfrm>
            <a:prstGeom prst="ellipse">
              <a:avLst/>
            </a:prstGeom>
            <a:solidFill>
              <a:srgbClr val="FFFFFF"/>
            </a:solidFill>
            <a:ln w="28575" algn="ctr">
              <a:solidFill>
                <a:srgbClr val="0000FF"/>
              </a:solidFill>
              <a:round/>
              <a:headEnd/>
              <a:tailEnd type="none" w="sm" len="me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40" name="Oval 12">
              <a:extLst>
                <a:ext uri="{FF2B5EF4-FFF2-40B4-BE49-F238E27FC236}">
                  <a16:creationId xmlns:a16="http://schemas.microsoft.com/office/drawing/2014/main" id="{FBA06397-A2BB-4153-8D07-DD659429D146}"/>
                </a:ext>
              </a:extLst>
            </p:cNvPr>
            <p:cNvSpPr>
              <a:spLocks noChangeArrowheads="1"/>
            </p:cNvSpPr>
            <p:nvPr/>
          </p:nvSpPr>
          <p:spPr bwMode="auto">
            <a:xfrm>
              <a:off x="1896" y="3611"/>
              <a:ext cx="91" cy="91"/>
            </a:xfrm>
            <a:prstGeom prst="ellipse">
              <a:avLst/>
            </a:prstGeom>
            <a:solidFill>
              <a:srgbClr val="FFFFFF"/>
            </a:solidFill>
            <a:ln w="28575" algn="ctr">
              <a:solidFill>
                <a:srgbClr val="0000FF"/>
              </a:solidFill>
              <a:round/>
              <a:headEnd/>
              <a:tailEnd type="none" w="sm" len="me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41" name="Oval 13">
              <a:extLst>
                <a:ext uri="{FF2B5EF4-FFF2-40B4-BE49-F238E27FC236}">
                  <a16:creationId xmlns:a16="http://schemas.microsoft.com/office/drawing/2014/main" id="{F20257FF-9120-42A1-AB45-EF6A2860233C}"/>
                </a:ext>
              </a:extLst>
            </p:cNvPr>
            <p:cNvSpPr>
              <a:spLocks noChangeArrowheads="1"/>
            </p:cNvSpPr>
            <p:nvPr/>
          </p:nvSpPr>
          <p:spPr bwMode="auto">
            <a:xfrm>
              <a:off x="882" y="3611"/>
              <a:ext cx="91" cy="91"/>
            </a:xfrm>
            <a:prstGeom prst="ellipse">
              <a:avLst/>
            </a:prstGeom>
            <a:solidFill>
              <a:srgbClr val="FFFFFF"/>
            </a:solidFill>
            <a:ln w="28575" algn="ctr">
              <a:solidFill>
                <a:srgbClr val="0000FF"/>
              </a:solidFill>
              <a:round/>
              <a:headEnd/>
              <a:tailEnd type="none" w="sm" len="me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grpSp>
      <p:sp>
        <p:nvSpPr>
          <p:cNvPr id="42" name="Oval 59">
            <a:extLst>
              <a:ext uri="{FF2B5EF4-FFF2-40B4-BE49-F238E27FC236}">
                <a16:creationId xmlns:a16="http://schemas.microsoft.com/office/drawing/2014/main" id="{34F669FF-E46E-4899-864F-17656565E47F}"/>
              </a:ext>
            </a:extLst>
          </p:cNvPr>
          <p:cNvSpPr>
            <a:spLocks noChangeArrowheads="1"/>
          </p:cNvSpPr>
          <p:nvPr/>
        </p:nvSpPr>
        <p:spPr bwMode="auto">
          <a:xfrm>
            <a:off x="8957987" y="1323141"/>
            <a:ext cx="2808287" cy="711200"/>
          </a:xfrm>
          <a:prstGeom prst="ellipse">
            <a:avLst/>
          </a:prstGeom>
          <a:noFill/>
          <a:ln w="38100" algn="ctr">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43" name="Rectangle 53">
            <a:extLst>
              <a:ext uri="{FF2B5EF4-FFF2-40B4-BE49-F238E27FC236}">
                <a16:creationId xmlns:a16="http://schemas.microsoft.com/office/drawing/2014/main" id="{69C0E3F0-3B0C-4E1E-BBD7-C4E468462E6A}"/>
              </a:ext>
            </a:extLst>
          </p:cNvPr>
          <p:cNvSpPr>
            <a:spLocks noChangeArrowheads="1"/>
          </p:cNvSpPr>
          <p:nvPr/>
        </p:nvSpPr>
        <p:spPr bwMode="auto">
          <a:xfrm>
            <a:off x="10797011" y="4883766"/>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zh-CN" altLang="en-US" sz="2400">
                <a:solidFill>
                  <a:schemeClr val="tx1"/>
                </a:solidFill>
                <a:latin typeface="微软雅黑" panose="020B0503020204020204" pitchFamily="34" charset="-122"/>
                <a:ea typeface="微软雅黑" panose="020B0503020204020204" pitchFamily="34" charset="-122"/>
              </a:rPr>
              <a:t>无</a:t>
            </a:r>
          </a:p>
        </p:txBody>
      </p:sp>
      <p:sp>
        <p:nvSpPr>
          <p:cNvPr id="44" name="Rectangle 58">
            <a:extLst>
              <a:ext uri="{FF2B5EF4-FFF2-40B4-BE49-F238E27FC236}">
                <a16:creationId xmlns:a16="http://schemas.microsoft.com/office/drawing/2014/main" id="{A260EF0C-2F0F-48B6-8D73-0250BD307A55}"/>
              </a:ext>
            </a:extLst>
          </p:cNvPr>
          <p:cNvSpPr>
            <a:spLocks noChangeArrowheads="1"/>
          </p:cNvSpPr>
          <p:nvPr/>
        </p:nvSpPr>
        <p:spPr bwMode="auto">
          <a:xfrm>
            <a:off x="10792804" y="5493507"/>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r>
              <a:rPr kumimoji="1" lang="zh-CN" altLang="en-US" sz="2400">
                <a:solidFill>
                  <a:schemeClr val="tx1"/>
                </a:solidFill>
                <a:latin typeface="微软雅黑" panose="020B0503020204020204" pitchFamily="34" charset="-122"/>
                <a:ea typeface="微软雅黑" panose="020B0503020204020204" pitchFamily="34" charset="-122"/>
              </a:rPr>
              <a:t>无</a:t>
            </a:r>
          </a:p>
        </p:txBody>
      </p:sp>
      <p:sp>
        <p:nvSpPr>
          <p:cNvPr id="45" name="Rectangle 53">
            <a:extLst>
              <a:ext uri="{FF2B5EF4-FFF2-40B4-BE49-F238E27FC236}">
                <a16:creationId xmlns:a16="http://schemas.microsoft.com/office/drawing/2014/main" id="{AA463035-54FC-4195-A170-FD2F2FFC8FDB}"/>
              </a:ext>
            </a:extLst>
          </p:cNvPr>
          <p:cNvSpPr>
            <a:spLocks noChangeArrowheads="1"/>
          </p:cNvSpPr>
          <p:nvPr/>
        </p:nvSpPr>
        <p:spPr bwMode="auto">
          <a:xfrm>
            <a:off x="2122994" y="4854041"/>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zh-CN" altLang="en-US" sz="2400">
                <a:solidFill>
                  <a:schemeClr val="tx1"/>
                </a:solidFill>
                <a:latin typeface="微软雅黑" panose="020B0503020204020204" pitchFamily="34" charset="-122"/>
                <a:ea typeface="微软雅黑" panose="020B0503020204020204" pitchFamily="34" charset="-122"/>
              </a:rPr>
              <a:t>无</a:t>
            </a:r>
          </a:p>
        </p:txBody>
      </p:sp>
      <p:sp>
        <p:nvSpPr>
          <p:cNvPr id="46" name="Rectangle 58">
            <a:extLst>
              <a:ext uri="{FF2B5EF4-FFF2-40B4-BE49-F238E27FC236}">
                <a16:creationId xmlns:a16="http://schemas.microsoft.com/office/drawing/2014/main" id="{BEAA7112-811F-474C-B72D-9D97CE85E97A}"/>
              </a:ext>
            </a:extLst>
          </p:cNvPr>
          <p:cNvSpPr>
            <a:spLocks noChangeArrowheads="1"/>
          </p:cNvSpPr>
          <p:nvPr/>
        </p:nvSpPr>
        <p:spPr bwMode="auto">
          <a:xfrm>
            <a:off x="2118787" y="5463782"/>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r>
              <a:rPr kumimoji="1" lang="zh-CN" altLang="en-US" sz="2400">
                <a:solidFill>
                  <a:schemeClr val="tx1"/>
                </a:solidFill>
                <a:latin typeface="微软雅黑" panose="020B0503020204020204" pitchFamily="34" charset="-122"/>
                <a:ea typeface="微软雅黑" panose="020B0503020204020204" pitchFamily="34" charset="-122"/>
              </a:rPr>
              <a:t>无</a:t>
            </a:r>
          </a:p>
        </p:txBody>
      </p:sp>
      <p:sp>
        <p:nvSpPr>
          <p:cNvPr id="47" name="Rectangle 55">
            <a:extLst>
              <a:ext uri="{FF2B5EF4-FFF2-40B4-BE49-F238E27FC236}">
                <a16:creationId xmlns:a16="http://schemas.microsoft.com/office/drawing/2014/main" id="{99F844F9-F306-4D6A-A1D0-4BB5D9DED8BE}"/>
              </a:ext>
            </a:extLst>
          </p:cNvPr>
          <p:cNvSpPr>
            <a:spLocks noChangeArrowheads="1"/>
          </p:cNvSpPr>
          <p:nvPr/>
        </p:nvSpPr>
        <p:spPr bwMode="auto">
          <a:xfrm>
            <a:off x="3147040" y="4822674"/>
            <a:ext cx="885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r>
              <a:rPr kumimoji="1" lang="en-US" altLang="zh-CN" sz="2400" dirty="0">
                <a:solidFill>
                  <a:schemeClr val="tx1"/>
                </a:solidFill>
                <a:latin typeface="微软雅黑" panose="020B0503020204020204" pitchFamily="34" charset="-122"/>
                <a:ea typeface="微软雅黑" panose="020B0503020204020204" pitchFamily="34" charset="-122"/>
              </a:rPr>
              <a:t>x</a:t>
            </a:r>
            <a:r>
              <a:rPr kumimoji="1" lang="en-US" altLang="zh-CN" sz="2400" baseline="-25000" dirty="0">
                <a:solidFill>
                  <a:schemeClr val="tx1"/>
                </a:solidFill>
                <a:latin typeface="微软雅黑" panose="020B0503020204020204" pitchFamily="34" charset="-122"/>
                <a:ea typeface="微软雅黑" panose="020B0503020204020204" pitchFamily="34" charset="-122"/>
              </a:rPr>
              <a:t>1</a:t>
            </a:r>
            <a:r>
              <a:rPr kumimoji="1" lang="en-US" altLang="zh-CN" sz="2400" dirty="0">
                <a:solidFill>
                  <a:schemeClr val="tx1"/>
                </a:solidFill>
                <a:latin typeface="微软雅黑" panose="020B0503020204020204" pitchFamily="34" charset="-122"/>
                <a:ea typeface="微软雅黑" panose="020B0503020204020204" pitchFamily="34" charset="-122"/>
              </a:rPr>
              <a:t>,x</a:t>
            </a:r>
            <a:r>
              <a:rPr kumimoji="1" lang="en-US" altLang="zh-CN" sz="2400" baseline="-25000" dirty="0">
                <a:solidFill>
                  <a:schemeClr val="tx1"/>
                </a:solidFill>
                <a:latin typeface="微软雅黑" panose="020B0503020204020204" pitchFamily="34" charset="-122"/>
                <a:ea typeface="微软雅黑" panose="020B0503020204020204" pitchFamily="34" charset="-122"/>
              </a:rPr>
              <a:t>2</a:t>
            </a:r>
            <a:endParaRPr kumimoji="1" lang="zh-CN" altLang="en-US" sz="2400" baseline="-25000" dirty="0">
              <a:solidFill>
                <a:schemeClr val="tx1"/>
              </a:solidFill>
              <a:latin typeface="微软雅黑" panose="020B0503020204020204" pitchFamily="34" charset="-122"/>
              <a:ea typeface="微软雅黑" panose="020B0503020204020204" pitchFamily="34" charset="-122"/>
            </a:endParaRPr>
          </a:p>
        </p:txBody>
      </p:sp>
      <p:sp>
        <p:nvSpPr>
          <p:cNvPr id="48" name="Rectangle 55">
            <a:extLst>
              <a:ext uri="{FF2B5EF4-FFF2-40B4-BE49-F238E27FC236}">
                <a16:creationId xmlns:a16="http://schemas.microsoft.com/office/drawing/2014/main" id="{1C97B6A8-DC57-4B51-9421-864EA88FE09E}"/>
              </a:ext>
            </a:extLst>
          </p:cNvPr>
          <p:cNvSpPr>
            <a:spLocks noChangeArrowheads="1"/>
          </p:cNvSpPr>
          <p:nvPr/>
        </p:nvSpPr>
        <p:spPr bwMode="auto">
          <a:xfrm>
            <a:off x="8072808" y="4822673"/>
            <a:ext cx="885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r>
              <a:rPr kumimoji="1" lang="en-US" altLang="zh-CN" sz="2400" dirty="0">
                <a:solidFill>
                  <a:schemeClr val="tx1"/>
                </a:solidFill>
                <a:latin typeface="微软雅黑" panose="020B0503020204020204" pitchFamily="34" charset="-122"/>
                <a:ea typeface="微软雅黑" panose="020B0503020204020204" pitchFamily="34" charset="-122"/>
              </a:rPr>
              <a:t>x</a:t>
            </a:r>
            <a:r>
              <a:rPr kumimoji="1" lang="en-US" altLang="zh-CN" sz="2400" baseline="-25000" dirty="0">
                <a:solidFill>
                  <a:schemeClr val="tx1"/>
                </a:solidFill>
                <a:latin typeface="微软雅黑" panose="020B0503020204020204" pitchFamily="34" charset="-122"/>
                <a:ea typeface="微软雅黑" panose="020B0503020204020204" pitchFamily="34" charset="-122"/>
              </a:rPr>
              <a:t>1</a:t>
            </a:r>
            <a:r>
              <a:rPr kumimoji="1" lang="en-US" altLang="zh-CN" sz="2400" dirty="0">
                <a:solidFill>
                  <a:schemeClr val="tx1"/>
                </a:solidFill>
                <a:latin typeface="微软雅黑" panose="020B0503020204020204" pitchFamily="34" charset="-122"/>
                <a:ea typeface="微软雅黑" panose="020B0503020204020204" pitchFamily="34" charset="-122"/>
              </a:rPr>
              <a:t>,x</a:t>
            </a:r>
            <a:r>
              <a:rPr kumimoji="1" lang="en-US" altLang="zh-CN" sz="2400" baseline="-25000" dirty="0">
                <a:solidFill>
                  <a:schemeClr val="tx1"/>
                </a:solidFill>
                <a:latin typeface="微软雅黑" panose="020B0503020204020204" pitchFamily="34" charset="-122"/>
                <a:ea typeface="微软雅黑" panose="020B0503020204020204" pitchFamily="34" charset="-122"/>
              </a:rPr>
              <a:t>2</a:t>
            </a:r>
            <a:endParaRPr kumimoji="1" lang="zh-CN" altLang="en-US" sz="2400" baseline="-25000" dirty="0">
              <a:solidFill>
                <a:schemeClr val="tx1"/>
              </a:solidFill>
              <a:latin typeface="微软雅黑" panose="020B0503020204020204" pitchFamily="34" charset="-122"/>
              <a:ea typeface="微软雅黑" panose="020B0503020204020204" pitchFamily="34" charset="-122"/>
            </a:endParaRPr>
          </a:p>
        </p:txBody>
      </p:sp>
      <p:sp>
        <p:nvSpPr>
          <p:cNvPr id="49" name="Rectangle 51">
            <a:extLst>
              <a:ext uri="{FF2B5EF4-FFF2-40B4-BE49-F238E27FC236}">
                <a16:creationId xmlns:a16="http://schemas.microsoft.com/office/drawing/2014/main" id="{BEF24556-E4C2-4E0D-AB66-6CA84D96FC10}"/>
              </a:ext>
            </a:extLst>
          </p:cNvPr>
          <p:cNvSpPr>
            <a:spLocks noChangeArrowheads="1"/>
          </p:cNvSpPr>
          <p:nvPr/>
        </p:nvSpPr>
        <p:spPr bwMode="auto">
          <a:xfrm>
            <a:off x="3148987" y="5396770"/>
            <a:ext cx="885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en-US" altLang="zh-CN" sz="2400" dirty="0">
                <a:solidFill>
                  <a:schemeClr val="tx1"/>
                </a:solidFill>
                <a:latin typeface="微软雅黑" panose="020B0503020204020204" pitchFamily="34" charset="-122"/>
                <a:ea typeface="微软雅黑" panose="020B0503020204020204" pitchFamily="34" charset="-122"/>
              </a:rPr>
              <a:t>x</a:t>
            </a:r>
            <a:r>
              <a:rPr kumimoji="1" lang="en-US" altLang="zh-CN" sz="2400" baseline="-25000" dirty="0">
                <a:solidFill>
                  <a:schemeClr val="tx1"/>
                </a:solidFill>
                <a:latin typeface="微软雅黑" panose="020B0503020204020204" pitchFamily="34" charset="-122"/>
                <a:ea typeface="微软雅黑" panose="020B0503020204020204" pitchFamily="34" charset="-122"/>
              </a:rPr>
              <a:t>3</a:t>
            </a:r>
            <a:r>
              <a:rPr kumimoji="1" lang="en-US" altLang="zh-CN" sz="2400" dirty="0">
                <a:solidFill>
                  <a:schemeClr val="tx1"/>
                </a:solidFill>
                <a:latin typeface="微软雅黑" panose="020B0503020204020204" pitchFamily="34" charset="-122"/>
                <a:ea typeface="微软雅黑" panose="020B0503020204020204" pitchFamily="34" charset="-122"/>
              </a:rPr>
              <a:t>,x</a:t>
            </a:r>
            <a:r>
              <a:rPr kumimoji="1" lang="en-US" altLang="zh-CN" sz="2400" baseline="-25000" dirty="0">
                <a:solidFill>
                  <a:schemeClr val="tx1"/>
                </a:solidFill>
                <a:latin typeface="微软雅黑" panose="020B0503020204020204" pitchFamily="34" charset="-122"/>
                <a:ea typeface="微软雅黑" panose="020B0503020204020204" pitchFamily="34" charset="-122"/>
              </a:rPr>
              <a:t>4</a:t>
            </a:r>
            <a:endParaRPr kumimoji="1" lang="zh-CN" altLang="en-US" sz="2400" baseline="-25000" dirty="0">
              <a:solidFill>
                <a:schemeClr val="tx1"/>
              </a:solidFill>
              <a:latin typeface="微软雅黑" panose="020B0503020204020204" pitchFamily="34" charset="-122"/>
              <a:ea typeface="微软雅黑" panose="020B0503020204020204" pitchFamily="34" charset="-122"/>
            </a:endParaRPr>
          </a:p>
        </p:txBody>
      </p:sp>
      <p:sp>
        <p:nvSpPr>
          <p:cNvPr id="50" name="Rectangle 51">
            <a:extLst>
              <a:ext uri="{FF2B5EF4-FFF2-40B4-BE49-F238E27FC236}">
                <a16:creationId xmlns:a16="http://schemas.microsoft.com/office/drawing/2014/main" id="{143BF401-006B-43A3-867D-549AAB286DF2}"/>
              </a:ext>
            </a:extLst>
          </p:cNvPr>
          <p:cNvSpPr>
            <a:spLocks noChangeArrowheads="1"/>
          </p:cNvSpPr>
          <p:nvPr/>
        </p:nvSpPr>
        <p:spPr bwMode="auto">
          <a:xfrm>
            <a:off x="8110864" y="5396769"/>
            <a:ext cx="885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kumimoji="1" lang="en-US" altLang="zh-CN" sz="2400" dirty="0">
                <a:solidFill>
                  <a:schemeClr val="tx1"/>
                </a:solidFill>
                <a:latin typeface="微软雅黑" panose="020B0503020204020204" pitchFamily="34" charset="-122"/>
                <a:ea typeface="微软雅黑" panose="020B0503020204020204" pitchFamily="34" charset="-122"/>
              </a:rPr>
              <a:t>x</a:t>
            </a:r>
            <a:r>
              <a:rPr kumimoji="1" lang="en-US" altLang="zh-CN" sz="2400" baseline="-25000" dirty="0">
                <a:solidFill>
                  <a:schemeClr val="tx1"/>
                </a:solidFill>
                <a:latin typeface="微软雅黑" panose="020B0503020204020204" pitchFamily="34" charset="-122"/>
                <a:ea typeface="微软雅黑" panose="020B0503020204020204" pitchFamily="34" charset="-122"/>
              </a:rPr>
              <a:t>3</a:t>
            </a:r>
            <a:r>
              <a:rPr kumimoji="1" lang="en-US" altLang="zh-CN" sz="2400" dirty="0">
                <a:solidFill>
                  <a:schemeClr val="tx1"/>
                </a:solidFill>
                <a:latin typeface="微软雅黑" panose="020B0503020204020204" pitchFamily="34" charset="-122"/>
                <a:ea typeface="微软雅黑" panose="020B0503020204020204" pitchFamily="34" charset="-122"/>
              </a:rPr>
              <a:t>,x</a:t>
            </a:r>
            <a:r>
              <a:rPr kumimoji="1" lang="en-US" altLang="zh-CN" sz="2400" baseline="-25000" dirty="0">
                <a:solidFill>
                  <a:schemeClr val="tx1"/>
                </a:solidFill>
                <a:latin typeface="微软雅黑" panose="020B0503020204020204" pitchFamily="34" charset="-122"/>
                <a:ea typeface="微软雅黑" panose="020B0503020204020204" pitchFamily="34" charset="-122"/>
              </a:rPr>
              <a:t>4</a:t>
            </a:r>
            <a:endParaRPr kumimoji="1" lang="zh-CN" altLang="en-US" sz="2400" baseline="-250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38755">
                                            <p:txEl>
                                              <p:pRg st="3" end="3"/>
                                            </p:txEl>
                                          </p:spTgt>
                                        </p:tgtEl>
                                        <p:attrNameLst>
                                          <p:attrName>style.visibility</p:attrName>
                                        </p:attrNameLst>
                                      </p:cBhvr>
                                      <p:to>
                                        <p:strVal val="visible"/>
                                      </p:to>
                                    </p:set>
                                    <p:anim calcmode="lin" valueType="num">
                                      <p:cBhvr additive="base">
                                        <p:cTn id="7" dur="500" fill="hold"/>
                                        <p:tgtEl>
                                          <p:spTgt spid="173875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38755">
                                            <p:txEl>
                                              <p:pRg st="3" end="3"/>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8" presetClass="entr" presetSubtype="16" fill="hold" nodeType="afterEffect">
                                  <p:stCondLst>
                                    <p:cond delay="0"/>
                                  </p:stCondLst>
                                  <p:childTnLst>
                                    <p:set>
                                      <p:cBhvr>
                                        <p:cTn id="11" dur="1" fill="hold">
                                          <p:stCondLst>
                                            <p:cond delay="0"/>
                                          </p:stCondLst>
                                        </p:cTn>
                                        <p:tgtEl>
                                          <p:spTgt spid="1738801"/>
                                        </p:tgtEl>
                                        <p:attrNameLst>
                                          <p:attrName>style.visibility</p:attrName>
                                        </p:attrNameLst>
                                      </p:cBhvr>
                                      <p:to>
                                        <p:strVal val="visible"/>
                                      </p:to>
                                    </p:set>
                                    <p:animEffect transition="in" filter="diamond(in)">
                                      <p:cBhvr>
                                        <p:cTn id="12" dur="2000"/>
                                        <p:tgtEl>
                                          <p:spTgt spid="173880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left)">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738805"/>
                                        </p:tgtEl>
                                        <p:attrNameLst>
                                          <p:attrName>style.visibility</p:attrName>
                                        </p:attrNameLst>
                                      </p:cBhvr>
                                      <p:to>
                                        <p:strVal val="visible"/>
                                      </p:to>
                                    </p:set>
                                    <p:animEffect transition="in" filter="wipe(left)">
                                      <p:cBhvr>
                                        <p:cTn id="26" dur="500"/>
                                        <p:tgtEl>
                                          <p:spTgt spid="173880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left)">
                                      <p:cBhvr>
                                        <p:cTn id="31" dur="500"/>
                                        <p:tgtEl>
                                          <p:spTgt spid="4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left)">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738802"/>
                                        </p:tgtEl>
                                        <p:attrNameLst>
                                          <p:attrName>style.visibility</p:attrName>
                                        </p:attrNameLst>
                                      </p:cBhvr>
                                      <p:to>
                                        <p:strVal val="visible"/>
                                      </p:to>
                                    </p:set>
                                    <p:animEffect transition="in" filter="wipe(left)">
                                      <p:cBhvr>
                                        <p:cTn id="41" dur="500"/>
                                        <p:tgtEl>
                                          <p:spTgt spid="173880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738804"/>
                                        </p:tgtEl>
                                        <p:attrNameLst>
                                          <p:attrName>style.visibility</p:attrName>
                                        </p:attrNameLst>
                                      </p:cBhvr>
                                      <p:to>
                                        <p:strVal val="visible"/>
                                      </p:to>
                                    </p:set>
                                    <p:animEffect transition="in" filter="wipe(left)">
                                      <p:cBhvr>
                                        <p:cTn id="46" dur="500"/>
                                        <p:tgtEl>
                                          <p:spTgt spid="173880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738803"/>
                                        </p:tgtEl>
                                        <p:attrNameLst>
                                          <p:attrName>style.visibility</p:attrName>
                                        </p:attrNameLst>
                                      </p:cBhvr>
                                      <p:to>
                                        <p:strVal val="visible"/>
                                      </p:to>
                                    </p:set>
                                    <p:animEffect transition="in" filter="wipe(left)">
                                      <p:cBhvr>
                                        <p:cTn id="51" dur="500"/>
                                        <p:tgtEl>
                                          <p:spTgt spid="173880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left)">
                                      <p:cBhvr>
                                        <p:cTn id="56" dur="500"/>
                                        <p:tgtEl>
                                          <p:spTgt spid="43"/>
                                        </p:tgtEl>
                                      </p:cBhvr>
                                    </p:animEffect>
                                  </p:childTnLst>
                                </p:cTn>
                              </p:par>
                            </p:childTnLst>
                          </p:cTn>
                        </p:par>
                        <p:par>
                          <p:cTn id="57" fill="hold">
                            <p:stCondLst>
                              <p:cond delay="500"/>
                            </p:stCondLst>
                            <p:childTnLst>
                              <p:par>
                                <p:cTn id="58" presetID="25" presetClass="exit" presetSubtype="0" fill="hold" grpId="1" nodeType="afterEffect">
                                  <p:stCondLst>
                                    <p:cond delay="0"/>
                                  </p:stCondLst>
                                  <p:childTnLst>
                                    <p:animEffect transition="out" filter="fade">
                                      <p:cBhvr>
                                        <p:cTn id="59" dur="1000" accel="50000">
                                          <p:stCondLst>
                                            <p:cond delay="0"/>
                                          </p:stCondLst>
                                        </p:cTn>
                                        <p:tgtEl>
                                          <p:spTgt spid="42"/>
                                        </p:tgtEl>
                                      </p:cBhvr>
                                    </p:animEffect>
                                    <p:anim calcmode="lin" valueType="num">
                                      <p:cBhvr>
                                        <p:cTn id="60" dur="500" accel="50000">
                                          <p:stCondLst>
                                            <p:cond delay="0"/>
                                          </p:stCondLst>
                                        </p:cTn>
                                        <p:tgtEl>
                                          <p:spTgt spid="42"/>
                                        </p:tgtEl>
                                        <p:attrNameLst>
                                          <p:attrName>ppt_y</p:attrName>
                                        </p:attrNameLst>
                                      </p:cBhvr>
                                      <p:tavLst>
                                        <p:tav tm="0">
                                          <p:val>
                                            <p:strVal val="ppt_y"/>
                                          </p:val>
                                        </p:tav>
                                        <p:tav tm="100000">
                                          <p:val>
                                            <p:strVal val="ppt_y+.1"/>
                                          </p:val>
                                        </p:tav>
                                      </p:tavLst>
                                    </p:anim>
                                    <p:anim calcmode="lin" valueType="num">
                                      <p:cBhvr>
                                        <p:cTn id="61" dur="500" decel="50000">
                                          <p:stCondLst>
                                            <p:cond delay="500"/>
                                          </p:stCondLst>
                                        </p:cTn>
                                        <p:tgtEl>
                                          <p:spTgt spid="42"/>
                                        </p:tgtEl>
                                        <p:attrNameLst>
                                          <p:attrName>ppt_y</p:attrName>
                                        </p:attrNameLst>
                                      </p:cBhvr>
                                      <p:tavLst>
                                        <p:tav tm="0">
                                          <p:val>
                                            <p:strVal val="ppt_y"/>
                                          </p:val>
                                        </p:tav>
                                        <p:tav tm="100000">
                                          <p:val>
                                            <p:strVal val="ppt_y-.1"/>
                                          </p:val>
                                        </p:tav>
                                      </p:tavLst>
                                    </p:anim>
                                    <p:anim calcmode="lin" valueType="num">
                                      <p:cBhvr>
                                        <p:cTn id="62" dur="500" accel="50000">
                                          <p:stCondLst>
                                            <p:cond delay="500"/>
                                          </p:stCondLst>
                                        </p:cTn>
                                        <p:tgtEl>
                                          <p:spTgt spid="42"/>
                                        </p:tgtEl>
                                        <p:attrNameLst>
                                          <p:attrName>ppt_x</p:attrName>
                                        </p:attrNameLst>
                                      </p:cBhvr>
                                      <p:tavLst>
                                        <p:tav tm="0">
                                          <p:val>
                                            <p:strVal val="ppt_x"/>
                                          </p:val>
                                        </p:tav>
                                        <p:tav tm="100000">
                                          <p:val>
                                            <p:strVal val="ppt_x+.4"/>
                                          </p:val>
                                        </p:tav>
                                      </p:tavLst>
                                    </p:anim>
                                    <p:anim calcmode="lin" valueType="num">
                                      <p:cBhvr>
                                        <p:cTn id="63" dur="1000"/>
                                        <p:tgtEl>
                                          <p:spTgt spid="42"/>
                                        </p:tgtEl>
                                        <p:attrNameLst>
                                          <p:attrName>ppt_h</p:attrName>
                                        </p:attrNameLst>
                                      </p:cBhvr>
                                      <p:tavLst>
                                        <p:tav tm="0">
                                          <p:val>
                                            <p:strVal val="ppt_h"/>
                                          </p:val>
                                        </p:tav>
                                        <p:tav tm="100000">
                                          <p:val>
                                            <p:strVal val="ppt_h"/>
                                          </p:val>
                                        </p:tav>
                                      </p:tavLst>
                                    </p:anim>
                                    <p:anim calcmode="lin" valueType="num">
                                      <p:cBhvr>
                                        <p:cTn id="64" dur="500" accel="50000">
                                          <p:stCondLst>
                                            <p:cond delay="0"/>
                                          </p:stCondLst>
                                        </p:cTn>
                                        <p:tgtEl>
                                          <p:spTgt spid="42"/>
                                        </p:tgtEl>
                                        <p:attrNameLst>
                                          <p:attrName>ppt_w</p:attrName>
                                        </p:attrNameLst>
                                      </p:cBhvr>
                                      <p:tavLst>
                                        <p:tav tm="0">
                                          <p:val>
                                            <p:strVal val="ppt_w"/>
                                          </p:val>
                                        </p:tav>
                                        <p:tav tm="100000">
                                          <p:val>
                                            <p:strVal val="ppt_w*.05"/>
                                          </p:val>
                                        </p:tav>
                                      </p:tavLst>
                                    </p:anim>
                                    <p:anim calcmode="lin" valueType="num">
                                      <p:cBhvr>
                                        <p:cTn id="65" dur="500" decel="50000">
                                          <p:stCondLst>
                                            <p:cond delay="500"/>
                                          </p:stCondLst>
                                        </p:cTn>
                                        <p:tgtEl>
                                          <p:spTgt spid="42"/>
                                        </p:tgtEl>
                                        <p:attrNameLst>
                                          <p:attrName>ppt_w</p:attrName>
                                        </p:attrNameLst>
                                      </p:cBhvr>
                                      <p:tavLst>
                                        <p:tav tm="0">
                                          <p:val>
                                            <p:strVal val="ppt_w"/>
                                          </p:val>
                                        </p:tav>
                                        <p:tav tm="100000">
                                          <p:val>
                                            <p:strVal val="ppt_w/.05"/>
                                          </p:val>
                                        </p:tav>
                                      </p:tavLst>
                                    </p:anim>
                                    <p:anim calcmode="lin" valueType="num">
                                      <p:cBhvr>
                                        <p:cTn id="66" dur="500" accel="50000">
                                          <p:stCondLst>
                                            <p:cond delay="500"/>
                                          </p:stCondLst>
                                        </p:cTn>
                                        <p:tgtEl>
                                          <p:spTgt spid="42"/>
                                        </p:tgtEl>
                                        <p:attrNameLst>
                                          <p:attrName>style.rotation</p:attrName>
                                        </p:attrNameLst>
                                      </p:cBhvr>
                                      <p:tavLst>
                                        <p:tav tm="0">
                                          <p:val>
                                            <p:fltVal val="0"/>
                                          </p:val>
                                        </p:tav>
                                        <p:tav tm="100000">
                                          <p:val>
                                            <p:fltVal val="-90"/>
                                          </p:val>
                                        </p:tav>
                                      </p:tavLst>
                                    </p:anim>
                                    <p:set>
                                      <p:cBhvr>
                                        <p:cTn id="67" dur="1" fill="hold">
                                          <p:stCondLst>
                                            <p:cond delay="999"/>
                                          </p:stCondLst>
                                        </p:cTn>
                                        <p:tgtEl>
                                          <p:spTgt spid="4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8"/>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left)">
                                      <p:cBhvr>
                                        <p:cTn id="76" dur="500"/>
                                        <p:tgtEl>
                                          <p:spTgt spid="46"/>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738810"/>
                                        </p:tgtEl>
                                        <p:attrNameLst>
                                          <p:attrName>style.visibility</p:attrName>
                                        </p:attrNameLst>
                                      </p:cBhvr>
                                      <p:to>
                                        <p:strVal val="visible"/>
                                      </p:to>
                                    </p:set>
                                    <p:animEffect transition="in" filter="wipe(left)">
                                      <p:cBhvr>
                                        <p:cTn id="81" dur="500"/>
                                        <p:tgtEl>
                                          <p:spTgt spid="173881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wipe(left)">
                                      <p:cBhvr>
                                        <p:cTn id="86" dur="500"/>
                                        <p:tgtEl>
                                          <p:spTgt spid="4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0"/>
                                        </p:tgtEl>
                                        <p:attrNameLst>
                                          <p:attrName>style.visibility</p:attrName>
                                        </p:attrNameLst>
                                      </p:cBhvr>
                                      <p:to>
                                        <p:strVal val="visible"/>
                                      </p:to>
                                    </p:set>
                                    <p:animEffect transition="in" filter="wipe(left)">
                                      <p:cBhvr>
                                        <p:cTn id="91" dur="500"/>
                                        <p:tgtEl>
                                          <p:spTgt spid="5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738807"/>
                                        </p:tgtEl>
                                        <p:attrNameLst>
                                          <p:attrName>style.visibility</p:attrName>
                                        </p:attrNameLst>
                                      </p:cBhvr>
                                      <p:to>
                                        <p:strVal val="visible"/>
                                      </p:to>
                                    </p:set>
                                    <p:animEffect transition="in" filter="wipe(left)">
                                      <p:cBhvr>
                                        <p:cTn id="96" dur="500"/>
                                        <p:tgtEl>
                                          <p:spTgt spid="173880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1738809"/>
                                        </p:tgtEl>
                                        <p:attrNameLst>
                                          <p:attrName>style.visibility</p:attrName>
                                        </p:attrNameLst>
                                      </p:cBhvr>
                                      <p:to>
                                        <p:strVal val="visible"/>
                                      </p:to>
                                    </p:set>
                                    <p:animEffect transition="in" filter="wipe(left)">
                                      <p:cBhvr>
                                        <p:cTn id="101" dur="500"/>
                                        <p:tgtEl>
                                          <p:spTgt spid="173880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1738808"/>
                                        </p:tgtEl>
                                        <p:attrNameLst>
                                          <p:attrName>style.visibility</p:attrName>
                                        </p:attrNameLst>
                                      </p:cBhvr>
                                      <p:to>
                                        <p:strVal val="visible"/>
                                      </p:to>
                                    </p:set>
                                    <p:animEffect transition="in" filter="wipe(left)">
                                      <p:cBhvr>
                                        <p:cTn id="106" dur="500"/>
                                        <p:tgtEl>
                                          <p:spTgt spid="1738808"/>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wipe(left)">
                                      <p:cBhvr>
                                        <p:cTn id="111" dur="500"/>
                                        <p:tgtEl>
                                          <p:spTgt spid="44"/>
                                        </p:tgtEl>
                                      </p:cBhvr>
                                    </p:animEffect>
                                  </p:childTnLst>
                                </p:cTn>
                              </p:par>
                            </p:childTnLst>
                          </p:cTn>
                        </p:par>
                        <p:par>
                          <p:cTn id="112" fill="hold">
                            <p:stCondLst>
                              <p:cond delay="500"/>
                            </p:stCondLst>
                            <p:childTnLst>
                              <p:par>
                                <p:cTn id="113" presetID="25" presetClass="exit" presetSubtype="0" fill="hold" grpId="1" nodeType="afterEffect">
                                  <p:stCondLst>
                                    <p:cond delay="0"/>
                                  </p:stCondLst>
                                  <p:childTnLst>
                                    <p:animEffect transition="out" filter="fade">
                                      <p:cBhvr>
                                        <p:cTn id="114" dur="1000" accel="50000">
                                          <p:stCondLst>
                                            <p:cond delay="0"/>
                                          </p:stCondLst>
                                        </p:cTn>
                                        <p:tgtEl>
                                          <p:spTgt spid="28"/>
                                        </p:tgtEl>
                                      </p:cBhvr>
                                    </p:animEffect>
                                    <p:anim calcmode="lin" valueType="num">
                                      <p:cBhvr>
                                        <p:cTn id="115" dur="500" accel="50000">
                                          <p:stCondLst>
                                            <p:cond delay="0"/>
                                          </p:stCondLst>
                                        </p:cTn>
                                        <p:tgtEl>
                                          <p:spTgt spid="28"/>
                                        </p:tgtEl>
                                        <p:attrNameLst>
                                          <p:attrName>ppt_y</p:attrName>
                                        </p:attrNameLst>
                                      </p:cBhvr>
                                      <p:tavLst>
                                        <p:tav tm="0">
                                          <p:val>
                                            <p:strVal val="ppt_y"/>
                                          </p:val>
                                        </p:tav>
                                        <p:tav tm="100000">
                                          <p:val>
                                            <p:strVal val="ppt_y+.1"/>
                                          </p:val>
                                        </p:tav>
                                      </p:tavLst>
                                    </p:anim>
                                    <p:anim calcmode="lin" valueType="num">
                                      <p:cBhvr>
                                        <p:cTn id="116" dur="500" decel="50000">
                                          <p:stCondLst>
                                            <p:cond delay="500"/>
                                          </p:stCondLst>
                                        </p:cTn>
                                        <p:tgtEl>
                                          <p:spTgt spid="28"/>
                                        </p:tgtEl>
                                        <p:attrNameLst>
                                          <p:attrName>ppt_y</p:attrName>
                                        </p:attrNameLst>
                                      </p:cBhvr>
                                      <p:tavLst>
                                        <p:tav tm="0">
                                          <p:val>
                                            <p:strVal val="ppt_y"/>
                                          </p:val>
                                        </p:tav>
                                        <p:tav tm="100000">
                                          <p:val>
                                            <p:strVal val="ppt_y-.1"/>
                                          </p:val>
                                        </p:tav>
                                      </p:tavLst>
                                    </p:anim>
                                    <p:anim calcmode="lin" valueType="num">
                                      <p:cBhvr>
                                        <p:cTn id="117" dur="500" accel="50000">
                                          <p:stCondLst>
                                            <p:cond delay="500"/>
                                          </p:stCondLst>
                                        </p:cTn>
                                        <p:tgtEl>
                                          <p:spTgt spid="28"/>
                                        </p:tgtEl>
                                        <p:attrNameLst>
                                          <p:attrName>ppt_x</p:attrName>
                                        </p:attrNameLst>
                                      </p:cBhvr>
                                      <p:tavLst>
                                        <p:tav tm="0">
                                          <p:val>
                                            <p:strVal val="ppt_x"/>
                                          </p:val>
                                        </p:tav>
                                        <p:tav tm="100000">
                                          <p:val>
                                            <p:strVal val="ppt_x+.4"/>
                                          </p:val>
                                        </p:tav>
                                      </p:tavLst>
                                    </p:anim>
                                    <p:anim calcmode="lin" valueType="num">
                                      <p:cBhvr>
                                        <p:cTn id="118" dur="1000"/>
                                        <p:tgtEl>
                                          <p:spTgt spid="28"/>
                                        </p:tgtEl>
                                        <p:attrNameLst>
                                          <p:attrName>ppt_h</p:attrName>
                                        </p:attrNameLst>
                                      </p:cBhvr>
                                      <p:tavLst>
                                        <p:tav tm="0">
                                          <p:val>
                                            <p:strVal val="ppt_h"/>
                                          </p:val>
                                        </p:tav>
                                        <p:tav tm="100000">
                                          <p:val>
                                            <p:strVal val="ppt_h"/>
                                          </p:val>
                                        </p:tav>
                                      </p:tavLst>
                                    </p:anim>
                                    <p:anim calcmode="lin" valueType="num">
                                      <p:cBhvr>
                                        <p:cTn id="119" dur="500" accel="50000">
                                          <p:stCondLst>
                                            <p:cond delay="0"/>
                                          </p:stCondLst>
                                        </p:cTn>
                                        <p:tgtEl>
                                          <p:spTgt spid="28"/>
                                        </p:tgtEl>
                                        <p:attrNameLst>
                                          <p:attrName>ppt_w</p:attrName>
                                        </p:attrNameLst>
                                      </p:cBhvr>
                                      <p:tavLst>
                                        <p:tav tm="0">
                                          <p:val>
                                            <p:strVal val="ppt_w"/>
                                          </p:val>
                                        </p:tav>
                                        <p:tav tm="100000">
                                          <p:val>
                                            <p:strVal val="ppt_w*.05"/>
                                          </p:val>
                                        </p:tav>
                                      </p:tavLst>
                                    </p:anim>
                                    <p:anim calcmode="lin" valueType="num">
                                      <p:cBhvr>
                                        <p:cTn id="120" dur="500" decel="50000">
                                          <p:stCondLst>
                                            <p:cond delay="500"/>
                                          </p:stCondLst>
                                        </p:cTn>
                                        <p:tgtEl>
                                          <p:spTgt spid="28"/>
                                        </p:tgtEl>
                                        <p:attrNameLst>
                                          <p:attrName>ppt_w</p:attrName>
                                        </p:attrNameLst>
                                      </p:cBhvr>
                                      <p:tavLst>
                                        <p:tav tm="0">
                                          <p:val>
                                            <p:strVal val="ppt_w"/>
                                          </p:val>
                                        </p:tav>
                                        <p:tav tm="100000">
                                          <p:val>
                                            <p:strVal val="ppt_w/.05"/>
                                          </p:val>
                                        </p:tav>
                                      </p:tavLst>
                                    </p:anim>
                                    <p:anim calcmode="lin" valueType="num">
                                      <p:cBhvr>
                                        <p:cTn id="121" dur="500" accel="50000">
                                          <p:stCondLst>
                                            <p:cond delay="500"/>
                                          </p:stCondLst>
                                        </p:cTn>
                                        <p:tgtEl>
                                          <p:spTgt spid="28"/>
                                        </p:tgtEl>
                                        <p:attrNameLst>
                                          <p:attrName>style.rotation</p:attrName>
                                        </p:attrNameLst>
                                      </p:cBhvr>
                                      <p:tavLst>
                                        <p:tav tm="0">
                                          <p:val>
                                            <p:fltVal val="0"/>
                                          </p:val>
                                        </p:tav>
                                        <p:tav tm="100000">
                                          <p:val>
                                            <p:fltVal val="-90"/>
                                          </p:val>
                                        </p:tav>
                                      </p:tavLst>
                                    </p:anim>
                                    <p:set>
                                      <p:cBhvr>
                                        <p:cTn id="122" dur="1" fill="hold">
                                          <p:stCondLst>
                                            <p:cond delay="9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8755" grpId="0" uiExpand="1" build="p"/>
      <p:bldP spid="1738802" grpId="0"/>
      <p:bldP spid="1738803" grpId="0"/>
      <p:bldP spid="1738804" grpId="0"/>
      <p:bldP spid="1738805" grpId="0"/>
      <p:bldP spid="1738807" grpId="0"/>
      <p:bldP spid="1738808" grpId="0"/>
      <p:bldP spid="1738809" grpId="0"/>
      <p:bldP spid="1738810" grpId="0"/>
      <p:bldP spid="28" grpId="0" animBg="1"/>
      <p:bldP spid="28" grpId="1" animBg="1"/>
      <p:bldP spid="42" grpId="0" animBg="1"/>
      <p:bldP spid="42" grpId="1" animBg="1"/>
      <p:bldP spid="43" grpId="0"/>
      <p:bldP spid="44" grpId="0"/>
      <p:bldP spid="45" grpId="0"/>
      <p:bldP spid="46" grpId="0"/>
      <p:bldP spid="47" grpId="0"/>
      <p:bldP spid="48" grpId="0"/>
      <p:bldP spid="49" grpId="0"/>
      <p:bldP spid="5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a:extLst>
              <a:ext uri="{FF2B5EF4-FFF2-40B4-BE49-F238E27FC236}">
                <a16:creationId xmlns:a16="http://schemas.microsoft.com/office/drawing/2014/main" id="{2D76A9BB-03A0-47D1-BB6F-552F584380B8}"/>
              </a:ext>
            </a:extLst>
          </p:cNvPr>
          <p:cNvSpPr>
            <a:spLocks noGrp="1" noChangeArrowheads="1"/>
          </p:cNvSpPr>
          <p:nvPr>
            <p:ph type="title"/>
          </p:nvPr>
        </p:nvSpPr>
        <p:spPr/>
        <p:txBody>
          <a:bodyPr/>
          <a:lstStyle/>
          <a:p>
            <a:pPr eaLnBrk="1" hangingPunct="1"/>
            <a:r>
              <a:rPr lang="zh-CN" altLang="en-US" dirty="0"/>
              <a:t>定理</a:t>
            </a:r>
            <a:r>
              <a:rPr lang="en-US" altLang="zh-CN" dirty="0"/>
              <a:t>5.5</a:t>
            </a:r>
            <a:endParaRPr lang="zh-CN" altLang="en-US" dirty="0"/>
          </a:p>
        </p:txBody>
      </p:sp>
      <p:sp>
        <p:nvSpPr>
          <p:cNvPr id="1741827" name="Rectangle 3">
            <a:extLst>
              <a:ext uri="{FF2B5EF4-FFF2-40B4-BE49-F238E27FC236}">
                <a16:creationId xmlns:a16="http://schemas.microsoft.com/office/drawing/2014/main" id="{A8819A7A-0EEE-4852-9A0F-B9C4102BE2CE}"/>
              </a:ext>
            </a:extLst>
          </p:cNvPr>
          <p:cNvSpPr>
            <a:spLocks noGrp="1" noChangeArrowheads="1"/>
          </p:cNvSpPr>
          <p:nvPr>
            <p:ph type="body" idx="1"/>
          </p:nvPr>
        </p:nvSpPr>
        <p:spPr>
          <a:xfrm>
            <a:off x="460375" y="1067594"/>
            <a:ext cx="11125200" cy="4539713"/>
          </a:xfrm>
        </p:spPr>
        <p:txBody>
          <a:bodyPr/>
          <a:lstStyle/>
          <a:p>
            <a:pPr marL="533507" indent="-533507">
              <a:spcBef>
                <a:spcPct val="50000"/>
              </a:spcBef>
              <a:buNone/>
              <a:defRPr/>
            </a:pPr>
            <a:r>
              <a:rPr lang="zh-CN" altLang="en-US" dirty="0">
                <a:solidFill>
                  <a:srgbClr val="C00000"/>
                </a:solidFill>
              </a:rPr>
              <a:t>定理</a:t>
            </a:r>
            <a:r>
              <a:rPr lang="en-US" altLang="zh-CN" dirty="0">
                <a:solidFill>
                  <a:srgbClr val="C00000"/>
                </a:solidFill>
              </a:rPr>
              <a:t>5.5  </a:t>
            </a:r>
            <a:r>
              <a:rPr lang="zh-CN" altLang="en-US" dirty="0">
                <a:solidFill>
                  <a:srgbClr val="3333FF"/>
                </a:solidFill>
              </a:rPr>
              <a:t>设</a:t>
            </a:r>
            <a:r>
              <a:rPr lang="en-US" altLang="zh-CN" dirty="0">
                <a:solidFill>
                  <a:srgbClr val="3333FF"/>
                </a:solidFill>
              </a:rPr>
              <a:t>&lt;A,≤&gt;</a:t>
            </a:r>
            <a:r>
              <a:rPr lang="zh-CN" altLang="en-US" dirty="0">
                <a:solidFill>
                  <a:srgbClr val="3333FF"/>
                </a:solidFill>
              </a:rPr>
              <a:t>是一偏序集，</a:t>
            </a:r>
            <a:r>
              <a:rPr lang="en-US" altLang="zh-CN" dirty="0">
                <a:solidFill>
                  <a:srgbClr val="3333FF"/>
                </a:solidFill>
              </a:rPr>
              <a:t>B</a:t>
            </a:r>
            <a:r>
              <a:rPr lang="zh-CN" altLang="en-US" dirty="0">
                <a:solidFill>
                  <a:srgbClr val="3333FF"/>
                </a:solidFill>
              </a:rPr>
              <a:t>是</a:t>
            </a:r>
            <a:r>
              <a:rPr lang="en-US" altLang="zh-CN" dirty="0">
                <a:solidFill>
                  <a:srgbClr val="3333FF"/>
                </a:solidFill>
              </a:rPr>
              <a:t>A</a:t>
            </a:r>
            <a:r>
              <a:rPr lang="zh-CN" altLang="en-US" dirty="0">
                <a:solidFill>
                  <a:srgbClr val="3333FF"/>
                </a:solidFill>
              </a:rPr>
              <a:t>的子集。</a:t>
            </a:r>
            <a:r>
              <a:rPr lang="zh-CN" altLang="en-US" dirty="0"/>
              <a:t>则：</a:t>
            </a:r>
          </a:p>
          <a:p>
            <a:pPr marL="0" indent="0">
              <a:spcBef>
                <a:spcPct val="50000"/>
              </a:spcBef>
              <a:buClr>
                <a:srgbClr val="800080"/>
              </a:buClr>
              <a:buNone/>
              <a:defRPr/>
            </a:pPr>
            <a:r>
              <a:rPr lang="zh-CN" altLang="en-US" dirty="0"/>
              <a:t>（</a:t>
            </a:r>
            <a:r>
              <a:rPr lang="en-US" altLang="zh-CN" dirty="0"/>
              <a:t>1</a:t>
            </a:r>
            <a:r>
              <a:rPr lang="zh-CN" altLang="en-US" dirty="0"/>
              <a:t>）</a:t>
            </a:r>
            <a:r>
              <a:rPr lang="en-US" altLang="zh-CN" dirty="0"/>
              <a:t>b</a:t>
            </a:r>
            <a:r>
              <a:rPr lang="zh-CN" altLang="en-US" dirty="0"/>
              <a:t>是</a:t>
            </a:r>
            <a:r>
              <a:rPr lang="en-US" altLang="zh-CN" dirty="0"/>
              <a:t>B</a:t>
            </a:r>
            <a:r>
              <a:rPr lang="zh-CN" altLang="en-US" dirty="0"/>
              <a:t>的最大元 </a:t>
            </a:r>
            <a:r>
              <a:rPr lang="en-US" altLang="zh-CN" dirty="0">
                <a:solidFill>
                  <a:srgbClr val="0000FF"/>
                </a:solidFill>
                <a:effectLst>
                  <a:outerShdw blurRad="38100" dist="38100" dir="2700000" algn="tl">
                    <a:srgbClr val="000000"/>
                  </a:outerShdw>
                </a:effectLst>
                <a:sym typeface="Symbol" pitchFamily="18" charset="2"/>
              </a:rPr>
              <a:t> </a:t>
            </a:r>
            <a:r>
              <a:rPr lang="en-US" altLang="zh-CN" dirty="0"/>
              <a:t>b</a:t>
            </a:r>
            <a:r>
              <a:rPr lang="zh-CN" altLang="en-US" dirty="0"/>
              <a:t>是</a:t>
            </a:r>
            <a:r>
              <a:rPr lang="en-US" altLang="zh-CN" dirty="0"/>
              <a:t>B</a:t>
            </a:r>
            <a:r>
              <a:rPr lang="zh-CN" altLang="en-US" dirty="0"/>
              <a:t>的极大元、上界、上确界；</a:t>
            </a:r>
          </a:p>
          <a:p>
            <a:pPr marL="0" indent="0">
              <a:spcBef>
                <a:spcPct val="50000"/>
              </a:spcBef>
              <a:buClr>
                <a:srgbClr val="800080"/>
              </a:buClr>
              <a:buNone/>
              <a:defRPr/>
            </a:pPr>
            <a:r>
              <a:rPr lang="zh-CN" altLang="en-US" dirty="0"/>
              <a:t>（</a:t>
            </a:r>
            <a:r>
              <a:rPr lang="en-US" altLang="zh-CN" dirty="0"/>
              <a:t>2</a:t>
            </a:r>
            <a:r>
              <a:rPr lang="zh-CN" altLang="en-US" dirty="0"/>
              <a:t>）</a:t>
            </a:r>
            <a:r>
              <a:rPr lang="en-US" altLang="zh-CN" dirty="0"/>
              <a:t>b</a:t>
            </a:r>
            <a:r>
              <a:rPr lang="zh-CN" altLang="en-US" dirty="0"/>
              <a:t>是</a:t>
            </a:r>
            <a:r>
              <a:rPr lang="en-US" altLang="zh-CN" dirty="0"/>
              <a:t>B</a:t>
            </a:r>
            <a:r>
              <a:rPr lang="zh-CN" altLang="en-US" dirty="0"/>
              <a:t>的最小元 </a:t>
            </a:r>
            <a:r>
              <a:rPr lang="en-US" altLang="zh-CN" dirty="0">
                <a:solidFill>
                  <a:srgbClr val="0000FF"/>
                </a:solidFill>
                <a:effectLst>
                  <a:outerShdw blurRad="38100" dist="38100" dir="2700000" algn="tl">
                    <a:srgbClr val="000000"/>
                  </a:outerShdw>
                </a:effectLst>
                <a:sym typeface="Symbol" pitchFamily="18" charset="2"/>
              </a:rPr>
              <a:t> </a:t>
            </a:r>
            <a:r>
              <a:rPr lang="en-US" altLang="zh-CN" dirty="0"/>
              <a:t>b</a:t>
            </a:r>
            <a:r>
              <a:rPr lang="zh-CN" altLang="en-US" dirty="0"/>
              <a:t>是</a:t>
            </a:r>
            <a:r>
              <a:rPr lang="en-US" altLang="zh-CN" dirty="0"/>
              <a:t>B</a:t>
            </a:r>
            <a:r>
              <a:rPr lang="zh-CN" altLang="en-US" dirty="0"/>
              <a:t>的极小元、下界、下确界；</a:t>
            </a:r>
          </a:p>
          <a:p>
            <a:pPr marL="0" indent="0">
              <a:spcBef>
                <a:spcPct val="50000"/>
              </a:spcBef>
              <a:buClr>
                <a:srgbClr val="800080"/>
              </a:buClr>
              <a:buNone/>
              <a:defRPr/>
            </a:pPr>
            <a:r>
              <a:rPr lang="zh-CN" altLang="en-US" dirty="0"/>
              <a:t>（</a:t>
            </a:r>
            <a:r>
              <a:rPr lang="en-US" altLang="zh-CN" dirty="0"/>
              <a:t>3</a:t>
            </a:r>
            <a:r>
              <a:rPr lang="zh-CN" altLang="en-US" dirty="0"/>
              <a:t>）</a:t>
            </a:r>
            <a:r>
              <a:rPr lang="en-US" altLang="zh-CN" dirty="0"/>
              <a:t>a</a:t>
            </a:r>
            <a:r>
              <a:rPr lang="zh-CN" altLang="en-US" dirty="0"/>
              <a:t>是</a:t>
            </a:r>
            <a:r>
              <a:rPr lang="en-US" altLang="zh-CN" dirty="0"/>
              <a:t>B</a:t>
            </a:r>
            <a:r>
              <a:rPr lang="zh-CN" altLang="en-US" dirty="0"/>
              <a:t>的上确界，且</a:t>
            </a:r>
            <a:r>
              <a:rPr lang="en-US" altLang="zh-CN" dirty="0" err="1"/>
              <a:t>a∈B</a:t>
            </a:r>
            <a:r>
              <a:rPr lang="en-US" altLang="zh-CN" dirty="0"/>
              <a:t> </a:t>
            </a:r>
            <a:r>
              <a:rPr lang="en-US" altLang="zh-CN" dirty="0">
                <a:solidFill>
                  <a:srgbClr val="0000FF"/>
                </a:solidFill>
                <a:effectLst>
                  <a:outerShdw blurRad="38100" dist="38100" dir="2700000" algn="tl">
                    <a:srgbClr val="000000"/>
                  </a:outerShdw>
                </a:effectLst>
                <a:sym typeface="Symbol" pitchFamily="18" charset="2"/>
              </a:rPr>
              <a:t> </a:t>
            </a:r>
            <a:r>
              <a:rPr lang="en-US" altLang="zh-CN" dirty="0"/>
              <a:t>a</a:t>
            </a:r>
            <a:r>
              <a:rPr lang="zh-CN" altLang="en-US" dirty="0"/>
              <a:t>是</a:t>
            </a:r>
            <a:r>
              <a:rPr lang="en-US" altLang="zh-CN" dirty="0"/>
              <a:t>B</a:t>
            </a:r>
            <a:r>
              <a:rPr lang="zh-CN" altLang="en-US" dirty="0"/>
              <a:t>的最大元；</a:t>
            </a:r>
          </a:p>
          <a:p>
            <a:pPr marL="0" indent="0">
              <a:spcBef>
                <a:spcPct val="50000"/>
              </a:spcBef>
              <a:buClr>
                <a:srgbClr val="800080"/>
              </a:buClr>
              <a:buNone/>
              <a:defRPr/>
            </a:pPr>
            <a:r>
              <a:rPr lang="zh-CN" altLang="en-US" dirty="0"/>
              <a:t>（</a:t>
            </a:r>
            <a:r>
              <a:rPr lang="en-US" altLang="zh-CN" dirty="0"/>
              <a:t>4</a:t>
            </a:r>
            <a:r>
              <a:rPr lang="zh-CN" altLang="en-US" dirty="0"/>
              <a:t>）</a:t>
            </a:r>
            <a:r>
              <a:rPr lang="en-US" altLang="zh-CN" dirty="0"/>
              <a:t>a</a:t>
            </a:r>
            <a:r>
              <a:rPr lang="zh-CN" altLang="en-US" dirty="0"/>
              <a:t>是</a:t>
            </a:r>
            <a:r>
              <a:rPr lang="en-US" altLang="zh-CN" dirty="0"/>
              <a:t>B</a:t>
            </a:r>
            <a:r>
              <a:rPr lang="zh-CN" altLang="en-US" dirty="0"/>
              <a:t>的下确界，且</a:t>
            </a:r>
            <a:r>
              <a:rPr lang="en-US" altLang="zh-CN" dirty="0" err="1"/>
              <a:t>a∈B</a:t>
            </a:r>
            <a:r>
              <a:rPr lang="en-US" altLang="zh-CN" dirty="0"/>
              <a:t> </a:t>
            </a:r>
            <a:r>
              <a:rPr lang="en-US" altLang="zh-CN" dirty="0">
                <a:solidFill>
                  <a:srgbClr val="0000FF"/>
                </a:solidFill>
                <a:effectLst>
                  <a:outerShdw blurRad="38100" dist="38100" dir="2700000" algn="tl">
                    <a:srgbClr val="000000"/>
                  </a:outerShdw>
                </a:effectLst>
                <a:sym typeface="Symbol" pitchFamily="18" charset="2"/>
              </a:rPr>
              <a:t> </a:t>
            </a:r>
            <a:r>
              <a:rPr lang="en-US" altLang="zh-CN" dirty="0"/>
              <a:t>a</a:t>
            </a:r>
            <a:r>
              <a:rPr lang="zh-CN" altLang="en-US" dirty="0"/>
              <a:t>是</a:t>
            </a:r>
            <a:r>
              <a:rPr lang="en-US" altLang="zh-CN" dirty="0"/>
              <a:t>B</a:t>
            </a:r>
            <a:r>
              <a:rPr lang="zh-CN" altLang="en-US" dirty="0"/>
              <a:t>的最小元。</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a:extLst>
              <a:ext uri="{FF2B5EF4-FFF2-40B4-BE49-F238E27FC236}">
                <a16:creationId xmlns:a16="http://schemas.microsoft.com/office/drawing/2014/main" id="{C08FBDCD-666A-49A6-9CC8-53D145D3F9CB}"/>
              </a:ext>
            </a:extLst>
          </p:cNvPr>
          <p:cNvSpPr>
            <a:spLocks noGrp="1" noChangeArrowheads="1"/>
          </p:cNvSpPr>
          <p:nvPr>
            <p:ph type="title"/>
          </p:nvPr>
        </p:nvSpPr>
        <p:spPr/>
        <p:txBody>
          <a:bodyPr/>
          <a:lstStyle/>
          <a:p>
            <a:pPr eaLnBrk="1" hangingPunct="1"/>
            <a:r>
              <a:rPr lang="zh-CN" altLang="en-US" dirty="0"/>
              <a:t>定理</a:t>
            </a:r>
            <a:r>
              <a:rPr lang="en-US" altLang="zh-CN" dirty="0"/>
              <a:t>5.6</a:t>
            </a:r>
            <a:endParaRPr lang="zh-CN" altLang="en-US" dirty="0"/>
          </a:p>
        </p:txBody>
      </p:sp>
      <p:sp>
        <p:nvSpPr>
          <p:cNvPr id="1742851" name="Rectangle 3">
            <a:extLst>
              <a:ext uri="{FF2B5EF4-FFF2-40B4-BE49-F238E27FC236}">
                <a16:creationId xmlns:a16="http://schemas.microsoft.com/office/drawing/2014/main" id="{A878DE12-2509-40DB-B88B-092BB4F9943B}"/>
              </a:ext>
            </a:extLst>
          </p:cNvPr>
          <p:cNvSpPr>
            <a:spLocks noGrp="1" noChangeArrowheads="1"/>
          </p:cNvSpPr>
          <p:nvPr>
            <p:ph type="body" idx="1"/>
          </p:nvPr>
        </p:nvSpPr>
        <p:spPr>
          <a:xfrm>
            <a:off x="307975" y="945575"/>
            <a:ext cx="11506200" cy="4968437"/>
          </a:xfrm>
        </p:spPr>
        <p:txBody>
          <a:bodyPr/>
          <a:lstStyle/>
          <a:p>
            <a:pPr marL="533507" indent="-533507">
              <a:spcBef>
                <a:spcPct val="50000"/>
              </a:spcBef>
              <a:buNone/>
            </a:pPr>
            <a:r>
              <a:rPr lang="zh-CN" altLang="en-US" dirty="0">
                <a:solidFill>
                  <a:srgbClr val="C00000"/>
                </a:solidFill>
              </a:rPr>
              <a:t>定理</a:t>
            </a:r>
            <a:r>
              <a:rPr lang="en-US" altLang="zh-CN" dirty="0">
                <a:solidFill>
                  <a:srgbClr val="C00000"/>
                </a:solidFill>
              </a:rPr>
              <a:t>5.6  </a:t>
            </a:r>
            <a:r>
              <a:rPr lang="zh-CN" altLang="en-US" dirty="0">
                <a:solidFill>
                  <a:srgbClr val="3333FF"/>
                </a:solidFill>
              </a:rPr>
              <a:t>设</a:t>
            </a:r>
            <a:r>
              <a:rPr lang="en-US" altLang="zh-CN" dirty="0">
                <a:solidFill>
                  <a:srgbClr val="3333FF"/>
                </a:solidFill>
              </a:rPr>
              <a:t>&lt;A,≤&gt;</a:t>
            </a:r>
            <a:r>
              <a:rPr lang="zh-CN" altLang="en-US" dirty="0">
                <a:solidFill>
                  <a:srgbClr val="3333FF"/>
                </a:solidFill>
              </a:rPr>
              <a:t>是一偏序集，</a:t>
            </a:r>
            <a:r>
              <a:rPr lang="en-US" altLang="zh-CN" dirty="0">
                <a:solidFill>
                  <a:srgbClr val="3333FF"/>
                </a:solidFill>
              </a:rPr>
              <a:t>B</a:t>
            </a:r>
            <a:r>
              <a:rPr lang="zh-CN" altLang="en-US" dirty="0">
                <a:solidFill>
                  <a:srgbClr val="3333FF"/>
                </a:solidFill>
              </a:rPr>
              <a:t>是</a:t>
            </a:r>
            <a:r>
              <a:rPr lang="en-US" altLang="zh-CN" dirty="0">
                <a:solidFill>
                  <a:srgbClr val="3333FF"/>
                </a:solidFill>
              </a:rPr>
              <a:t>A</a:t>
            </a:r>
            <a:r>
              <a:rPr lang="zh-CN" altLang="en-US" dirty="0">
                <a:solidFill>
                  <a:srgbClr val="3333FF"/>
                </a:solidFill>
              </a:rPr>
              <a:t>的子集。</a:t>
            </a:r>
            <a:r>
              <a:rPr lang="zh-CN" altLang="en-US" dirty="0">
                <a:solidFill>
                  <a:srgbClr val="FF0000"/>
                </a:solidFill>
              </a:rPr>
              <a:t>则：</a:t>
            </a:r>
          </a:p>
          <a:p>
            <a:pPr marL="0" indent="0">
              <a:spcBef>
                <a:spcPct val="50000"/>
              </a:spcBef>
              <a:buClr>
                <a:srgbClr val="800080"/>
              </a:buClr>
              <a:buNone/>
            </a:pPr>
            <a:r>
              <a:rPr lang="zh-CN" altLang="en-US" dirty="0"/>
              <a:t>（</a:t>
            </a:r>
            <a:r>
              <a:rPr lang="en-US" altLang="zh-CN" dirty="0"/>
              <a:t>1</a:t>
            </a:r>
            <a:r>
              <a:rPr lang="zh-CN" altLang="en-US" dirty="0"/>
              <a:t>）若</a:t>
            </a:r>
            <a:r>
              <a:rPr lang="en-US" altLang="zh-CN" dirty="0"/>
              <a:t>B</a:t>
            </a:r>
            <a:r>
              <a:rPr lang="zh-CN" altLang="en-US" dirty="0"/>
              <a:t>存在最大元，则</a:t>
            </a:r>
            <a:r>
              <a:rPr lang="en-US" altLang="zh-CN" dirty="0"/>
              <a:t>B</a:t>
            </a:r>
            <a:r>
              <a:rPr lang="zh-CN" altLang="en-US" dirty="0"/>
              <a:t>的最大元是惟一的；</a:t>
            </a:r>
          </a:p>
          <a:p>
            <a:pPr marL="0" indent="0">
              <a:spcBef>
                <a:spcPct val="50000"/>
              </a:spcBef>
              <a:buClr>
                <a:srgbClr val="800080"/>
              </a:buClr>
              <a:buNone/>
            </a:pPr>
            <a:r>
              <a:rPr lang="zh-CN" altLang="en-US" dirty="0"/>
              <a:t>（</a:t>
            </a:r>
            <a:r>
              <a:rPr lang="en-US" altLang="zh-CN" dirty="0"/>
              <a:t>2</a:t>
            </a:r>
            <a:r>
              <a:rPr lang="zh-CN" altLang="en-US" dirty="0"/>
              <a:t>）若</a:t>
            </a:r>
            <a:r>
              <a:rPr lang="en-US" altLang="zh-CN" dirty="0"/>
              <a:t>B</a:t>
            </a:r>
            <a:r>
              <a:rPr lang="zh-CN" altLang="en-US" dirty="0"/>
              <a:t>存在最小元，则</a:t>
            </a:r>
            <a:r>
              <a:rPr lang="en-US" altLang="zh-CN" dirty="0"/>
              <a:t>B</a:t>
            </a:r>
            <a:r>
              <a:rPr lang="zh-CN" altLang="en-US" dirty="0"/>
              <a:t>的最小元是惟一的；</a:t>
            </a:r>
          </a:p>
          <a:p>
            <a:pPr marL="0" indent="0">
              <a:spcBef>
                <a:spcPct val="50000"/>
              </a:spcBef>
              <a:buClr>
                <a:srgbClr val="800080"/>
              </a:buClr>
              <a:buNone/>
            </a:pPr>
            <a:r>
              <a:rPr lang="zh-CN" altLang="en-US" dirty="0"/>
              <a:t>（</a:t>
            </a:r>
            <a:r>
              <a:rPr lang="en-US" altLang="zh-CN" dirty="0"/>
              <a:t>3</a:t>
            </a:r>
            <a:r>
              <a:rPr lang="zh-CN" altLang="en-US" dirty="0"/>
              <a:t>） </a:t>
            </a:r>
            <a:r>
              <a:rPr lang="en-US" altLang="zh-CN" dirty="0"/>
              <a:t>b</a:t>
            </a:r>
            <a:r>
              <a:rPr lang="zh-CN" altLang="en-US" dirty="0"/>
              <a:t>是</a:t>
            </a:r>
            <a:r>
              <a:rPr lang="en-US" altLang="zh-CN" dirty="0"/>
              <a:t>B</a:t>
            </a:r>
            <a:r>
              <a:rPr lang="zh-CN" altLang="en-US" dirty="0"/>
              <a:t>的最大元 </a:t>
            </a:r>
            <a:r>
              <a:rPr lang="zh-CN" altLang="en-US" dirty="0">
                <a:solidFill>
                  <a:srgbClr val="FF0000"/>
                </a:solidFill>
                <a:sym typeface="Symbol" panose="05050102010706020507" pitchFamily="18" charset="2"/>
              </a:rPr>
              <a:t></a:t>
            </a:r>
            <a:r>
              <a:rPr lang="zh-CN" altLang="en-US" dirty="0"/>
              <a:t> </a:t>
            </a:r>
            <a:r>
              <a:rPr lang="en-US" altLang="zh-CN" dirty="0"/>
              <a:t>b</a:t>
            </a:r>
            <a:r>
              <a:rPr lang="zh-CN" altLang="en-US" dirty="0"/>
              <a:t>是</a:t>
            </a:r>
            <a:r>
              <a:rPr lang="en-US" altLang="zh-CN" dirty="0"/>
              <a:t>B</a:t>
            </a:r>
            <a:r>
              <a:rPr lang="zh-CN" altLang="en-US" dirty="0"/>
              <a:t>的惟一极大元；</a:t>
            </a:r>
          </a:p>
          <a:p>
            <a:pPr marL="0" indent="0">
              <a:spcBef>
                <a:spcPct val="50000"/>
              </a:spcBef>
              <a:buClr>
                <a:srgbClr val="800080"/>
              </a:buClr>
              <a:buNone/>
            </a:pPr>
            <a:r>
              <a:rPr lang="zh-CN" altLang="en-US" dirty="0"/>
              <a:t>（</a:t>
            </a:r>
            <a:r>
              <a:rPr lang="en-US" altLang="zh-CN" dirty="0"/>
              <a:t>4</a:t>
            </a:r>
            <a:r>
              <a:rPr lang="zh-CN" altLang="en-US" dirty="0"/>
              <a:t>） </a:t>
            </a:r>
            <a:r>
              <a:rPr lang="en-US" altLang="zh-CN" dirty="0"/>
              <a:t>b</a:t>
            </a:r>
            <a:r>
              <a:rPr lang="zh-CN" altLang="en-US" dirty="0"/>
              <a:t>是</a:t>
            </a:r>
            <a:r>
              <a:rPr lang="en-US" altLang="zh-CN" dirty="0"/>
              <a:t>B</a:t>
            </a:r>
            <a:r>
              <a:rPr lang="zh-CN" altLang="en-US" dirty="0"/>
              <a:t>的最小元 </a:t>
            </a:r>
            <a:r>
              <a:rPr lang="zh-CN" altLang="en-US" dirty="0">
                <a:solidFill>
                  <a:srgbClr val="FF0000"/>
                </a:solidFill>
                <a:sym typeface="Symbol" panose="05050102010706020507" pitchFamily="18" charset="2"/>
              </a:rPr>
              <a:t></a:t>
            </a:r>
            <a:r>
              <a:rPr lang="zh-CN" altLang="en-US" dirty="0"/>
              <a:t> </a:t>
            </a:r>
            <a:r>
              <a:rPr lang="en-US" altLang="zh-CN" dirty="0"/>
              <a:t>b</a:t>
            </a:r>
            <a:r>
              <a:rPr lang="zh-CN" altLang="en-US" dirty="0"/>
              <a:t>是</a:t>
            </a:r>
            <a:r>
              <a:rPr lang="en-US" altLang="zh-CN" dirty="0"/>
              <a:t>B</a:t>
            </a:r>
            <a:r>
              <a:rPr lang="zh-CN" altLang="en-US" dirty="0"/>
              <a:t>的惟一极小元；</a:t>
            </a:r>
          </a:p>
          <a:p>
            <a:pPr marL="0" indent="0">
              <a:spcBef>
                <a:spcPct val="50000"/>
              </a:spcBef>
              <a:buClr>
                <a:srgbClr val="800080"/>
              </a:buClr>
              <a:buNone/>
            </a:pPr>
            <a:r>
              <a:rPr lang="zh-CN" altLang="en-US" dirty="0"/>
              <a:t>（</a:t>
            </a:r>
            <a:r>
              <a:rPr lang="en-US" altLang="zh-CN" dirty="0"/>
              <a:t>5</a:t>
            </a:r>
            <a:r>
              <a:rPr lang="zh-CN" altLang="en-US" dirty="0"/>
              <a:t>）若</a:t>
            </a:r>
            <a:r>
              <a:rPr lang="en-US" altLang="zh-CN" dirty="0"/>
              <a:t>B</a:t>
            </a:r>
            <a:r>
              <a:rPr lang="zh-CN" altLang="en-US" dirty="0"/>
              <a:t>存在上确界，则</a:t>
            </a:r>
            <a:r>
              <a:rPr lang="en-US" altLang="zh-CN" dirty="0"/>
              <a:t>B</a:t>
            </a:r>
            <a:r>
              <a:rPr lang="zh-CN" altLang="en-US" dirty="0"/>
              <a:t>的上确界是惟一的；</a:t>
            </a:r>
          </a:p>
          <a:p>
            <a:pPr marL="0" indent="0">
              <a:spcBef>
                <a:spcPct val="50000"/>
              </a:spcBef>
              <a:buClr>
                <a:srgbClr val="800080"/>
              </a:buClr>
              <a:buNone/>
            </a:pPr>
            <a:r>
              <a:rPr lang="zh-CN" altLang="en-US" dirty="0"/>
              <a:t>（</a:t>
            </a:r>
            <a:r>
              <a:rPr lang="en-US" altLang="zh-CN" dirty="0"/>
              <a:t>6</a:t>
            </a:r>
            <a:r>
              <a:rPr lang="zh-CN" altLang="en-US" dirty="0"/>
              <a:t>）若</a:t>
            </a:r>
            <a:r>
              <a:rPr lang="en-US" altLang="zh-CN" dirty="0"/>
              <a:t>B</a:t>
            </a:r>
            <a:r>
              <a:rPr lang="zh-CN" altLang="en-US" dirty="0"/>
              <a:t>存在下确界，则</a:t>
            </a:r>
            <a:r>
              <a:rPr lang="en-US" altLang="zh-CN" dirty="0"/>
              <a:t>B</a:t>
            </a:r>
            <a:r>
              <a:rPr lang="zh-CN" altLang="en-US" dirty="0"/>
              <a:t>的下确界是惟一的。</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a:extLst>
              <a:ext uri="{FF2B5EF4-FFF2-40B4-BE49-F238E27FC236}">
                <a16:creationId xmlns:a16="http://schemas.microsoft.com/office/drawing/2014/main" id="{9966362E-6BBC-4311-AAD3-61194590E5C4}"/>
              </a:ext>
            </a:extLst>
          </p:cNvPr>
          <p:cNvSpPr>
            <a:spLocks noGrp="1" noChangeArrowheads="1"/>
          </p:cNvSpPr>
          <p:nvPr>
            <p:ph type="title"/>
          </p:nvPr>
        </p:nvSpPr>
        <p:spPr/>
        <p:txBody>
          <a:bodyPr/>
          <a:lstStyle/>
          <a:p>
            <a:pPr eaLnBrk="1" hangingPunct="1"/>
            <a:r>
              <a:rPr lang="zh-CN" altLang="en-US" dirty="0"/>
              <a:t>问题引入</a:t>
            </a:r>
          </a:p>
        </p:txBody>
      </p:sp>
      <p:sp>
        <p:nvSpPr>
          <p:cNvPr id="1745923" name="Rectangle 3">
            <a:extLst>
              <a:ext uri="{FF2B5EF4-FFF2-40B4-BE49-F238E27FC236}">
                <a16:creationId xmlns:a16="http://schemas.microsoft.com/office/drawing/2014/main" id="{D8BE0E2C-24D5-431A-80DB-E1884516DA34}"/>
              </a:ext>
            </a:extLst>
          </p:cNvPr>
          <p:cNvSpPr>
            <a:spLocks noGrp="1" noChangeArrowheads="1"/>
          </p:cNvSpPr>
          <p:nvPr>
            <p:ph type="body" idx="1"/>
          </p:nvPr>
        </p:nvSpPr>
        <p:spPr>
          <a:xfrm>
            <a:off x="384175" y="1219994"/>
            <a:ext cx="11430000" cy="4066528"/>
          </a:xfrm>
        </p:spPr>
        <p:txBody>
          <a:bodyPr/>
          <a:lstStyle/>
          <a:p>
            <a:pPr marL="0" indent="0">
              <a:buNone/>
            </a:pPr>
            <a:r>
              <a:rPr lang="zh-CN" altLang="zh-CN" dirty="0"/>
              <a:t>在偏序关系</a:t>
            </a:r>
            <a:r>
              <a:rPr lang="en-US" altLang="zh-CN" dirty="0"/>
              <a:t>&lt;A</a:t>
            </a:r>
            <a:r>
              <a:rPr lang="zh-CN" altLang="zh-CN" dirty="0"/>
              <a:t>，</a:t>
            </a:r>
            <a:r>
              <a:rPr lang="en-US" altLang="zh-CN" dirty="0"/>
              <a:t>≤&gt;</a:t>
            </a:r>
            <a:r>
              <a:rPr lang="zh-CN" altLang="zh-CN" dirty="0"/>
              <a:t>中，为什么</a:t>
            </a:r>
            <a:r>
              <a:rPr lang="en-US" altLang="zh-CN" dirty="0"/>
              <a:t>A</a:t>
            </a:r>
            <a:r>
              <a:rPr lang="zh-CN" altLang="zh-CN" dirty="0"/>
              <a:t>的非空子集</a:t>
            </a:r>
            <a:r>
              <a:rPr lang="en-US" altLang="zh-CN" dirty="0"/>
              <a:t>B</a:t>
            </a:r>
            <a:r>
              <a:rPr lang="zh-CN" altLang="zh-CN" dirty="0"/>
              <a:t>通常存在多个极大元或极小元呢？</a:t>
            </a:r>
          </a:p>
        </p:txBody>
      </p:sp>
      <p:sp>
        <p:nvSpPr>
          <p:cNvPr id="2" name="矩形 1">
            <a:extLst>
              <a:ext uri="{FF2B5EF4-FFF2-40B4-BE49-F238E27FC236}">
                <a16:creationId xmlns:a16="http://schemas.microsoft.com/office/drawing/2014/main" id="{F1177E79-0850-49CB-939A-6BE129852B9B}"/>
              </a:ext>
            </a:extLst>
          </p:cNvPr>
          <p:cNvSpPr/>
          <p:nvPr/>
        </p:nvSpPr>
        <p:spPr>
          <a:xfrm>
            <a:off x="384175" y="2341685"/>
            <a:ext cx="7571303" cy="461665"/>
          </a:xfrm>
          <a:prstGeom prst="rect">
            <a:avLst/>
          </a:prstGeom>
          <a:solidFill>
            <a:srgbClr val="1157AB"/>
          </a:solidFill>
        </p:spPr>
        <p:txBody>
          <a:bodyPr wrap="none">
            <a:spAutoFit/>
          </a:bodyPr>
          <a:lstStyle/>
          <a:p>
            <a:r>
              <a:rPr lang="zh-CN" altLang="en-US" b="1" dirty="0">
                <a:solidFill>
                  <a:schemeClr val="bg1"/>
                </a:solidFill>
              </a:rPr>
              <a:t>因为这些极大元或者极小元之间不存在偏序关系！！！</a:t>
            </a:r>
          </a:p>
        </p:txBody>
      </p:sp>
      <p:sp>
        <p:nvSpPr>
          <p:cNvPr id="3" name="矩形 2">
            <a:extLst>
              <a:ext uri="{FF2B5EF4-FFF2-40B4-BE49-F238E27FC236}">
                <a16:creationId xmlns:a16="http://schemas.microsoft.com/office/drawing/2014/main" id="{D6B4CFBE-94E0-4303-85E4-1A2A71D48BAF}"/>
              </a:ext>
            </a:extLst>
          </p:cNvPr>
          <p:cNvSpPr/>
          <p:nvPr/>
        </p:nvSpPr>
        <p:spPr>
          <a:xfrm>
            <a:off x="375726" y="3253258"/>
            <a:ext cx="11590849" cy="1134413"/>
          </a:xfrm>
          <a:prstGeom prst="rect">
            <a:avLst/>
          </a:prstGeom>
        </p:spPr>
        <p:txBody>
          <a:bodyPr wrap="square">
            <a:spAutoFit/>
          </a:bodyPr>
          <a:lstStyle/>
          <a:p>
            <a:pPr>
              <a:lnSpc>
                <a:spcPct val="150000"/>
              </a:lnSpc>
            </a:pPr>
            <a:r>
              <a:rPr lang="zh-CN" altLang="en-US" b="1" dirty="0">
                <a:latin typeface="+mn-ea"/>
              </a:rPr>
              <a:t>如果在给定偏序关系中</a:t>
            </a:r>
            <a:r>
              <a:rPr lang="zh-CN" altLang="en-US" b="1" dirty="0">
                <a:solidFill>
                  <a:srgbClr val="3333FF"/>
                </a:solidFill>
                <a:latin typeface="+mn-ea"/>
              </a:rPr>
              <a:t>增加“</a:t>
            </a:r>
            <a:r>
              <a:rPr lang="en-US" altLang="zh-CN" b="1" dirty="0">
                <a:solidFill>
                  <a:srgbClr val="3333FF"/>
                </a:solidFill>
                <a:latin typeface="+mn-ea"/>
              </a:rPr>
              <a:t>A</a:t>
            </a:r>
            <a:r>
              <a:rPr lang="zh-CN" altLang="en-US" b="1" dirty="0">
                <a:solidFill>
                  <a:srgbClr val="3333FF"/>
                </a:solidFill>
                <a:latin typeface="+mn-ea"/>
              </a:rPr>
              <a:t>中任意两个元素均存在偏序关系</a:t>
            </a:r>
            <a:r>
              <a:rPr lang="zh-CN" altLang="en-US" b="1" dirty="0">
                <a:latin typeface="+mn-ea"/>
              </a:rPr>
              <a:t>”，那么这样的偏序关系被称为</a:t>
            </a:r>
            <a:r>
              <a:rPr lang="zh-CN" altLang="en-US" b="1" dirty="0">
                <a:solidFill>
                  <a:srgbClr val="3333FF"/>
                </a:solidFill>
                <a:latin typeface="+mn-ea"/>
              </a:rPr>
              <a:t>全序关系。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a:extLst>
              <a:ext uri="{FF2B5EF4-FFF2-40B4-BE49-F238E27FC236}">
                <a16:creationId xmlns:a16="http://schemas.microsoft.com/office/drawing/2014/main" id="{CD1C4E2E-EDA0-48A4-81CC-CC602792E6A6}"/>
              </a:ext>
            </a:extLst>
          </p:cNvPr>
          <p:cNvSpPr>
            <a:spLocks noGrp="1" noChangeArrowheads="1"/>
          </p:cNvSpPr>
          <p:nvPr>
            <p:ph type="title"/>
          </p:nvPr>
        </p:nvSpPr>
        <p:spPr/>
        <p:txBody>
          <a:bodyPr/>
          <a:lstStyle/>
          <a:p>
            <a:pPr eaLnBrk="1" hangingPunct="1"/>
            <a:r>
              <a:rPr lang="en-US" altLang="zh-CN" dirty="0"/>
              <a:t>5.3.3 </a:t>
            </a:r>
            <a:r>
              <a:rPr lang="zh-CN" altLang="en-US" dirty="0"/>
              <a:t>全序关系</a:t>
            </a:r>
          </a:p>
        </p:txBody>
      </p:sp>
      <mc:AlternateContent xmlns:mc="http://schemas.openxmlformats.org/markup-compatibility/2006" xmlns:a14="http://schemas.microsoft.com/office/drawing/2010/main">
        <mc:Choice Requires="a14">
          <p:sp>
            <p:nvSpPr>
              <p:cNvPr id="1719299" name="Rectangle 3">
                <a:extLst>
                  <a:ext uri="{FF2B5EF4-FFF2-40B4-BE49-F238E27FC236}">
                    <a16:creationId xmlns:a16="http://schemas.microsoft.com/office/drawing/2014/main" id="{748730F3-6C7B-4CC3-9F9F-BEF0FD50B364}"/>
                  </a:ext>
                </a:extLst>
              </p:cNvPr>
              <p:cNvSpPr>
                <a:spLocks noGrp="1" noChangeArrowheads="1"/>
              </p:cNvSpPr>
              <p:nvPr>
                <p:ph type="body" idx="1"/>
              </p:nvPr>
            </p:nvSpPr>
            <p:spPr>
              <a:xfrm>
                <a:off x="307975" y="1067595"/>
                <a:ext cx="11582399" cy="2895599"/>
              </a:xfrm>
            </p:spPr>
            <p:txBody>
              <a:bodyPr>
                <a:normAutofit/>
              </a:bodyPr>
              <a:lstStyle/>
              <a:p>
                <a:pPr marL="0" indent="0">
                  <a:lnSpc>
                    <a:spcPct val="150000"/>
                  </a:lnSpc>
                  <a:buNone/>
                  <a:defRPr/>
                </a:pPr>
                <a:r>
                  <a:rPr lang="zh-CN" altLang="en-US" dirty="0">
                    <a:solidFill>
                      <a:srgbClr val="C00000"/>
                    </a:solidFill>
                  </a:rPr>
                  <a:t>定义</a:t>
                </a:r>
                <a:r>
                  <a:rPr lang="en-US" altLang="zh-CN" dirty="0">
                    <a:solidFill>
                      <a:srgbClr val="C00000"/>
                    </a:solidFill>
                  </a:rPr>
                  <a:t>5.13  </a:t>
                </a:r>
                <a:r>
                  <a:rPr lang="zh-CN" altLang="en-US" dirty="0"/>
                  <a:t>设</a:t>
                </a:r>
                <a:r>
                  <a:rPr lang="en-US" altLang="zh-CN" dirty="0">
                    <a:solidFill>
                      <a:srgbClr val="3333FF"/>
                    </a:solidFill>
                  </a:rPr>
                  <a:t>&lt;A</a:t>
                </a:r>
                <a:r>
                  <a:rPr lang="zh-CN" altLang="zh-CN" dirty="0">
                    <a:solidFill>
                      <a:srgbClr val="3333FF"/>
                    </a:solidFill>
                  </a:rPr>
                  <a:t>，</a:t>
                </a:r>
                <a:r>
                  <a:rPr lang="en-US" altLang="zh-CN" dirty="0">
                    <a:solidFill>
                      <a:srgbClr val="3333FF"/>
                    </a:solidFill>
                  </a:rPr>
                  <a:t>≤&gt;</a:t>
                </a:r>
                <a:r>
                  <a:rPr lang="zh-CN" altLang="zh-CN" dirty="0">
                    <a:solidFill>
                      <a:srgbClr val="3333FF"/>
                    </a:solidFill>
                  </a:rPr>
                  <a:t>是一个偏序关系</a:t>
                </a:r>
                <a:r>
                  <a:rPr lang="zh-CN" altLang="en-US" dirty="0">
                    <a:solidFill>
                      <a:schemeClr val="tx1"/>
                    </a:solidFill>
                  </a:rPr>
                  <a:t>，若对</a:t>
                </a:r>
                <a14:m>
                  <m:oMath xmlns:m="http://schemas.openxmlformats.org/officeDocument/2006/math">
                    <m:r>
                      <a:rPr lang="es-ES" altLang="zh-CN" i="1">
                        <a:solidFill>
                          <a:schemeClr val="tx1"/>
                        </a:solidFill>
                        <a:latin typeface="Cambria Math" panose="02040503050406030204" pitchFamily="18" charset="0"/>
                        <a:ea typeface="Cambria Math" panose="02040503050406030204" pitchFamily="18" charset="0"/>
                      </a:rPr>
                      <m:t>∀</m:t>
                    </m:r>
                  </m:oMath>
                </a14:m>
                <a:r>
                  <a:rPr lang="en-US" altLang="zh-CN" dirty="0" err="1">
                    <a:solidFill>
                      <a:schemeClr val="tx1"/>
                    </a:solidFill>
                  </a:rPr>
                  <a:t>x</a:t>
                </a:r>
                <a:r>
                  <a:rPr lang="en-US" altLang="zh-CN" dirty="0" err="1"/>
                  <a:t>∈A</a:t>
                </a:r>
                <a:r>
                  <a:rPr lang="zh-CN" altLang="en-US" dirty="0">
                    <a:solidFill>
                      <a:schemeClr val="tx1"/>
                    </a:solidFill>
                  </a:rPr>
                  <a:t>，</a:t>
                </a:r>
                <a14:m>
                  <m:oMath xmlns:m="http://schemas.openxmlformats.org/officeDocument/2006/math">
                    <m:r>
                      <a:rPr lang="es-ES" altLang="zh-CN" i="1">
                        <a:solidFill>
                          <a:schemeClr val="tx1"/>
                        </a:solidFill>
                        <a:latin typeface="Cambria Math" panose="02040503050406030204" pitchFamily="18" charset="0"/>
                        <a:ea typeface="Cambria Math" panose="02040503050406030204" pitchFamily="18" charset="0"/>
                      </a:rPr>
                      <m:t>∀</m:t>
                    </m:r>
                  </m:oMath>
                </a14:m>
                <a:r>
                  <a:rPr lang="en-US" altLang="zh-CN" dirty="0" err="1">
                    <a:solidFill>
                      <a:schemeClr val="tx1"/>
                    </a:solidFill>
                  </a:rPr>
                  <a:t>y∈A</a:t>
                </a:r>
                <a:r>
                  <a:rPr lang="zh-CN" altLang="en-US" dirty="0">
                    <a:solidFill>
                      <a:schemeClr val="tx1"/>
                    </a:solidFill>
                  </a:rPr>
                  <a:t>，总有</a:t>
                </a:r>
                <a:r>
                  <a:rPr lang="en-US" altLang="zh-CN" dirty="0" err="1">
                    <a:solidFill>
                      <a:srgbClr val="3333FF"/>
                    </a:solidFill>
                  </a:rPr>
                  <a:t>x≤y</a:t>
                </a:r>
                <a:r>
                  <a:rPr lang="zh-CN" altLang="en-US" dirty="0">
                    <a:solidFill>
                      <a:srgbClr val="3333FF"/>
                    </a:solidFill>
                  </a:rPr>
                  <a:t>或</a:t>
                </a:r>
                <a:r>
                  <a:rPr lang="en-US" altLang="zh-CN" dirty="0" err="1">
                    <a:solidFill>
                      <a:srgbClr val="3333FF"/>
                    </a:solidFill>
                  </a:rPr>
                  <a:t>y≤x</a:t>
                </a:r>
                <a:r>
                  <a:rPr lang="zh-CN" altLang="en-US" dirty="0">
                    <a:solidFill>
                      <a:srgbClr val="3333FF"/>
                    </a:solidFill>
                  </a:rPr>
                  <a:t>之一成立</a:t>
                </a:r>
                <a:r>
                  <a:rPr lang="zh-CN" altLang="en-US" dirty="0">
                    <a:solidFill>
                      <a:schemeClr val="tx1"/>
                    </a:solidFill>
                  </a:rPr>
                  <a:t>，则称关系“≤”为</a:t>
                </a:r>
                <a:r>
                  <a:rPr lang="zh-CN" altLang="en-US" dirty="0">
                    <a:solidFill>
                      <a:srgbClr val="3333FF"/>
                    </a:solidFill>
                  </a:rPr>
                  <a:t>全序关系</a:t>
                </a:r>
                <a:r>
                  <a:rPr lang="zh-CN" altLang="en-US" dirty="0">
                    <a:solidFill>
                      <a:schemeClr val="tx1"/>
                    </a:solidFill>
                  </a:rPr>
                  <a:t>（</a:t>
                </a:r>
                <a:r>
                  <a:rPr lang="en-US" altLang="zh-CN" dirty="0">
                    <a:solidFill>
                      <a:schemeClr val="tx1"/>
                    </a:solidFill>
                  </a:rPr>
                  <a:t>Total Order Relation</a:t>
                </a:r>
                <a:r>
                  <a:rPr lang="zh-CN" altLang="en-US" dirty="0">
                    <a:solidFill>
                      <a:schemeClr val="tx1"/>
                    </a:solidFill>
                  </a:rPr>
                  <a:t>）或者</a:t>
                </a:r>
                <a:r>
                  <a:rPr lang="zh-CN" altLang="en-US" dirty="0">
                    <a:solidFill>
                      <a:srgbClr val="3333FF"/>
                    </a:solidFill>
                  </a:rPr>
                  <a:t>线序关系</a:t>
                </a:r>
                <a:r>
                  <a:rPr lang="zh-CN" altLang="en-US" dirty="0">
                    <a:solidFill>
                      <a:schemeClr val="tx1"/>
                    </a:solidFill>
                  </a:rPr>
                  <a:t>（</a:t>
                </a:r>
                <a:r>
                  <a:rPr lang="en-US" altLang="zh-CN" dirty="0">
                    <a:solidFill>
                      <a:schemeClr val="tx1"/>
                    </a:solidFill>
                  </a:rPr>
                  <a:t>Linear Order Relation</a:t>
                </a:r>
                <a:r>
                  <a:rPr lang="zh-CN" altLang="en-US" dirty="0">
                    <a:solidFill>
                      <a:schemeClr val="tx1"/>
                    </a:solidFill>
                  </a:rPr>
                  <a:t>），简称</a:t>
                </a:r>
                <a:r>
                  <a:rPr lang="zh-CN" altLang="en-US" dirty="0">
                    <a:solidFill>
                      <a:srgbClr val="3333FF"/>
                    </a:solidFill>
                  </a:rPr>
                  <a:t>全序</a:t>
                </a:r>
                <a:r>
                  <a:rPr lang="zh-CN" altLang="en-US" dirty="0"/>
                  <a:t>或者</a:t>
                </a:r>
                <a:r>
                  <a:rPr lang="zh-CN" altLang="en-US" dirty="0">
                    <a:solidFill>
                      <a:srgbClr val="3333FF"/>
                    </a:solidFill>
                  </a:rPr>
                  <a:t>线序</a:t>
                </a:r>
                <a:r>
                  <a:rPr lang="zh-CN" altLang="en-US" dirty="0">
                    <a:solidFill>
                      <a:schemeClr val="tx1"/>
                    </a:solidFill>
                  </a:rPr>
                  <a:t>。称</a:t>
                </a:r>
                <a:r>
                  <a:rPr lang="en-US" altLang="zh-CN" dirty="0">
                    <a:solidFill>
                      <a:schemeClr val="tx1"/>
                    </a:solidFill>
                  </a:rPr>
                  <a:t>&lt;A,≤&gt;</a:t>
                </a:r>
                <a:r>
                  <a:rPr lang="zh-CN" altLang="en-US" dirty="0">
                    <a:solidFill>
                      <a:schemeClr val="tx1"/>
                    </a:solidFill>
                  </a:rPr>
                  <a:t>为</a:t>
                </a:r>
                <a:r>
                  <a:rPr lang="zh-CN" altLang="en-US" dirty="0">
                    <a:solidFill>
                      <a:srgbClr val="3333FF"/>
                    </a:solidFill>
                  </a:rPr>
                  <a:t>全序集</a:t>
                </a:r>
                <a:r>
                  <a:rPr lang="zh-CN" altLang="en-US" dirty="0">
                    <a:solidFill>
                      <a:schemeClr val="tx1"/>
                    </a:solidFill>
                  </a:rPr>
                  <a:t>（</a:t>
                </a:r>
                <a:r>
                  <a:rPr lang="en-US" altLang="zh-CN" dirty="0">
                    <a:solidFill>
                      <a:schemeClr val="tx1"/>
                    </a:solidFill>
                  </a:rPr>
                  <a:t>Total Order Set</a:t>
                </a:r>
                <a:r>
                  <a:rPr lang="zh-CN" altLang="en-US" dirty="0">
                    <a:solidFill>
                      <a:schemeClr val="tx1"/>
                    </a:solidFill>
                  </a:rPr>
                  <a:t>）或者</a:t>
                </a:r>
                <a:r>
                  <a:rPr lang="zh-CN" altLang="en-US" dirty="0">
                    <a:solidFill>
                      <a:srgbClr val="3333FF"/>
                    </a:solidFill>
                  </a:rPr>
                  <a:t>线序集，或者链</a:t>
                </a:r>
                <a:r>
                  <a:rPr lang="zh-CN" altLang="en-US" dirty="0">
                    <a:solidFill>
                      <a:schemeClr val="tx1"/>
                    </a:solidFill>
                  </a:rPr>
                  <a:t>（</a:t>
                </a:r>
                <a:r>
                  <a:rPr lang="en-US" altLang="zh-CN" dirty="0">
                    <a:solidFill>
                      <a:schemeClr val="tx1"/>
                    </a:solidFill>
                  </a:rPr>
                  <a:t>Chain</a:t>
                </a:r>
                <a:r>
                  <a:rPr lang="zh-CN" altLang="en-US" dirty="0">
                    <a:solidFill>
                      <a:schemeClr val="tx1"/>
                    </a:solidFill>
                  </a:rPr>
                  <a:t>）。</a:t>
                </a:r>
                <a:endParaRPr lang="en-US" altLang="zh-CN" dirty="0"/>
              </a:p>
            </p:txBody>
          </p:sp>
        </mc:Choice>
        <mc:Fallback xmlns="">
          <p:sp>
            <p:nvSpPr>
              <p:cNvPr id="1719299" name="Rectangle 3">
                <a:extLst>
                  <a:ext uri="{FF2B5EF4-FFF2-40B4-BE49-F238E27FC236}">
                    <a16:creationId xmlns:a16="http://schemas.microsoft.com/office/drawing/2014/main" id="{748730F3-6C7B-4CC3-9F9F-BEF0FD50B364}"/>
                  </a:ext>
                </a:extLst>
              </p:cNvPr>
              <p:cNvSpPr>
                <a:spLocks noGrp="1" noRot="1" noChangeAspect="1" noMove="1" noResize="1" noEditPoints="1" noAdjustHandles="1" noChangeArrowheads="1" noChangeShapeType="1" noTextEdit="1"/>
              </p:cNvSpPr>
              <p:nvPr>
                <p:ph type="body" idx="1"/>
              </p:nvPr>
            </p:nvSpPr>
            <p:spPr>
              <a:xfrm>
                <a:off x="307975" y="1067595"/>
                <a:ext cx="11582399" cy="2895599"/>
              </a:xfrm>
              <a:blipFill>
                <a:blip r:embed="rId3"/>
                <a:stretch>
                  <a:fillRect l="-579" r="-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Text Box 556">
                <a:extLst>
                  <a:ext uri="{FF2B5EF4-FFF2-40B4-BE49-F238E27FC236}">
                    <a16:creationId xmlns:a16="http://schemas.microsoft.com/office/drawing/2014/main" id="{AE250D41-8A1A-4C06-8F84-7C413D1A2B76}"/>
                  </a:ext>
                </a:extLst>
              </p:cNvPr>
              <p:cNvSpPr txBox="1">
                <a:spLocks noChangeArrowheads="1"/>
              </p:cNvSpPr>
              <p:nvPr/>
            </p:nvSpPr>
            <p:spPr bwMode="auto">
              <a:xfrm>
                <a:off x="402554" y="3991110"/>
                <a:ext cx="11393242" cy="2058194"/>
              </a:xfrm>
              <a:prstGeom prst="rect">
                <a:avLst/>
              </a:prstGeom>
              <a:solidFill>
                <a:srgbClr val="D9D9D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just" defTabSz="914400" eaLnBrk="0" fontAlgn="base" hangingPunct="0">
                  <a:lnSpc>
                    <a:spcPct val="150000"/>
                  </a:lnSpc>
                  <a:spcBef>
                    <a:spcPct val="0"/>
                  </a:spcBef>
                  <a:spcAft>
                    <a:spcPct val="0"/>
                  </a:spcAft>
                </a:pPr>
                <a:r>
                  <a:rPr kumimoji="0" lang="zh-CN" altLang="en-US" b="1" i="0" u="none" strike="noStrike" cap="none" normalizeH="0" baseline="0" dirty="0">
                    <a:ln>
                      <a:noFill/>
                    </a:ln>
                    <a:effectLst/>
                    <a:latin typeface="+mn-ea"/>
                  </a:rPr>
                  <a:t>解题小贴士</a:t>
                </a:r>
                <a:r>
                  <a:rPr kumimoji="0" lang="en-US" altLang="zh-CN" b="1" i="0" u="none" strike="noStrike" cap="none" normalizeH="0" baseline="0" dirty="0">
                    <a:ln>
                      <a:noFill/>
                    </a:ln>
                    <a:effectLst/>
                    <a:latin typeface="+mn-ea"/>
                  </a:rPr>
                  <a:t>—</a:t>
                </a:r>
                <a:r>
                  <a:rPr lang="zh-CN" altLang="en-US" b="1" dirty="0">
                    <a:solidFill>
                      <a:srgbClr val="C00000"/>
                    </a:solidFill>
                    <a:latin typeface="+mn-ea"/>
                  </a:rPr>
                  <a:t>非空集合</a:t>
                </a:r>
                <a:r>
                  <a:rPr lang="en-US" altLang="zh-CN" b="1" dirty="0">
                    <a:solidFill>
                      <a:srgbClr val="C00000"/>
                    </a:solidFill>
                    <a:latin typeface="+mn-ea"/>
                  </a:rPr>
                  <a:t>A</a:t>
                </a:r>
                <a:r>
                  <a:rPr lang="zh-CN" altLang="en-US" b="1" dirty="0">
                    <a:solidFill>
                      <a:srgbClr val="C00000"/>
                    </a:solidFill>
                    <a:latin typeface="+mn-ea"/>
                  </a:rPr>
                  <a:t>上的关系</a:t>
                </a:r>
                <a:r>
                  <a:rPr lang="en-US" altLang="zh-CN" b="1" dirty="0">
                    <a:solidFill>
                      <a:srgbClr val="C00000"/>
                    </a:solidFill>
                    <a:latin typeface="+mn-ea"/>
                  </a:rPr>
                  <a:t>R</a:t>
                </a:r>
                <a:r>
                  <a:rPr lang="zh-CN" altLang="en-US" b="1" dirty="0">
                    <a:solidFill>
                      <a:srgbClr val="C00000"/>
                    </a:solidFill>
                    <a:latin typeface="+mn-ea"/>
                  </a:rPr>
                  <a:t>是全序关系的判断方法</a:t>
                </a:r>
                <a:endParaRPr kumimoji="0" lang="zh-CN" altLang="en-US" b="1" i="0" u="none" strike="noStrike" cap="none" normalizeH="0" baseline="0" dirty="0">
                  <a:ln>
                    <a:noFill/>
                  </a:ln>
                  <a:solidFill>
                    <a:srgbClr val="C00000"/>
                  </a:solidFill>
                  <a:effectLst/>
                  <a:latin typeface="+mn-ea"/>
                </a:endParaRPr>
              </a:p>
              <a:p>
                <a:pPr lvl="0" indent="457200" defTabSz="914400" eaLnBrk="0" fontAlgn="base" hangingPunct="0">
                  <a:lnSpc>
                    <a:spcPct val="150000"/>
                  </a:lnSpc>
                  <a:spcBef>
                    <a:spcPct val="0"/>
                  </a:spcBef>
                  <a:spcAft>
                    <a:spcPct val="0"/>
                  </a:spcAft>
                </a:pPr>
                <a:r>
                  <a:rPr lang="zh-CN" altLang="en-US" b="1" dirty="0">
                    <a:latin typeface="+mn-ea"/>
                  </a:rPr>
                  <a:t>（</a:t>
                </a:r>
                <a:r>
                  <a:rPr lang="en-US" altLang="zh-CN" b="1" dirty="0">
                    <a:latin typeface="+mn-ea"/>
                  </a:rPr>
                  <a:t>1</a:t>
                </a:r>
                <a:r>
                  <a:rPr lang="zh-CN" altLang="en-US" b="1" dirty="0">
                    <a:latin typeface="+mn-ea"/>
                  </a:rPr>
                  <a:t>）确定关系</a:t>
                </a:r>
                <a:r>
                  <a:rPr lang="en-US" altLang="zh-CN" b="1" dirty="0">
                    <a:latin typeface="+mn-ea"/>
                  </a:rPr>
                  <a:t>R</a:t>
                </a:r>
                <a:r>
                  <a:rPr lang="zh-CN" altLang="en-US" b="1" dirty="0">
                    <a:latin typeface="+mn-ea"/>
                  </a:rPr>
                  <a:t>是偏序关系。</a:t>
                </a:r>
              </a:p>
              <a:p>
                <a:pPr lvl="0" indent="457200" defTabSz="914400" eaLnBrk="0" fontAlgn="base" hangingPunct="0">
                  <a:lnSpc>
                    <a:spcPct val="150000"/>
                  </a:lnSpc>
                  <a:spcBef>
                    <a:spcPct val="0"/>
                  </a:spcBef>
                  <a:spcAft>
                    <a:spcPct val="0"/>
                  </a:spcAft>
                </a:pPr>
                <a:r>
                  <a:rPr lang="zh-CN" altLang="en-US" b="1" dirty="0">
                    <a:latin typeface="+mn-ea"/>
                  </a:rPr>
                  <a:t>（</a:t>
                </a:r>
                <a:r>
                  <a:rPr lang="en-US" altLang="zh-CN" b="1" dirty="0">
                    <a:latin typeface="+mn-ea"/>
                  </a:rPr>
                  <a:t>2</a:t>
                </a:r>
                <a:r>
                  <a:rPr lang="es-ES" altLang="zh-CN" b="1" dirty="0">
                    <a:latin typeface="+mn-ea"/>
                  </a:rPr>
                  <a:t> </a:t>
                </a:r>
                <a14:m>
                  <m:oMath xmlns:m="http://schemas.openxmlformats.org/officeDocument/2006/math">
                    <m:r>
                      <a:rPr lang="es-ES" altLang="zh-CN" b="1" i="1" smtClean="0">
                        <a:latin typeface="Cambria Math" panose="02040503050406030204" pitchFamily="18" charset="0"/>
                      </a:rPr>
                      <m:t>∀</m:t>
                    </m:r>
                  </m:oMath>
                </a14:m>
                <a:r>
                  <a:rPr lang="en-US" altLang="zh-CN" b="1" dirty="0">
                    <a:latin typeface="+mn-ea"/>
                  </a:rPr>
                  <a:t>x∈A</a:t>
                </a:r>
                <a:r>
                  <a:rPr lang="zh-CN" altLang="en-US" b="1" dirty="0">
                    <a:latin typeface="+mn-ea"/>
                  </a:rPr>
                  <a:t>，</a:t>
                </a:r>
                <a14:m>
                  <m:oMath xmlns:m="http://schemas.openxmlformats.org/officeDocument/2006/math">
                    <m:r>
                      <a:rPr lang="es-ES" altLang="zh-CN" b="1" i="1" smtClean="0">
                        <a:latin typeface="Cambria Math" panose="02040503050406030204" pitchFamily="18" charset="0"/>
                      </a:rPr>
                      <m:t>∀</m:t>
                    </m:r>
                  </m:oMath>
                </a14:m>
                <a:r>
                  <a:rPr lang="en-US" altLang="zh-CN" b="1" dirty="0" err="1">
                    <a:latin typeface="+mn-ea"/>
                  </a:rPr>
                  <a:t>y∈A </a:t>
                </a:r>
                <a:r>
                  <a:rPr lang="zh-CN" altLang="en-US" b="1" dirty="0">
                    <a:latin typeface="+mn-ea"/>
                  </a:rPr>
                  <a:t>，总有</a:t>
                </a:r>
                <a:r>
                  <a:rPr lang="en-US" altLang="zh-CN" b="1" dirty="0" err="1">
                    <a:latin typeface="+mn-ea"/>
                  </a:rPr>
                  <a:t>x≤y</a:t>
                </a:r>
                <a:r>
                  <a:rPr lang="zh-CN" altLang="en-US" b="1" dirty="0">
                    <a:latin typeface="+mn-ea"/>
                  </a:rPr>
                  <a:t>或</a:t>
                </a:r>
                <a:r>
                  <a:rPr lang="en-US" altLang="zh-CN" b="1" dirty="0" err="1">
                    <a:latin typeface="+mn-ea"/>
                  </a:rPr>
                  <a:t>y≤x</a:t>
                </a:r>
                <a:r>
                  <a:rPr lang="zh-CN" altLang="en-US" b="1" dirty="0">
                    <a:latin typeface="+mn-ea"/>
                  </a:rPr>
                  <a:t>之一成立。</a:t>
                </a:r>
                <a:endParaRPr kumimoji="0" lang="zh-CN" altLang="zh-CN" b="1" i="0" u="none" strike="noStrike" cap="none" normalizeH="0" baseline="0" dirty="0">
                  <a:ln>
                    <a:noFill/>
                  </a:ln>
                  <a:solidFill>
                    <a:schemeClr val="tx1"/>
                  </a:solidFill>
                  <a:effectLst/>
                  <a:latin typeface="+mn-ea"/>
                </a:endParaRPr>
              </a:p>
            </p:txBody>
          </p:sp>
        </mc:Choice>
        <mc:Fallback xmlns="">
          <p:sp>
            <p:nvSpPr>
              <p:cNvPr id="2" name="Text Box 556">
                <a:extLst>
                  <a:ext uri="{FF2B5EF4-FFF2-40B4-BE49-F238E27FC236}">
                    <a16:creationId xmlns:a16="http://schemas.microsoft.com/office/drawing/2014/main" id="{AE250D41-8A1A-4C06-8F84-7C413D1A2B76}"/>
                  </a:ext>
                </a:extLst>
              </p:cNvPr>
              <p:cNvSpPr txBox="1">
                <a:spLocks noRot="1" noChangeAspect="1" noMove="1" noResize="1" noEditPoints="1" noAdjustHandles="1" noChangeArrowheads="1" noChangeShapeType="1" noTextEdit="1"/>
              </p:cNvSpPr>
              <p:nvPr/>
            </p:nvSpPr>
            <p:spPr bwMode="auto">
              <a:xfrm>
                <a:off x="402554" y="3991110"/>
                <a:ext cx="11393242" cy="2058194"/>
              </a:xfrm>
              <a:prstGeom prst="rect">
                <a:avLst/>
              </a:prstGeom>
              <a:blipFill>
                <a:blip r:embed="rId4"/>
                <a:stretch>
                  <a:fillRect l="-748"/>
                </a:stretch>
              </a:blipFill>
              <a:ln w="9525">
                <a:solidFill>
                  <a:srgbClr val="000000"/>
                </a:solid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1749076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19299">
                                            <p:txEl>
                                              <p:pRg st="0" end="0"/>
                                            </p:txEl>
                                          </p:spTgt>
                                        </p:tgtEl>
                                        <p:attrNameLst>
                                          <p:attrName>style.visibility</p:attrName>
                                        </p:attrNameLst>
                                      </p:cBhvr>
                                      <p:to>
                                        <p:strVal val="visible"/>
                                      </p:to>
                                    </p:set>
                                    <p:anim calcmode="lin" valueType="num">
                                      <p:cBhvr additive="base">
                                        <p:cTn id="7" dur="500" fill="hold"/>
                                        <p:tgtEl>
                                          <p:spTgt spid="17192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192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9299" grpId="0" build="p"/>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a:extLst>
              <a:ext uri="{FF2B5EF4-FFF2-40B4-BE49-F238E27FC236}">
                <a16:creationId xmlns:a16="http://schemas.microsoft.com/office/drawing/2014/main" id="{A9F83382-09CC-403A-92AD-C95449544597}"/>
              </a:ext>
            </a:extLst>
          </p:cNvPr>
          <p:cNvSpPr>
            <a:spLocks noGrp="1" noChangeArrowheads="1"/>
          </p:cNvSpPr>
          <p:nvPr>
            <p:ph type="title"/>
          </p:nvPr>
        </p:nvSpPr>
        <p:spPr/>
        <p:txBody>
          <a:bodyPr/>
          <a:lstStyle/>
          <a:p>
            <a:pPr eaLnBrk="1" hangingPunct="1"/>
            <a:r>
              <a:rPr lang="zh-CN" altLang="en-US" dirty="0"/>
              <a:t>例</a:t>
            </a:r>
            <a:r>
              <a:rPr lang="en-US" altLang="zh-CN" dirty="0"/>
              <a:t>5.23</a:t>
            </a:r>
            <a:endParaRPr lang="zh-CN" altLang="en-US" dirty="0"/>
          </a:p>
        </p:txBody>
      </p:sp>
      <p:sp>
        <p:nvSpPr>
          <p:cNvPr id="1746947" name="Rectangle 3">
            <a:extLst>
              <a:ext uri="{FF2B5EF4-FFF2-40B4-BE49-F238E27FC236}">
                <a16:creationId xmlns:a16="http://schemas.microsoft.com/office/drawing/2014/main" id="{9C2CED59-DC57-4911-836F-0B82B0E074FE}"/>
              </a:ext>
            </a:extLst>
          </p:cNvPr>
          <p:cNvSpPr>
            <a:spLocks noGrp="1" noChangeArrowheads="1"/>
          </p:cNvSpPr>
          <p:nvPr>
            <p:ph type="body" idx="1"/>
          </p:nvPr>
        </p:nvSpPr>
        <p:spPr>
          <a:xfrm>
            <a:off x="384175" y="1067594"/>
            <a:ext cx="11430000" cy="3200400"/>
          </a:xfrm>
        </p:spPr>
        <p:txBody>
          <a:bodyPr/>
          <a:lstStyle/>
          <a:p>
            <a:pPr marL="533507" indent="-533507">
              <a:lnSpc>
                <a:spcPct val="150000"/>
              </a:lnSpc>
              <a:buNone/>
            </a:pPr>
            <a:r>
              <a:rPr lang="zh-CN" altLang="en-US" dirty="0">
                <a:solidFill>
                  <a:srgbClr val="C00000"/>
                </a:solidFill>
              </a:rPr>
              <a:t>例</a:t>
            </a:r>
            <a:r>
              <a:rPr lang="en-US" altLang="zh-CN" dirty="0">
                <a:solidFill>
                  <a:srgbClr val="C00000"/>
                </a:solidFill>
              </a:rPr>
              <a:t>5.23  </a:t>
            </a:r>
            <a:r>
              <a:rPr lang="zh-CN" altLang="en-US" dirty="0"/>
              <a:t>试判断下列关系是否为全序关系，如果是，请画出其哈斯图。</a:t>
            </a:r>
          </a:p>
          <a:p>
            <a:pPr marL="0" indent="0">
              <a:lnSpc>
                <a:spcPct val="150000"/>
              </a:lnSpc>
              <a:buClr>
                <a:srgbClr val="800080"/>
              </a:buClr>
              <a:buNone/>
            </a:pPr>
            <a:r>
              <a:rPr lang="zh-CN" altLang="en-US" dirty="0"/>
              <a:t>（</a:t>
            </a:r>
            <a:r>
              <a:rPr lang="en-US" altLang="zh-CN" dirty="0"/>
              <a:t>1</a:t>
            </a:r>
            <a:r>
              <a:rPr lang="zh-CN" altLang="en-US" dirty="0"/>
              <a:t>）设集合</a:t>
            </a:r>
            <a:r>
              <a:rPr lang="en-US" altLang="zh-CN" dirty="0"/>
              <a:t>A={</a:t>
            </a:r>
            <a:r>
              <a:rPr lang="en-US" altLang="zh-CN" dirty="0" err="1"/>
              <a:t>a,b,c</a:t>
            </a:r>
            <a:r>
              <a:rPr lang="en-US" altLang="zh-CN" dirty="0"/>
              <a:t>}</a:t>
            </a:r>
            <a:r>
              <a:rPr lang="zh-CN" altLang="en-US" dirty="0"/>
              <a:t>，其上的关系</a:t>
            </a:r>
            <a:r>
              <a:rPr lang="zh-CN" altLang="en-US" dirty="0">
                <a:latin typeface="宋体" panose="02010600030101010101" pitchFamily="2" charset="-122"/>
              </a:rPr>
              <a:t>“</a:t>
            </a:r>
            <a:r>
              <a:rPr lang="zh-CN" altLang="en-US" dirty="0">
                <a:solidFill>
                  <a:srgbClr val="0000FF"/>
                </a:solidFill>
              </a:rPr>
              <a:t>≤</a:t>
            </a:r>
            <a:r>
              <a:rPr lang="zh-CN" altLang="en-US" dirty="0">
                <a:latin typeface="宋体" panose="02010600030101010101" pitchFamily="2" charset="-122"/>
              </a:rPr>
              <a:t>”</a:t>
            </a:r>
            <a:r>
              <a:rPr lang="en-US" altLang="zh-CN" dirty="0"/>
              <a:t>={&lt;</a:t>
            </a:r>
            <a:r>
              <a:rPr lang="en-US" altLang="zh-CN" dirty="0" err="1"/>
              <a:t>a,a</a:t>
            </a:r>
            <a:r>
              <a:rPr lang="en-US" altLang="zh-CN" dirty="0"/>
              <a:t>&gt;, &lt;</a:t>
            </a:r>
            <a:r>
              <a:rPr lang="en-US" altLang="zh-CN" dirty="0" err="1"/>
              <a:t>b,b</a:t>
            </a:r>
            <a:r>
              <a:rPr lang="en-US" altLang="zh-CN" dirty="0"/>
              <a:t>&gt;,&lt;</a:t>
            </a:r>
            <a:r>
              <a:rPr lang="en-US" altLang="zh-CN" dirty="0" err="1"/>
              <a:t>c,c</a:t>
            </a:r>
            <a:r>
              <a:rPr lang="en-US" altLang="zh-CN" dirty="0"/>
              <a:t>&gt;,&lt;</a:t>
            </a:r>
            <a:r>
              <a:rPr lang="en-US" altLang="zh-CN" dirty="0" err="1"/>
              <a:t>a,b</a:t>
            </a:r>
            <a:r>
              <a:rPr lang="en-US" altLang="zh-CN" dirty="0"/>
              <a:t>&gt;,&lt;</a:t>
            </a:r>
            <a:r>
              <a:rPr lang="en-US" altLang="zh-CN" dirty="0" err="1"/>
              <a:t>b,c</a:t>
            </a:r>
            <a:r>
              <a:rPr lang="en-US" altLang="zh-CN" dirty="0"/>
              <a:t>&gt;,     </a:t>
            </a:r>
          </a:p>
          <a:p>
            <a:pPr marL="0" indent="0">
              <a:lnSpc>
                <a:spcPct val="150000"/>
              </a:lnSpc>
              <a:buClr>
                <a:srgbClr val="800080"/>
              </a:buClr>
              <a:buNone/>
            </a:pPr>
            <a:r>
              <a:rPr lang="en-US" altLang="zh-CN" dirty="0"/>
              <a:t>         &lt;</a:t>
            </a:r>
            <a:r>
              <a:rPr lang="en-US" altLang="zh-CN" dirty="0" err="1"/>
              <a:t>a,c</a:t>
            </a:r>
            <a:r>
              <a:rPr lang="en-US" altLang="zh-CN" dirty="0"/>
              <a:t>&gt;}</a:t>
            </a:r>
            <a:endParaRPr lang="zh-CN" altLang="en-US" dirty="0"/>
          </a:p>
          <a:p>
            <a:pPr marL="0" indent="0">
              <a:lnSpc>
                <a:spcPct val="150000"/>
              </a:lnSpc>
              <a:buClr>
                <a:srgbClr val="800080"/>
              </a:buClr>
              <a:buNone/>
            </a:pPr>
            <a:r>
              <a:rPr lang="zh-CN" altLang="en-US" dirty="0"/>
              <a:t>（</a:t>
            </a:r>
            <a:r>
              <a:rPr lang="en-US" altLang="zh-CN" dirty="0"/>
              <a:t>2</a:t>
            </a:r>
            <a:r>
              <a:rPr lang="zh-CN" altLang="en-US" dirty="0"/>
              <a:t>）实数集</a:t>
            </a:r>
            <a:r>
              <a:rPr lang="en-US" altLang="zh-CN" dirty="0"/>
              <a:t>R</a:t>
            </a:r>
            <a:r>
              <a:rPr lang="zh-CN" altLang="en-US" dirty="0"/>
              <a:t>上的大于等于关系</a:t>
            </a:r>
            <a:r>
              <a:rPr lang="zh-CN" altLang="en-US" dirty="0">
                <a:latin typeface="宋体" panose="02010600030101010101" pitchFamily="2" charset="-122"/>
              </a:rPr>
              <a:t>“</a:t>
            </a:r>
            <a:r>
              <a:rPr kumimoji="1" lang="en-US" altLang="zh-CN" dirty="0">
                <a:solidFill>
                  <a:srgbClr val="3333FF"/>
                </a:solidFill>
                <a:latin typeface="微软雅黑" panose="020B0503020204020204" pitchFamily="34" charset="-122"/>
                <a:ea typeface="微软雅黑" panose="020B0503020204020204" pitchFamily="34" charset="-122"/>
              </a:rPr>
              <a:t>≥</a:t>
            </a:r>
            <a:r>
              <a:rPr lang="zh-CN" altLang="en-US" dirty="0">
                <a:latin typeface="宋体" panose="02010600030101010101" pitchFamily="2" charset="-122"/>
              </a:rPr>
              <a:t>”</a:t>
            </a:r>
            <a:r>
              <a:rPr lang="zh-CN" altLang="en-US" dirty="0"/>
              <a:t>；</a:t>
            </a:r>
          </a:p>
          <a:p>
            <a:pPr marL="0" indent="0">
              <a:lnSpc>
                <a:spcPct val="150000"/>
              </a:lnSpc>
              <a:buClr>
                <a:srgbClr val="800080"/>
              </a:buClr>
              <a:buNone/>
            </a:pPr>
            <a:r>
              <a:rPr lang="zh-CN" altLang="en-US" dirty="0"/>
              <a:t>（</a:t>
            </a:r>
            <a:r>
              <a:rPr lang="en-US" altLang="zh-CN" dirty="0"/>
              <a:t>3</a:t>
            </a:r>
            <a:r>
              <a:rPr lang="zh-CN" altLang="en-US" dirty="0"/>
              <a:t>）集合</a:t>
            </a:r>
            <a:r>
              <a:rPr lang="en-US" altLang="zh-CN" dirty="0"/>
              <a:t>A</a:t>
            </a:r>
            <a:r>
              <a:rPr lang="zh-CN" altLang="en-US" dirty="0"/>
              <a:t>的幂集</a:t>
            </a:r>
            <a:r>
              <a:rPr lang="en-US" altLang="zh-CN" dirty="0"/>
              <a:t>P(A)</a:t>
            </a:r>
            <a:r>
              <a:rPr lang="zh-CN" altLang="en-US" dirty="0"/>
              <a:t>上定义的包含关系</a:t>
            </a:r>
            <a:r>
              <a:rPr lang="zh-CN" altLang="en-US" dirty="0">
                <a:latin typeface="宋体" panose="02010600030101010101" pitchFamily="2" charset="-122"/>
              </a:rPr>
              <a:t>“</a:t>
            </a:r>
            <a:r>
              <a:rPr lang="zh-CN" altLang="zh-CN" noProof="1">
                <a:solidFill>
                  <a:srgbClr val="0000FF"/>
                </a:solidFill>
                <a:sym typeface="Symbol" panose="05050102010706020507" pitchFamily="18" charset="2"/>
              </a:rPr>
              <a:t></a:t>
            </a:r>
            <a:r>
              <a:rPr lang="zh-CN" altLang="en-US" dirty="0">
                <a:latin typeface="宋体" panose="02010600030101010101" pitchFamily="2" charset="-122"/>
              </a:rPr>
              <a:t>”</a:t>
            </a:r>
            <a:r>
              <a:rPr lang="zh-CN" altLang="en-US" dirty="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A3AB8D9-EBB1-44F9-BF65-0946C4274668}"/>
              </a:ext>
            </a:extLst>
          </p:cNvPr>
          <p:cNvSpPr/>
          <p:nvPr/>
        </p:nvSpPr>
        <p:spPr>
          <a:xfrm>
            <a:off x="772942" y="4921157"/>
            <a:ext cx="2915878" cy="1689052"/>
          </a:xfrm>
          <a:prstGeom prst="rect">
            <a:avLst/>
          </a:prstGeom>
        </p:spPr>
        <p:txBody>
          <a:bodyPr wrap="square">
            <a:spAutoFit/>
          </a:bodyPr>
          <a:lstStyle/>
          <a:p>
            <a:pPr algn="ctr">
              <a:lnSpc>
                <a:spcPct val="150000"/>
              </a:lnSpc>
            </a:pPr>
            <a:r>
              <a:rPr lang="zh-CN" altLang="en-US" b="1" dirty="0">
                <a:latin typeface="+mn-ea"/>
                <a:cs typeface="Times New Roman" panose="02020603050405020304" pitchFamily="18" charset="0"/>
              </a:rPr>
              <a:t>英国数学家 </a:t>
            </a:r>
            <a:r>
              <a:rPr lang="zh-CN" altLang="en-US" b="1" dirty="0">
                <a:solidFill>
                  <a:srgbClr val="000000"/>
                </a:solidFill>
                <a:latin typeface="+mn-ea"/>
              </a:rPr>
              <a:t>科学家</a:t>
            </a:r>
            <a:r>
              <a:rPr lang="zh-CN" altLang="en-US" b="1" dirty="0">
                <a:latin typeface="+mn-ea"/>
                <a:cs typeface="Times New Roman" panose="02020603050405020304" pitchFamily="18" charset="0"/>
              </a:rPr>
              <a:t>哲学家  经典力学理论开创者</a:t>
            </a:r>
          </a:p>
        </p:txBody>
      </p:sp>
      <p:sp>
        <p:nvSpPr>
          <p:cNvPr id="5" name="矩形 4">
            <a:extLst>
              <a:ext uri="{FF2B5EF4-FFF2-40B4-BE49-F238E27FC236}">
                <a16:creationId xmlns:a16="http://schemas.microsoft.com/office/drawing/2014/main" id="{D8BE336F-2DC9-4301-8CDC-00B672A8FBCE}"/>
              </a:ext>
            </a:extLst>
          </p:cNvPr>
          <p:cNvSpPr/>
          <p:nvPr/>
        </p:nvSpPr>
        <p:spPr>
          <a:xfrm>
            <a:off x="4487385" y="1805847"/>
            <a:ext cx="7096815" cy="581057"/>
          </a:xfrm>
          <a:prstGeom prst="rect">
            <a:avLst/>
          </a:prstGeom>
        </p:spPr>
        <p:txBody>
          <a:bodyPr wrap="none">
            <a:spAutoFit/>
          </a:bodyPr>
          <a:lstStyle/>
          <a:p>
            <a:pPr>
              <a:lnSpc>
                <a:spcPct val="150000"/>
              </a:lnSpc>
            </a:pPr>
            <a:r>
              <a:rPr lang="zh-CN" altLang="en-US" b="1" dirty="0">
                <a:solidFill>
                  <a:srgbClr val="000000"/>
                </a:solidFill>
                <a:latin typeface="+mn-ea"/>
              </a:rPr>
              <a:t>从</a:t>
            </a:r>
            <a:r>
              <a:rPr lang="en-US" altLang="zh-CN" b="1" dirty="0">
                <a:solidFill>
                  <a:srgbClr val="000000"/>
                </a:solidFill>
                <a:latin typeface="+mn-ea"/>
              </a:rPr>
              <a:t>12</a:t>
            </a:r>
            <a:r>
              <a:rPr lang="zh-CN" altLang="en-US" b="1" dirty="0">
                <a:solidFill>
                  <a:srgbClr val="000000"/>
                </a:solidFill>
                <a:latin typeface="+mn-ea"/>
              </a:rPr>
              <a:t>岁左右到</a:t>
            </a:r>
            <a:r>
              <a:rPr lang="en-US" altLang="zh-CN" b="1" dirty="0">
                <a:solidFill>
                  <a:srgbClr val="000000"/>
                </a:solidFill>
                <a:latin typeface="+mn-ea"/>
              </a:rPr>
              <a:t>17</a:t>
            </a:r>
            <a:r>
              <a:rPr lang="zh-CN" altLang="en-US" b="1" dirty="0">
                <a:solidFill>
                  <a:srgbClr val="000000"/>
                </a:solidFill>
                <a:latin typeface="+mn-ea"/>
              </a:rPr>
              <a:t>岁，牛顿都在金格斯皇家中学学习</a:t>
            </a:r>
          </a:p>
        </p:txBody>
      </p:sp>
      <p:sp>
        <p:nvSpPr>
          <p:cNvPr id="6" name="矩形 5">
            <a:extLst>
              <a:ext uri="{FF2B5EF4-FFF2-40B4-BE49-F238E27FC236}">
                <a16:creationId xmlns:a16="http://schemas.microsoft.com/office/drawing/2014/main" id="{00165569-2DE3-4560-842F-3D18E4129EE2}"/>
              </a:ext>
            </a:extLst>
          </p:cNvPr>
          <p:cNvSpPr/>
          <p:nvPr/>
        </p:nvSpPr>
        <p:spPr>
          <a:xfrm>
            <a:off x="4487385" y="2414637"/>
            <a:ext cx="7573805" cy="4459041"/>
          </a:xfrm>
          <a:prstGeom prst="rect">
            <a:avLst/>
          </a:prstGeom>
        </p:spPr>
        <p:txBody>
          <a:bodyPr wrap="square">
            <a:spAutoFit/>
          </a:bodyPr>
          <a:lstStyle/>
          <a:p>
            <a:pPr>
              <a:lnSpc>
                <a:spcPct val="150000"/>
              </a:lnSpc>
            </a:pPr>
            <a:r>
              <a:rPr lang="zh-CN" altLang="en-US" b="1" dirty="0">
                <a:solidFill>
                  <a:srgbClr val="000000"/>
                </a:solidFill>
                <a:latin typeface="+mn-ea"/>
              </a:rPr>
              <a:t>牛顿</a:t>
            </a:r>
            <a:r>
              <a:rPr lang="en-US" altLang="zh-CN" b="1" dirty="0">
                <a:solidFill>
                  <a:srgbClr val="000000"/>
                </a:solidFill>
                <a:latin typeface="+mn-ea"/>
              </a:rPr>
              <a:t>19</a:t>
            </a:r>
            <a:r>
              <a:rPr lang="zh-CN" altLang="en-US" b="1" dirty="0">
                <a:solidFill>
                  <a:srgbClr val="000000"/>
                </a:solidFill>
                <a:latin typeface="+mn-ea"/>
              </a:rPr>
              <a:t>岁时进入剑桥大学，博学多才的巴罗教授倾其所授，把牛顿引向了近代自然科学的研究领域</a:t>
            </a:r>
            <a:endParaRPr lang="en-US" altLang="zh-CN" b="1" dirty="0">
              <a:solidFill>
                <a:srgbClr val="000000"/>
              </a:solidFill>
              <a:latin typeface="+mn-ea"/>
            </a:endParaRPr>
          </a:p>
          <a:p>
            <a:pPr>
              <a:lnSpc>
                <a:spcPct val="150000"/>
              </a:lnSpc>
            </a:pPr>
            <a:r>
              <a:rPr lang="zh-CN" altLang="en-US" b="1" dirty="0">
                <a:solidFill>
                  <a:srgbClr val="000000"/>
                </a:solidFill>
                <a:latin typeface="+mn-ea"/>
              </a:rPr>
              <a:t>牛顿</a:t>
            </a:r>
            <a:r>
              <a:rPr lang="zh-CN" altLang="en-US" b="1" dirty="0">
                <a:solidFill>
                  <a:srgbClr val="0000CC"/>
                </a:solidFill>
                <a:latin typeface="+mn-ea"/>
              </a:rPr>
              <a:t>自学了</a:t>
            </a:r>
            <a:r>
              <a:rPr lang="en-US" altLang="zh-CN" b="1" dirty="0">
                <a:solidFill>
                  <a:srgbClr val="000000"/>
                </a:solidFill>
                <a:latin typeface="+mn-ea"/>
              </a:rPr>
              <a:t>《</a:t>
            </a:r>
            <a:r>
              <a:rPr lang="zh-CN" altLang="en-US" b="1" dirty="0">
                <a:solidFill>
                  <a:srgbClr val="000000"/>
                </a:solidFill>
                <a:latin typeface="+mn-ea"/>
              </a:rPr>
              <a:t>几何原本</a:t>
            </a:r>
            <a:r>
              <a:rPr lang="en-US" altLang="zh-CN" b="1" dirty="0">
                <a:solidFill>
                  <a:srgbClr val="000000"/>
                </a:solidFill>
                <a:latin typeface="+mn-ea"/>
              </a:rPr>
              <a:t>》</a:t>
            </a:r>
            <a:r>
              <a:rPr lang="zh-CN" altLang="en-US" b="1" dirty="0">
                <a:solidFill>
                  <a:srgbClr val="000000"/>
                </a:solidFill>
                <a:latin typeface="+mn-ea"/>
              </a:rPr>
              <a:t>、</a:t>
            </a:r>
            <a:r>
              <a:rPr lang="en-US" altLang="zh-CN" b="1" dirty="0">
                <a:solidFill>
                  <a:srgbClr val="000000"/>
                </a:solidFill>
                <a:latin typeface="+mn-ea"/>
              </a:rPr>
              <a:t>《</a:t>
            </a:r>
            <a:r>
              <a:rPr lang="zh-CN" altLang="en-US" b="1" dirty="0">
                <a:solidFill>
                  <a:srgbClr val="000000"/>
                </a:solidFill>
                <a:latin typeface="+mn-ea"/>
              </a:rPr>
              <a:t>几何学</a:t>
            </a:r>
            <a:r>
              <a:rPr lang="en-US" altLang="zh-CN" b="1" dirty="0">
                <a:solidFill>
                  <a:srgbClr val="000000"/>
                </a:solidFill>
                <a:latin typeface="+mn-ea"/>
              </a:rPr>
              <a:t>》</a:t>
            </a:r>
            <a:r>
              <a:rPr lang="zh-CN" altLang="en-US" b="1" dirty="0">
                <a:solidFill>
                  <a:srgbClr val="000000"/>
                </a:solidFill>
                <a:latin typeface="+mn-ea"/>
              </a:rPr>
              <a:t>、</a:t>
            </a:r>
            <a:r>
              <a:rPr lang="en-US" altLang="zh-CN" b="1" dirty="0">
                <a:solidFill>
                  <a:srgbClr val="000000"/>
                </a:solidFill>
                <a:latin typeface="+mn-ea"/>
              </a:rPr>
              <a:t>《</a:t>
            </a:r>
            <a:r>
              <a:rPr lang="zh-CN" altLang="en-US" b="1" dirty="0">
                <a:solidFill>
                  <a:srgbClr val="000000"/>
                </a:solidFill>
                <a:latin typeface="+mn-ea"/>
              </a:rPr>
              <a:t>无穷算术</a:t>
            </a:r>
            <a:r>
              <a:rPr lang="en-US" altLang="zh-CN" b="1" dirty="0">
                <a:solidFill>
                  <a:srgbClr val="000000"/>
                </a:solidFill>
                <a:latin typeface="+mn-ea"/>
              </a:rPr>
              <a:t>》</a:t>
            </a:r>
            <a:r>
              <a:rPr lang="zh-CN" altLang="en-US" b="1" dirty="0">
                <a:solidFill>
                  <a:srgbClr val="000000"/>
                </a:solidFill>
                <a:latin typeface="+mn-ea"/>
              </a:rPr>
              <a:t>、</a:t>
            </a:r>
            <a:r>
              <a:rPr lang="en-US" altLang="zh-CN" b="1" dirty="0">
                <a:solidFill>
                  <a:srgbClr val="000000"/>
                </a:solidFill>
                <a:latin typeface="+mn-ea"/>
              </a:rPr>
              <a:t>《</a:t>
            </a:r>
            <a:r>
              <a:rPr lang="zh-CN" altLang="en-US" b="1" dirty="0">
                <a:solidFill>
                  <a:srgbClr val="000000"/>
                </a:solidFill>
                <a:latin typeface="+mn-ea"/>
              </a:rPr>
              <a:t>数学讲义</a:t>
            </a:r>
            <a:r>
              <a:rPr lang="en-US" altLang="zh-CN" b="1" dirty="0">
                <a:solidFill>
                  <a:srgbClr val="000000"/>
                </a:solidFill>
                <a:latin typeface="+mn-ea"/>
              </a:rPr>
              <a:t>》</a:t>
            </a:r>
            <a:r>
              <a:rPr lang="zh-CN" altLang="en-US" b="1" dirty="0">
                <a:solidFill>
                  <a:srgbClr val="000000"/>
                </a:solidFill>
                <a:latin typeface="+mn-ea"/>
              </a:rPr>
              <a:t>等，它们将牛顿迅速引导到当时数学的最前沿</a:t>
            </a:r>
            <a:r>
              <a:rPr lang="en-US" altLang="zh-CN" b="1" dirty="0">
                <a:solidFill>
                  <a:srgbClr val="000000"/>
                </a:solidFill>
                <a:latin typeface="+mn-ea"/>
              </a:rPr>
              <a:t>——</a:t>
            </a:r>
            <a:r>
              <a:rPr lang="zh-CN" altLang="en-US" b="1" dirty="0">
                <a:solidFill>
                  <a:srgbClr val="000000"/>
                </a:solidFill>
                <a:latin typeface="+mn-ea"/>
              </a:rPr>
              <a:t>解析几何与微积分</a:t>
            </a:r>
            <a:endParaRPr lang="en-US" altLang="zh-CN" b="1" dirty="0">
              <a:solidFill>
                <a:srgbClr val="000000"/>
              </a:solidFill>
              <a:latin typeface="+mn-ea"/>
            </a:endParaRPr>
          </a:p>
          <a:p>
            <a:pPr>
              <a:lnSpc>
                <a:spcPct val="150000"/>
              </a:lnSpc>
            </a:pPr>
            <a:r>
              <a:rPr lang="en-US" altLang="zh-CN" b="1" dirty="0">
                <a:solidFill>
                  <a:srgbClr val="000000"/>
                </a:solidFill>
                <a:latin typeface="+mn-ea"/>
              </a:rPr>
              <a:t>1665</a:t>
            </a:r>
            <a:r>
              <a:rPr lang="zh-CN" altLang="en-US" b="1" dirty="0">
                <a:solidFill>
                  <a:srgbClr val="000000"/>
                </a:solidFill>
                <a:latin typeface="+mn-ea"/>
              </a:rPr>
              <a:t>年，为了预防伦敦大瘟疫，大学关闭了。在此后两年里，</a:t>
            </a:r>
            <a:r>
              <a:rPr lang="zh-CN" altLang="en-US" b="1" dirty="0">
                <a:solidFill>
                  <a:srgbClr val="0000CC"/>
                </a:solidFill>
                <a:latin typeface="+mn-ea"/>
              </a:rPr>
              <a:t>牛顿在家中继续研究微积分学、光学和万有引力定律</a:t>
            </a:r>
          </a:p>
        </p:txBody>
      </p:sp>
      <p:sp>
        <p:nvSpPr>
          <p:cNvPr id="12" name="Rectangle 2">
            <a:extLst>
              <a:ext uri="{FF2B5EF4-FFF2-40B4-BE49-F238E27FC236}">
                <a16:creationId xmlns:a16="http://schemas.microsoft.com/office/drawing/2014/main" id="{D68D419E-7300-40E7-821C-1ECB072E0A76}"/>
              </a:ext>
            </a:extLst>
          </p:cNvPr>
          <p:cNvSpPr txBox="1">
            <a:spLocks noChangeArrowheads="1"/>
          </p:cNvSpPr>
          <p:nvPr/>
        </p:nvSpPr>
        <p:spPr>
          <a:xfrm>
            <a:off x="772942" y="362834"/>
            <a:ext cx="5305686" cy="399960"/>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kern="1200">
                <a:solidFill>
                  <a:schemeClr val="bg1"/>
                </a:solidFill>
                <a:latin typeface="+mj-lt"/>
                <a:ea typeface="+mj-ea"/>
                <a:cs typeface="+mj-cs"/>
              </a:defRPr>
            </a:lvl1pPr>
          </a:lstStyle>
          <a:p>
            <a:r>
              <a:rPr lang="zh-CN" altLang="en-US" b="1" dirty="0">
                <a:latin typeface="+mn-ea"/>
                <a:ea typeface="+mn-ea"/>
              </a:rPr>
              <a:t>历史人物</a:t>
            </a:r>
            <a:r>
              <a:rPr lang="en-US" altLang="zh-CN" b="1" dirty="0">
                <a:latin typeface="+mn-ea"/>
                <a:ea typeface="+mn-ea"/>
              </a:rPr>
              <a:t>-</a:t>
            </a:r>
            <a:r>
              <a:rPr lang="zh-CN" altLang="zh-CN" b="1" dirty="0"/>
              <a:t>牛顿</a:t>
            </a:r>
            <a:endParaRPr lang="zh-CN" altLang="en-US" b="1" dirty="0">
              <a:latin typeface="+mn-ea"/>
              <a:ea typeface="+mn-ea"/>
            </a:endParaRPr>
          </a:p>
        </p:txBody>
      </p:sp>
      <p:pic>
        <p:nvPicPr>
          <p:cNvPr id="9" name="图片 1">
            <a:extLst>
              <a:ext uri="{FF2B5EF4-FFF2-40B4-BE49-F238E27FC236}">
                <a16:creationId xmlns:a16="http://schemas.microsoft.com/office/drawing/2014/main" id="{FF7EB931-9D3D-45DC-9268-87AC295C5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342" y="1844161"/>
            <a:ext cx="2620128" cy="297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22402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randombar(horizontal)">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randombar(horizontal)">
                                      <p:cBhvr>
                                        <p:cTn id="2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a:extLst>
              <a:ext uri="{FF2B5EF4-FFF2-40B4-BE49-F238E27FC236}">
                <a16:creationId xmlns:a16="http://schemas.microsoft.com/office/drawing/2014/main" id="{88B393A6-47C2-46A7-8A7B-8F363DF141D2}"/>
              </a:ext>
            </a:extLst>
          </p:cNvPr>
          <p:cNvSpPr>
            <a:spLocks noGrp="1" noChangeArrowheads="1"/>
          </p:cNvSpPr>
          <p:nvPr>
            <p:ph type="title"/>
          </p:nvPr>
        </p:nvSpPr>
        <p:spPr/>
        <p:txBody>
          <a:bodyPr/>
          <a:lstStyle/>
          <a:p>
            <a:pPr eaLnBrk="1" hangingPunct="1"/>
            <a:r>
              <a:rPr lang="zh-CN" altLang="en-US" dirty="0"/>
              <a:t>例</a:t>
            </a:r>
            <a:r>
              <a:rPr lang="en-US" altLang="zh-CN" dirty="0"/>
              <a:t>5.23 </a:t>
            </a:r>
            <a:r>
              <a:rPr lang="zh-CN" altLang="en-US" dirty="0"/>
              <a:t>（续）</a:t>
            </a:r>
          </a:p>
        </p:txBody>
      </p:sp>
      <p:sp>
        <p:nvSpPr>
          <p:cNvPr id="1747971" name="Rectangle 3">
            <a:extLst>
              <a:ext uri="{FF2B5EF4-FFF2-40B4-BE49-F238E27FC236}">
                <a16:creationId xmlns:a16="http://schemas.microsoft.com/office/drawing/2014/main" id="{AA7BA336-9963-4AD7-AF2D-69A782154940}"/>
              </a:ext>
            </a:extLst>
          </p:cNvPr>
          <p:cNvSpPr>
            <a:spLocks noGrp="1" noChangeArrowheads="1"/>
          </p:cNvSpPr>
          <p:nvPr>
            <p:ph type="body" idx="1"/>
          </p:nvPr>
        </p:nvSpPr>
        <p:spPr>
          <a:xfrm>
            <a:off x="443985" y="1129771"/>
            <a:ext cx="11370190" cy="3510774"/>
          </a:xfrm>
        </p:spPr>
        <p:txBody>
          <a:bodyPr/>
          <a:lstStyle/>
          <a:p>
            <a:pPr marL="0" indent="0">
              <a:lnSpc>
                <a:spcPct val="150000"/>
              </a:lnSpc>
              <a:spcBef>
                <a:spcPct val="10000"/>
              </a:spcBef>
              <a:buClr>
                <a:srgbClr val="800080"/>
              </a:buClr>
              <a:buNone/>
            </a:pPr>
            <a:r>
              <a:rPr lang="zh-CN" altLang="en-US" dirty="0"/>
              <a:t>（</a:t>
            </a:r>
            <a:r>
              <a:rPr lang="en-US" altLang="zh-CN" dirty="0"/>
              <a:t>1</a:t>
            </a:r>
            <a:r>
              <a:rPr lang="zh-CN" altLang="en-US" dirty="0"/>
              <a:t>）</a:t>
            </a:r>
            <a:r>
              <a:rPr lang="en-US" altLang="zh-CN" dirty="0">
                <a:solidFill>
                  <a:srgbClr val="FF0000"/>
                </a:solidFill>
              </a:rPr>
              <a:t>&lt;A,≤&gt;</a:t>
            </a:r>
            <a:r>
              <a:rPr lang="zh-CN" altLang="en-US" dirty="0">
                <a:solidFill>
                  <a:srgbClr val="FF0000"/>
                </a:solidFill>
              </a:rPr>
              <a:t>是全序集，</a:t>
            </a:r>
            <a:r>
              <a:rPr lang="zh-CN" altLang="en-US" dirty="0"/>
              <a:t>其哈斯图见图</a:t>
            </a:r>
            <a:r>
              <a:rPr lang="en-US" altLang="zh-CN" dirty="0"/>
              <a:t>(a)</a:t>
            </a:r>
            <a:r>
              <a:rPr lang="zh-CN" altLang="en-US" dirty="0"/>
              <a:t>；</a:t>
            </a:r>
          </a:p>
          <a:p>
            <a:pPr marL="0" indent="0">
              <a:lnSpc>
                <a:spcPct val="150000"/>
              </a:lnSpc>
              <a:spcBef>
                <a:spcPct val="10000"/>
              </a:spcBef>
              <a:buClr>
                <a:srgbClr val="800080"/>
              </a:buClr>
              <a:buNone/>
            </a:pPr>
            <a:r>
              <a:rPr lang="zh-CN" altLang="en-US" dirty="0"/>
              <a:t>（</a:t>
            </a:r>
            <a:r>
              <a:rPr lang="en-US" altLang="zh-CN" dirty="0"/>
              <a:t>2</a:t>
            </a:r>
            <a:r>
              <a:rPr lang="zh-CN" altLang="en-US" dirty="0"/>
              <a:t>） </a:t>
            </a:r>
            <a:r>
              <a:rPr lang="en-US" altLang="zh-CN" dirty="0">
                <a:solidFill>
                  <a:srgbClr val="0000CC"/>
                </a:solidFill>
              </a:rPr>
              <a:t>&lt;R,</a:t>
            </a:r>
            <a:r>
              <a:rPr kumimoji="1" lang="en-US" altLang="zh-CN" dirty="0">
                <a:solidFill>
                  <a:srgbClr val="3333FF"/>
                </a:solidFill>
                <a:latin typeface="微软雅黑" panose="020B0503020204020204" pitchFamily="34" charset="-122"/>
                <a:ea typeface="微软雅黑" panose="020B0503020204020204" pitchFamily="34" charset="-122"/>
              </a:rPr>
              <a:t> ≥ </a:t>
            </a:r>
            <a:r>
              <a:rPr lang="en-US" altLang="zh-CN" dirty="0">
                <a:solidFill>
                  <a:srgbClr val="0000CC"/>
                </a:solidFill>
              </a:rPr>
              <a:t>&gt;</a:t>
            </a:r>
            <a:r>
              <a:rPr lang="zh-CN" altLang="en-US" dirty="0">
                <a:solidFill>
                  <a:srgbClr val="0000CC"/>
                </a:solidFill>
              </a:rPr>
              <a:t>是全序集</a:t>
            </a:r>
            <a:r>
              <a:rPr lang="zh-CN" altLang="en-US" dirty="0"/>
              <a:t>，其哈斯图是数轴，见图</a:t>
            </a:r>
            <a:r>
              <a:rPr lang="en-US" altLang="zh-CN" dirty="0"/>
              <a:t>(b)</a:t>
            </a:r>
            <a:r>
              <a:rPr lang="zh-CN" altLang="en-US" dirty="0"/>
              <a:t>，其中</a:t>
            </a:r>
            <a:r>
              <a:rPr lang="en-US" altLang="zh-CN" dirty="0" err="1"/>
              <a:t>x,y,z∈R</a:t>
            </a:r>
            <a:r>
              <a:rPr lang="zh-CN" altLang="en-US" dirty="0"/>
              <a:t>；</a:t>
            </a:r>
            <a:endParaRPr lang="en-US" altLang="zh-CN" dirty="0"/>
          </a:p>
          <a:p>
            <a:pPr marL="0" indent="0">
              <a:lnSpc>
                <a:spcPct val="150000"/>
              </a:lnSpc>
              <a:spcBef>
                <a:spcPct val="10000"/>
              </a:spcBef>
              <a:buClr>
                <a:srgbClr val="800080"/>
              </a:buClr>
              <a:buNone/>
            </a:pPr>
            <a:r>
              <a:rPr lang="zh-CN" altLang="en-US" dirty="0"/>
              <a:t>（</a:t>
            </a:r>
            <a:r>
              <a:rPr lang="en-US" altLang="zh-CN" dirty="0"/>
              <a:t>3</a:t>
            </a:r>
            <a:r>
              <a:rPr lang="zh-CN" altLang="en-US" dirty="0"/>
              <a:t>）当</a:t>
            </a:r>
            <a:r>
              <a:rPr lang="en-US" altLang="zh-CN" dirty="0">
                <a:solidFill>
                  <a:srgbClr val="0000CC"/>
                </a:solidFill>
              </a:rPr>
              <a:t>|A|&lt;2</a:t>
            </a:r>
            <a:r>
              <a:rPr lang="zh-CN" altLang="en-US" dirty="0">
                <a:solidFill>
                  <a:srgbClr val="0000CC"/>
                </a:solidFill>
              </a:rPr>
              <a:t>时，</a:t>
            </a:r>
            <a:r>
              <a:rPr lang="en-US" altLang="zh-CN" dirty="0"/>
              <a:t>P(A)</a:t>
            </a:r>
            <a:r>
              <a:rPr lang="zh-CN" altLang="en-US" dirty="0"/>
              <a:t>上定义的</a:t>
            </a:r>
            <a:r>
              <a:rPr lang="zh-CN" altLang="en-US" dirty="0">
                <a:latin typeface="宋体" panose="02010600030101010101" pitchFamily="2" charset="-122"/>
              </a:rPr>
              <a:t>“</a:t>
            </a:r>
            <a:r>
              <a:rPr lang="zh-CN" altLang="zh-CN" noProof="1">
                <a:solidFill>
                  <a:srgbClr val="0000FF"/>
                </a:solidFill>
                <a:sym typeface="Symbol" panose="05050102010706020507" pitchFamily="18" charset="2"/>
              </a:rPr>
              <a:t></a:t>
            </a:r>
            <a:r>
              <a:rPr lang="zh-CN" altLang="en-US" dirty="0">
                <a:latin typeface="宋体" panose="02010600030101010101" pitchFamily="2" charset="-122"/>
              </a:rPr>
              <a:t>”</a:t>
            </a:r>
            <a:r>
              <a:rPr lang="zh-CN" altLang="en-US" dirty="0"/>
              <a:t>是全序关系，</a:t>
            </a:r>
            <a:r>
              <a:rPr lang="en-US" altLang="zh-CN" dirty="0"/>
              <a:t>&lt;P(A),</a:t>
            </a:r>
            <a:r>
              <a:rPr lang="en-US" altLang="zh-CN" noProof="1">
                <a:solidFill>
                  <a:srgbClr val="0000FF"/>
                </a:solidFill>
                <a:sym typeface="Symbol" panose="05050102010706020507" pitchFamily="18" charset="2"/>
              </a:rPr>
              <a:t></a:t>
            </a:r>
            <a:r>
              <a:rPr lang="en-US" altLang="zh-CN" dirty="0"/>
              <a:t>&gt;</a:t>
            </a:r>
            <a:r>
              <a:rPr lang="zh-CN" altLang="en-US" dirty="0"/>
              <a:t>是全序集，</a:t>
            </a:r>
            <a:endParaRPr lang="en-US" altLang="zh-CN" dirty="0"/>
          </a:p>
          <a:p>
            <a:pPr marL="0" indent="0">
              <a:lnSpc>
                <a:spcPct val="150000"/>
              </a:lnSpc>
              <a:spcBef>
                <a:spcPct val="10000"/>
              </a:spcBef>
              <a:buClr>
                <a:srgbClr val="800080"/>
              </a:buClr>
              <a:buNone/>
            </a:pPr>
            <a:r>
              <a:rPr lang="en-US" altLang="zh-CN" dirty="0"/>
              <a:t>         </a:t>
            </a:r>
            <a:r>
              <a:rPr lang="zh-CN" altLang="en-US" dirty="0"/>
              <a:t>其哈斯图见图</a:t>
            </a:r>
            <a:r>
              <a:rPr lang="en-US" altLang="zh-CN" dirty="0"/>
              <a:t>(c)</a:t>
            </a:r>
            <a:r>
              <a:rPr lang="zh-CN" altLang="en-US" dirty="0"/>
              <a:t>；</a:t>
            </a:r>
            <a:endParaRPr lang="en-US" altLang="zh-CN" dirty="0"/>
          </a:p>
          <a:p>
            <a:pPr marL="0" indent="0">
              <a:lnSpc>
                <a:spcPct val="150000"/>
              </a:lnSpc>
              <a:spcBef>
                <a:spcPct val="10000"/>
              </a:spcBef>
              <a:buClr>
                <a:srgbClr val="800080"/>
              </a:buClr>
              <a:buNone/>
            </a:pPr>
            <a:r>
              <a:rPr lang="zh-CN" altLang="en-US" dirty="0"/>
              <a:t>         当</a:t>
            </a:r>
            <a:r>
              <a:rPr lang="en-US" altLang="zh-CN" dirty="0">
                <a:solidFill>
                  <a:srgbClr val="0000CC"/>
                </a:solidFill>
              </a:rPr>
              <a:t>|A|≥2</a:t>
            </a:r>
            <a:r>
              <a:rPr lang="zh-CN" altLang="en-US" dirty="0">
                <a:solidFill>
                  <a:srgbClr val="0000CC"/>
                </a:solidFill>
              </a:rPr>
              <a:t>，</a:t>
            </a:r>
            <a:r>
              <a:rPr lang="zh-CN" altLang="en-US" dirty="0"/>
              <a:t>则</a:t>
            </a:r>
            <a:r>
              <a:rPr lang="en-US" altLang="zh-CN" dirty="0"/>
              <a:t>&lt;P(A),</a:t>
            </a:r>
            <a:r>
              <a:rPr lang="en-US" altLang="zh-CN" noProof="1">
                <a:solidFill>
                  <a:srgbClr val="0000FF"/>
                </a:solidFill>
                <a:sym typeface="Symbol" panose="05050102010706020507" pitchFamily="18" charset="2"/>
              </a:rPr>
              <a:t></a:t>
            </a:r>
            <a:r>
              <a:rPr lang="en-US" altLang="zh-CN" dirty="0"/>
              <a:t>&gt;</a:t>
            </a:r>
            <a:r>
              <a:rPr lang="zh-CN" altLang="en-US" dirty="0"/>
              <a:t>不是全序集。</a:t>
            </a:r>
          </a:p>
        </p:txBody>
      </p:sp>
      <p:grpSp>
        <p:nvGrpSpPr>
          <p:cNvPr id="31" name="Group 31">
            <a:extLst>
              <a:ext uri="{FF2B5EF4-FFF2-40B4-BE49-F238E27FC236}">
                <a16:creationId xmlns:a16="http://schemas.microsoft.com/office/drawing/2014/main" id="{6392BA47-3ED6-4845-95EB-44BFD2A74411}"/>
              </a:ext>
            </a:extLst>
          </p:cNvPr>
          <p:cNvGrpSpPr>
            <a:grpSpLocks/>
          </p:cNvGrpSpPr>
          <p:nvPr/>
        </p:nvGrpSpPr>
        <p:grpSpPr bwMode="auto">
          <a:xfrm>
            <a:off x="9909175" y="5048250"/>
            <a:ext cx="1633538" cy="1811338"/>
            <a:chOff x="2691" y="1612"/>
            <a:chExt cx="1029" cy="1141"/>
          </a:xfrm>
        </p:grpSpPr>
        <p:sp>
          <p:nvSpPr>
            <p:cNvPr id="32" name="Text Box 32">
              <a:extLst>
                <a:ext uri="{FF2B5EF4-FFF2-40B4-BE49-F238E27FC236}">
                  <a16:creationId xmlns:a16="http://schemas.microsoft.com/office/drawing/2014/main" id="{D0E617D6-7AD5-4A11-A284-F0334CD0898D}"/>
                </a:ext>
              </a:extLst>
            </p:cNvPr>
            <p:cNvSpPr txBox="1">
              <a:spLocks noChangeArrowheads="1"/>
            </p:cNvSpPr>
            <p:nvPr/>
          </p:nvSpPr>
          <p:spPr bwMode="auto">
            <a:xfrm>
              <a:off x="2691" y="1979"/>
              <a:ext cx="22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400">
                  <a:solidFill>
                    <a:schemeClr val="tx1"/>
                  </a:solidFill>
                </a:rPr>
                <a:t>Φ</a:t>
              </a:r>
              <a:endParaRPr lang="en-US" altLang="zh-CN" sz="2400" b="0">
                <a:solidFill>
                  <a:schemeClr val="tx1"/>
                </a:solidFill>
              </a:endParaRPr>
            </a:p>
          </p:txBody>
        </p:sp>
        <p:sp>
          <p:nvSpPr>
            <p:cNvPr id="33" name="Text Box 33">
              <a:extLst>
                <a:ext uri="{FF2B5EF4-FFF2-40B4-BE49-F238E27FC236}">
                  <a16:creationId xmlns:a16="http://schemas.microsoft.com/office/drawing/2014/main" id="{3EBAF1B1-2E5A-4B96-A4A8-0362F21D434C}"/>
                </a:ext>
              </a:extLst>
            </p:cNvPr>
            <p:cNvSpPr txBox="1">
              <a:spLocks noChangeArrowheads="1"/>
            </p:cNvSpPr>
            <p:nvPr/>
          </p:nvSpPr>
          <p:spPr bwMode="auto">
            <a:xfrm>
              <a:off x="3435" y="2202"/>
              <a:ext cx="22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400">
                  <a:solidFill>
                    <a:schemeClr val="tx1"/>
                  </a:solidFill>
                </a:rPr>
                <a:t>Φ</a:t>
              </a:r>
              <a:endParaRPr lang="en-US" altLang="zh-CN" sz="2400" b="0">
                <a:solidFill>
                  <a:schemeClr val="tx1"/>
                </a:solidFill>
              </a:endParaRPr>
            </a:p>
          </p:txBody>
        </p:sp>
        <p:sp>
          <p:nvSpPr>
            <p:cNvPr id="34" name="Text Box 34">
              <a:extLst>
                <a:ext uri="{FF2B5EF4-FFF2-40B4-BE49-F238E27FC236}">
                  <a16:creationId xmlns:a16="http://schemas.microsoft.com/office/drawing/2014/main" id="{330F1C14-D251-4259-B227-D4D85C951435}"/>
                </a:ext>
              </a:extLst>
            </p:cNvPr>
            <p:cNvSpPr txBox="1">
              <a:spLocks noChangeArrowheads="1"/>
            </p:cNvSpPr>
            <p:nvPr/>
          </p:nvSpPr>
          <p:spPr bwMode="auto">
            <a:xfrm>
              <a:off x="3435" y="1612"/>
              <a:ext cx="28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400">
                  <a:solidFill>
                    <a:schemeClr val="tx1"/>
                  </a:solidFill>
                </a:rPr>
                <a:t>{a}</a:t>
              </a:r>
              <a:endParaRPr lang="en-US" altLang="zh-CN" sz="2400" b="0">
                <a:solidFill>
                  <a:schemeClr val="tx1"/>
                </a:solidFill>
              </a:endParaRPr>
            </a:p>
          </p:txBody>
        </p:sp>
        <p:sp>
          <p:nvSpPr>
            <p:cNvPr id="35" name="Freeform 35">
              <a:extLst>
                <a:ext uri="{FF2B5EF4-FFF2-40B4-BE49-F238E27FC236}">
                  <a16:creationId xmlns:a16="http://schemas.microsoft.com/office/drawing/2014/main" id="{83441D73-AC73-4193-A128-6F46F01234BD}"/>
                </a:ext>
              </a:extLst>
            </p:cNvPr>
            <p:cNvSpPr>
              <a:spLocks/>
            </p:cNvSpPr>
            <p:nvPr/>
          </p:nvSpPr>
          <p:spPr bwMode="auto">
            <a:xfrm>
              <a:off x="3385" y="1774"/>
              <a:ext cx="1" cy="465"/>
            </a:xfrm>
            <a:custGeom>
              <a:avLst/>
              <a:gdLst>
                <a:gd name="T0" fmla="*/ 0 w 1"/>
                <a:gd name="T1" fmla="*/ 0 h 550"/>
                <a:gd name="T2" fmla="*/ 0 w 1"/>
                <a:gd name="T3" fmla="*/ 74 h 550"/>
                <a:gd name="T4" fmla="*/ 0 60000 65536"/>
                <a:gd name="T5" fmla="*/ 0 60000 65536"/>
                <a:gd name="T6" fmla="*/ 0 w 1"/>
                <a:gd name="T7" fmla="*/ 0 h 550"/>
                <a:gd name="T8" fmla="*/ 1 w 1"/>
                <a:gd name="T9" fmla="*/ 550 h 550"/>
              </a:gdLst>
              <a:ahLst/>
              <a:cxnLst>
                <a:cxn ang="T4">
                  <a:pos x="T0" y="T1"/>
                </a:cxn>
                <a:cxn ang="T5">
                  <a:pos x="T2" y="T3"/>
                </a:cxn>
              </a:cxnLst>
              <a:rect l="T6" t="T7" r="T8" b="T9"/>
              <a:pathLst>
                <a:path w="1" h="550">
                  <a:moveTo>
                    <a:pt x="0" y="0"/>
                  </a:moveTo>
                  <a:lnTo>
                    <a:pt x="0" y="55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36" name="Oval 36">
              <a:extLst>
                <a:ext uri="{FF2B5EF4-FFF2-40B4-BE49-F238E27FC236}">
                  <a16:creationId xmlns:a16="http://schemas.microsoft.com/office/drawing/2014/main" id="{E7A58730-8C8E-469A-9266-85D3C4E4DE9C}"/>
                </a:ext>
              </a:extLst>
            </p:cNvPr>
            <p:cNvSpPr>
              <a:spLocks noChangeArrowheads="1"/>
            </p:cNvSpPr>
            <p:nvPr/>
          </p:nvSpPr>
          <p:spPr bwMode="auto">
            <a:xfrm>
              <a:off x="2759" y="2227"/>
              <a:ext cx="91" cy="91"/>
            </a:xfrm>
            <a:prstGeom prst="ellipse">
              <a:avLst/>
            </a:prstGeom>
            <a:solidFill>
              <a:srgbClr val="FFFFFF"/>
            </a:solidFill>
            <a:ln w="28575" algn="ctr">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37" name="Oval 37">
              <a:extLst>
                <a:ext uri="{FF2B5EF4-FFF2-40B4-BE49-F238E27FC236}">
                  <a16:creationId xmlns:a16="http://schemas.microsoft.com/office/drawing/2014/main" id="{0948E37A-DBF3-4341-A170-8DC981289C91}"/>
                </a:ext>
              </a:extLst>
            </p:cNvPr>
            <p:cNvSpPr>
              <a:spLocks noChangeArrowheads="1"/>
            </p:cNvSpPr>
            <p:nvPr/>
          </p:nvSpPr>
          <p:spPr bwMode="auto">
            <a:xfrm>
              <a:off x="3340" y="1724"/>
              <a:ext cx="91" cy="91"/>
            </a:xfrm>
            <a:prstGeom prst="ellipse">
              <a:avLst/>
            </a:prstGeom>
            <a:solidFill>
              <a:srgbClr val="FFFFFF"/>
            </a:solidFill>
            <a:ln w="28575" algn="ctr">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38" name="Oval 38">
              <a:extLst>
                <a:ext uri="{FF2B5EF4-FFF2-40B4-BE49-F238E27FC236}">
                  <a16:creationId xmlns:a16="http://schemas.microsoft.com/office/drawing/2014/main" id="{9CC8085D-A247-45E3-9814-71C440ECE98C}"/>
                </a:ext>
              </a:extLst>
            </p:cNvPr>
            <p:cNvSpPr>
              <a:spLocks noChangeArrowheads="1"/>
            </p:cNvSpPr>
            <p:nvPr/>
          </p:nvSpPr>
          <p:spPr bwMode="auto">
            <a:xfrm>
              <a:off x="3340" y="2227"/>
              <a:ext cx="91" cy="91"/>
            </a:xfrm>
            <a:prstGeom prst="ellipse">
              <a:avLst/>
            </a:prstGeom>
            <a:solidFill>
              <a:srgbClr val="FFFFFF"/>
            </a:solidFill>
            <a:ln w="28575" algn="ctr">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39" name="Text Box 39">
              <a:extLst>
                <a:ext uri="{FF2B5EF4-FFF2-40B4-BE49-F238E27FC236}">
                  <a16:creationId xmlns:a16="http://schemas.microsoft.com/office/drawing/2014/main" id="{DC1D07C1-CC56-413A-B41A-9DC5CD34F28F}"/>
                </a:ext>
              </a:extLst>
            </p:cNvPr>
            <p:cNvSpPr txBox="1">
              <a:spLocks noChangeArrowheads="1"/>
            </p:cNvSpPr>
            <p:nvPr/>
          </p:nvSpPr>
          <p:spPr bwMode="auto">
            <a:xfrm>
              <a:off x="2917" y="2523"/>
              <a:ext cx="31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a:solidFill>
                    <a:srgbClr val="FF0000"/>
                  </a:solidFill>
                </a:rPr>
                <a:t>(c)</a:t>
              </a:r>
              <a:endParaRPr lang="en-US" altLang="zh-CN" sz="2400" b="0">
                <a:solidFill>
                  <a:srgbClr val="FF0000"/>
                </a:solidFill>
              </a:endParaRPr>
            </a:p>
          </p:txBody>
        </p:sp>
      </p:grpSp>
      <p:grpSp>
        <p:nvGrpSpPr>
          <p:cNvPr id="40" name="Group 40">
            <a:extLst>
              <a:ext uri="{FF2B5EF4-FFF2-40B4-BE49-F238E27FC236}">
                <a16:creationId xmlns:a16="http://schemas.microsoft.com/office/drawing/2014/main" id="{1BB33290-0D3F-42E0-9672-66250ECDDA76}"/>
              </a:ext>
            </a:extLst>
          </p:cNvPr>
          <p:cNvGrpSpPr>
            <a:grpSpLocks/>
          </p:cNvGrpSpPr>
          <p:nvPr/>
        </p:nvGrpSpPr>
        <p:grpSpPr bwMode="auto">
          <a:xfrm>
            <a:off x="5732463" y="4243388"/>
            <a:ext cx="595312" cy="2616200"/>
            <a:chOff x="1008" y="1286"/>
            <a:chExt cx="375" cy="1648"/>
          </a:xfrm>
        </p:grpSpPr>
        <p:sp>
          <p:nvSpPr>
            <p:cNvPr id="41" name="Freeform 41">
              <a:extLst>
                <a:ext uri="{FF2B5EF4-FFF2-40B4-BE49-F238E27FC236}">
                  <a16:creationId xmlns:a16="http://schemas.microsoft.com/office/drawing/2014/main" id="{7B0D05B1-ACE8-48C6-AE54-3D03E430BCC9}"/>
                </a:ext>
              </a:extLst>
            </p:cNvPr>
            <p:cNvSpPr>
              <a:spLocks/>
            </p:cNvSpPr>
            <p:nvPr/>
          </p:nvSpPr>
          <p:spPr bwMode="auto">
            <a:xfrm>
              <a:off x="1230" y="1426"/>
              <a:ext cx="0" cy="986"/>
            </a:xfrm>
            <a:custGeom>
              <a:avLst/>
              <a:gdLst>
                <a:gd name="T0" fmla="*/ 0 w 1"/>
                <a:gd name="T1" fmla="*/ 0 h 1170"/>
                <a:gd name="T2" fmla="*/ 0 w 1"/>
                <a:gd name="T3" fmla="*/ 150 h 1170"/>
                <a:gd name="T4" fmla="*/ 0 60000 65536"/>
                <a:gd name="T5" fmla="*/ 0 60000 65536"/>
                <a:gd name="T6" fmla="*/ 0 w 1"/>
                <a:gd name="T7" fmla="*/ 0 h 1170"/>
                <a:gd name="T8" fmla="*/ 0 w 1"/>
                <a:gd name="T9" fmla="*/ 1170 h 1170"/>
              </a:gdLst>
              <a:ahLst/>
              <a:cxnLst>
                <a:cxn ang="T4">
                  <a:pos x="T0" y="T1"/>
                </a:cxn>
                <a:cxn ang="T5">
                  <a:pos x="T2" y="T3"/>
                </a:cxn>
              </a:cxnLst>
              <a:rect l="T6" t="T7" r="T8" b="T9"/>
              <a:pathLst>
                <a:path w="1" h="1170">
                  <a:moveTo>
                    <a:pt x="0" y="0"/>
                  </a:moveTo>
                  <a:lnTo>
                    <a:pt x="0" y="117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42" name="Text Box 42">
              <a:extLst>
                <a:ext uri="{FF2B5EF4-FFF2-40B4-BE49-F238E27FC236}">
                  <a16:creationId xmlns:a16="http://schemas.microsoft.com/office/drawing/2014/main" id="{2CFF8790-3BF0-40B3-8250-0E494004DEC4}"/>
                </a:ext>
              </a:extLst>
            </p:cNvPr>
            <p:cNvSpPr txBox="1">
              <a:spLocks noChangeArrowheads="1"/>
            </p:cNvSpPr>
            <p:nvPr/>
          </p:nvSpPr>
          <p:spPr bwMode="auto">
            <a:xfrm>
              <a:off x="1008" y="2322"/>
              <a:ext cx="1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400">
                  <a:solidFill>
                    <a:schemeClr val="tx1"/>
                  </a:solidFill>
                </a:rPr>
                <a:t>a</a:t>
              </a:r>
              <a:endParaRPr lang="en-US" altLang="zh-CN" sz="2400" b="0">
                <a:solidFill>
                  <a:schemeClr val="tx1"/>
                </a:solidFill>
              </a:endParaRPr>
            </a:p>
          </p:txBody>
        </p:sp>
        <p:sp>
          <p:nvSpPr>
            <p:cNvPr id="43" name="Text Box 43">
              <a:extLst>
                <a:ext uri="{FF2B5EF4-FFF2-40B4-BE49-F238E27FC236}">
                  <a16:creationId xmlns:a16="http://schemas.microsoft.com/office/drawing/2014/main" id="{42F39913-E40B-4A87-94BF-195A5F5B8730}"/>
                </a:ext>
              </a:extLst>
            </p:cNvPr>
            <p:cNvSpPr txBox="1">
              <a:spLocks noChangeArrowheads="1"/>
            </p:cNvSpPr>
            <p:nvPr/>
          </p:nvSpPr>
          <p:spPr bwMode="auto">
            <a:xfrm>
              <a:off x="1008" y="1795"/>
              <a:ext cx="1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400">
                  <a:solidFill>
                    <a:schemeClr val="tx1"/>
                  </a:solidFill>
                </a:rPr>
                <a:t>b</a:t>
              </a:r>
              <a:endParaRPr lang="en-US" altLang="zh-CN" sz="2400" b="0">
                <a:solidFill>
                  <a:schemeClr val="tx1"/>
                </a:solidFill>
              </a:endParaRPr>
            </a:p>
          </p:txBody>
        </p:sp>
        <p:sp>
          <p:nvSpPr>
            <p:cNvPr id="44" name="Text Box 44">
              <a:extLst>
                <a:ext uri="{FF2B5EF4-FFF2-40B4-BE49-F238E27FC236}">
                  <a16:creationId xmlns:a16="http://schemas.microsoft.com/office/drawing/2014/main" id="{599B8A90-7B64-466C-8871-1AACBB52FA24}"/>
                </a:ext>
              </a:extLst>
            </p:cNvPr>
            <p:cNvSpPr txBox="1">
              <a:spLocks noChangeArrowheads="1"/>
            </p:cNvSpPr>
            <p:nvPr/>
          </p:nvSpPr>
          <p:spPr bwMode="auto">
            <a:xfrm>
              <a:off x="1008" y="1286"/>
              <a:ext cx="1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400">
                  <a:solidFill>
                    <a:schemeClr val="tx1"/>
                  </a:solidFill>
                </a:rPr>
                <a:t>c</a:t>
              </a:r>
              <a:endParaRPr lang="en-US" altLang="zh-CN" sz="2400" b="0">
                <a:solidFill>
                  <a:schemeClr val="tx1"/>
                </a:solidFill>
              </a:endParaRPr>
            </a:p>
          </p:txBody>
        </p:sp>
        <p:sp>
          <p:nvSpPr>
            <p:cNvPr id="45" name="Text Box 45">
              <a:extLst>
                <a:ext uri="{FF2B5EF4-FFF2-40B4-BE49-F238E27FC236}">
                  <a16:creationId xmlns:a16="http://schemas.microsoft.com/office/drawing/2014/main" id="{98A52BBB-3EAA-4F2B-AE45-8CCE8F3A0A25}"/>
                </a:ext>
              </a:extLst>
            </p:cNvPr>
            <p:cNvSpPr txBox="1">
              <a:spLocks noChangeArrowheads="1"/>
            </p:cNvSpPr>
            <p:nvPr/>
          </p:nvSpPr>
          <p:spPr bwMode="auto">
            <a:xfrm>
              <a:off x="1077" y="2704"/>
              <a:ext cx="30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a:solidFill>
                    <a:srgbClr val="FF0000"/>
                  </a:solidFill>
                </a:rPr>
                <a:t>(a)</a:t>
              </a:r>
              <a:endParaRPr lang="en-US" altLang="zh-CN" sz="2400" b="0">
                <a:solidFill>
                  <a:srgbClr val="FF0000"/>
                </a:solidFill>
              </a:endParaRPr>
            </a:p>
          </p:txBody>
        </p:sp>
        <p:sp>
          <p:nvSpPr>
            <p:cNvPr id="46" name="Oval 46">
              <a:extLst>
                <a:ext uri="{FF2B5EF4-FFF2-40B4-BE49-F238E27FC236}">
                  <a16:creationId xmlns:a16="http://schemas.microsoft.com/office/drawing/2014/main" id="{4FF8C50C-1C90-425D-980F-775228D8E452}"/>
                </a:ext>
              </a:extLst>
            </p:cNvPr>
            <p:cNvSpPr>
              <a:spLocks noChangeArrowheads="1"/>
            </p:cNvSpPr>
            <p:nvPr/>
          </p:nvSpPr>
          <p:spPr bwMode="auto">
            <a:xfrm>
              <a:off x="1185" y="1384"/>
              <a:ext cx="91" cy="91"/>
            </a:xfrm>
            <a:prstGeom prst="ellipse">
              <a:avLst/>
            </a:prstGeom>
            <a:solidFill>
              <a:srgbClr val="FFFFFF"/>
            </a:solidFill>
            <a:ln w="28575" algn="ctr">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47" name="Oval 47">
              <a:extLst>
                <a:ext uri="{FF2B5EF4-FFF2-40B4-BE49-F238E27FC236}">
                  <a16:creationId xmlns:a16="http://schemas.microsoft.com/office/drawing/2014/main" id="{4C3C6A7F-A6A7-41A0-A71A-D181B9DE4788}"/>
                </a:ext>
              </a:extLst>
            </p:cNvPr>
            <p:cNvSpPr>
              <a:spLocks noChangeArrowheads="1"/>
            </p:cNvSpPr>
            <p:nvPr/>
          </p:nvSpPr>
          <p:spPr bwMode="auto">
            <a:xfrm>
              <a:off x="1185" y="1895"/>
              <a:ext cx="91" cy="91"/>
            </a:xfrm>
            <a:prstGeom prst="ellipse">
              <a:avLst/>
            </a:prstGeom>
            <a:solidFill>
              <a:srgbClr val="FFFFFF"/>
            </a:solidFill>
            <a:ln w="28575" algn="ctr">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48" name="Oval 48">
              <a:extLst>
                <a:ext uri="{FF2B5EF4-FFF2-40B4-BE49-F238E27FC236}">
                  <a16:creationId xmlns:a16="http://schemas.microsoft.com/office/drawing/2014/main" id="{754741FB-585E-42D7-ABA1-DDCF6B84D6DD}"/>
                </a:ext>
              </a:extLst>
            </p:cNvPr>
            <p:cNvSpPr>
              <a:spLocks noChangeArrowheads="1"/>
            </p:cNvSpPr>
            <p:nvPr/>
          </p:nvSpPr>
          <p:spPr bwMode="auto">
            <a:xfrm>
              <a:off x="1185" y="2406"/>
              <a:ext cx="91" cy="91"/>
            </a:xfrm>
            <a:prstGeom prst="ellipse">
              <a:avLst/>
            </a:prstGeom>
            <a:solidFill>
              <a:srgbClr val="FFFFFF"/>
            </a:solidFill>
            <a:ln w="28575" algn="ctr">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grpSp>
      <p:grpSp>
        <p:nvGrpSpPr>
          <p:cNvPr id="49" name="Group 49">
            <a:extLst>
              <a:ext uri="{FF2B5EF4-FFF2-40B4-BE49-F238E27FC236}">
                <a16:creationId xmlns:a16="http://schemas.microsoft.com/office/drawing/2014/main" id="{29224061-5C6D-487C-8713-A1C25AB93B4F}"/>
              </a:ext>
            </a:extLst>
          </p:cNvPr>
          <p:cNvGrpSpPr>
            <a:grpSpLocks/>
          </p:cNvGrpSpPr>
          <p:nvPr/>
        </p:nvGrpSpPr>
        <p:grpSpPr bwMode="auto">
          <a:xfrm>
            <a:off x="7829550" y="3592513"/>
            <a:ext cx="576263" cy="3267075"/>
            <a:chOff x="1882" y="1117"/>
            <a:chExt cx="363" cy="2058"/>
          </a:xfrm>
        </p:grpSpPr>
        <p:sp>
          <p:nvSpPr>
            <p:cNvPr id="50" name="Freeform 50">
              <a:extLst>
                <a:ext uri="{FF2B5EF4-FFF2-40B4-BE49-F238E27FC236}">
                  <a16:creationId xmlns:a16="http://schemas.microsoft.com/office/drawing/2014/main" id="{F4F77E1C-EC73-4DE9-8EF5-F2414C284735}"/>
                </a:ext>
              </a:extLst>
            </p:cNvPr>
            <p:cNvSpPr>
              <a:spLocks/>
            </p:cNvSpPr>
            <p:nvPr/>
          </p:nvSpPr>
          <p:spPr bwMode="auto">
            <a:xfrm>
              <a:off x="2083" y="1117"/>
              <a:ext cx="8" cy="1770"/>
            </a:xfrm>
            <a:custGeom>
              <a:avLst/>
              <a:gdLst>
                <a:gd name="T0" fmla="*/ 0 w 10"/>
                <a:gd name="T1" fmla="*/ 0 h 2100"/>
                <a:gd name="T2" fmla="*/ 2 w 10"/>
                <a:gd name="T3" fmla="*/ 270 h 2100"/>
                <a:gd name="T4" fmla="*/ 0 60000 65536"/>
                <a:gd name="T5" fmla="*/ 0 60000 65536"/>
                <a:gd name="T6" fmla="*/ 0 w 10"/>
                <a:gd name="T7" fmla="*/ 0 h 2100"/>
                <a:gd name="T8" fmla="*/ 10 w 10"/>
                <a:gd name="T9" fmla="*/ 2100 h 2100"/>
              </a:gdLst>
              <a:ahLst/>
              <a:cxnLst>
                <a:cxn ang="T4">
                  <a:pos x="T0" y="T1"/>
                </a:cxn>
                <a:cxn ang="T5">
                  <a:pos x="T2" y="T3"/>
                </a:cxn>
              </a:cxnLst>
              <a:rect l="T6" t="T7" r="T8" b="T9"/>
              <a:pathLst>
                <a:path w="10" h="2100">
                  <a:moveTo>
                    <a:pt x="0" y="0"/>
                  </a:moveTo>
                  <a:lnTo>
                    <a:pt x="10" y="210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51" name="Text Box 51">
              <a:extLst>
                <a:ext uri="{FF2B5EF4-FFF2-40B4-BE49-F238E27FC236}">
                  <a16:creationId xmlns:a16="http://schemas.microsoft.com/office/drawing/2014/main" id="{7B4C5816-130F-4BEA-AD84-89D83EB967C7}"/>
                </a:ext>
              </a:extLst>
            </p:cNvPr>
            <p:cNvSpPr txBox="1">
              <a:spLocks noChangeArrowheads="1"/>
            </p:cNvSpPr>
            <p:nvPr/>
          </p:nvSpPr>
          <p:spPr bwMode="auto">
            <a:xfrm>
              <a:off x="1882" y="2362"/>
              <a:ext cx="1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400">
                  <a:solidFill>
                    <a:schemeClr val="tx1"/>
                  </a:solidFill>
                </a:rPr>
                <a:t>x</a:t>
              </a:r>
              <a:endParaRPr lang="en-US" altLang="zh-CN" sz="2400" b="0">
                <a:solidFill>
                  <a:schemeClr val="tx1"/>
                </a:solidFill>
              </a:endParaRPr>
            </a:p>
          </p:txBody>
        </p:sp>
        <p:sp>
          <p:nvSpPr>
            <p:cNvPr id="52" name="Text Box 52">
              <a:extLst>
                <a:ext uri="{FF2B5EF4-FFF2-40B4-BE49-F238E27FC236}">
                  <a16:creationId xmlns:a16="http://schemas.microsoft.com/office/drawing/2014/main" id="{6B5BA4E5-25C4-4422-8163-76EA16A423C3}"/>
                </a:ext>
              </a:extLst>
            </p:cNvPr>
            <p:cNvSpPr txBox="1">
              <a:spLocks noChangeArrowheads="1"/>
            </p:cNvSpPr>
            <p:nvPr/>
          </p:nvSpPr>
          <p:spPr bwMode="auto">
            <a:xfrm>
              <a:off x="1882" y="1836"/>
              <a:ext cx="1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400">
                  <a:solidFill>
                    <a:schemeClr val="tx1"/>
                  </a:solidFill>
                </a:rPr>
                <a:t>y</a:t>
              </a:r>
              <a:endParaRPr lang="en-US" altLang="zh-CN" sz="2400" b="0">
                <a:solidFill>
                  <a:schemeClr val="tx1"/>
                </a:solidFill>
              </a:endParaRPr>
            </a:p>
          </p:txBody>
        </p:sp>
        <p:sp>
          <p:nvSpPr>
            <p:cNvPr id="53" name="Text Box 53">
              <a:extLst>
                <a:ext uri="{FF2B5EF4-FFF2-40B4-BE49-F238E27FC236}">
                  <a16:creationId xmlns:a16="http://schemas.microsoft.com/office/drawing/2014/main" id="{CD027322-21C2-449A-8F15-40DE6FCCE396}"/>
                </a:ext>
              </a:extLst>
            </p:cNvPr>
            <p:cNvSpPr txBox="1">
              <a:spLocks noChangeArrowheads="1"/>
            </p:cNvSpPr>
            <p:nvPr/>
          </p:nvSpPr>
          <p:spPr bwMode="auto">
            <a:xfrm>
              <a:off x="1882" y="1344"/>
              <a:ext cx="1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400">
                  <a:solidFill>
                    <a:schemeClr val="tx1"/>
                  </a:solidFill>
                </a:rPr>
                <a:t>a</a:t>
              </a:r>
              <a:endParaRPr lang="en-US" altLang="zh-CN" sz="2400" b="0">
                <a:solidFill>
                  <a:schemeClr val="tx1"/>
                </a:solidFill>
              </a:endParaRPr>
            </a:p>
          </p:txBody>
        </p:sp>
        <p:sp>
          <p:nvSpPr>
            <p:cNvPr id="54" name="Oval 54">
              <a:extLst>
                <a:ext uri="{FF2B5EF4-FFF2-40B4-BE49-F238E27FC236}">
                  <a16:creationId xmlns:a16="http://schemas.microsoft.com/office/drawing/2014/main" id="{80FA124A-F997-4C69-B1C4-AF2A0AF613F1}"/>
                </a:ext>
              </a:extLst>
            </p:cNvPr>
            <p:cNvSpPr>
              <a:spLocks noChangeArrowheads="1"/>
            </p:cNvSpPr>
            <p:nvPr/>
          </p:nvSpPr>
          <p:spPr bwMode="auto">
            <a:xfrm>
              <a:off x="2041" y="1957"/>
              <a:ext cx="91" cy="91"/>
            </a:xfrm>
            <a:prstGeom prst="ellipse">
              <a:avLst/>
            </a:prstGeom>
            <a:solidFill>
              <a:srgbClr val="FFFFFF"/>
            </a:solidFill>
            <a:ln w="28575" algn="ctr">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55" name="Oval 55">
              <a:extLst>
                <a:ext uri="{FF2B5EF4-FFF2-40B4-BE49-F238E27FC236}">
                  <a16:creationId xmlns:a16="http://schemas.microsoft.com/office/drawing/2014/main" id="{A4666246-8D72-4E60-AA8A-E147847A7071}"/>
                </a:ext>
              </a:extLst>
            </p:cNvPr>
            <p:cNvSpPr>
              <a:spLocks noChangeArrowheads="1"/>
            </p:cNvSpPr>
            <p:nvPr/>
          </p:nvSpPr>
          <p:spPr bwMode="auto">
            <a:xfrm>
              <a:off x="2041" y="2468"/>
              <a:ext cx="91" cy="91"/>
            </a:xfrm>
            <a:prstGeom prst="ellipse">
              <a:avLst/>
            </a:prstGeom>
            <a:solidFill>
              <a:srgbClr val="FFFFFF"/>
            </a:solidFill>
            <a:ln w="28575" algn="ctr">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56" name="Oval 56">
              <a:extLst>
                <a:ext uri="{FF2B5EF4-FFF2-40B4-BE49-F238E27FC236}">
                  <a16:creationId xmlns:a16="http://schemas.microsoft.com/office/drawing/2014/main" id="{94740792-4D78-4ED2-A814-2280BBA47317}"/>
                </a:ext>
              </a:extLst>
            </p:cNvPr>
            <p:cNvSpPr>
              <a:spLocks noChangeArrowheads="1"/>
            </p:cNvSpPr>
            <p:nvPr/>
          </p:nvSpPr>
          <p:spPr bwMode="auto">
            <a:xfrm>
              <a:off x="2041" y="1446"/>
              <a:ext cx="91" cy="91"/>
            </a:xfrm>
            <a:prstGeom prst="ellipse">
              <a:avLst/>
            </a:prstGeom>
            <a:solidFill>
              <a:srgbClr val="FFFFFF"/>
            </a:solidFill>
            <a:ln w="28575" algn="ctr">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57" name="Text Box 57">
              <a:extLst>
                <a:ext uri="{FF2B5EF4-FFF2-40B4-BE49-F238E27FC236}">
                  <a16:creationId xmlns:a16="http://schemas.microsoft.com/office/drawing/2014/main" id="{A3A96AE6-C12D-4948-8BB3-34F88D3935AE}"/>
                </a:ext>
              </a:extLst>
            </p:cNvPr>
            <p:cNvSpPr txBox="1">
              <a:spLocks noChangeArrowheads="1"/>
            </p:cNvSpPr>
            <p:nvPr/>
          </p:nvSpPr>
          <p:spPr bwMode="auto">
            <a:xfrm>
              <a:off x="1928" y="2945"/>
              <a:ext cx="31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a:solidFill>
                    <a:srgbClr val="FF0000"/>
                  </a:solidFill>
                </a:rPr>
                <a:t>(b)</a:t>
              </a:r>
              <a:endParaRPr lang="en-US" altLang="zh-CN" sz="2400" b="0">
                <a:solidFill>
                  <a:srgbClr val="FF0000"/>
                </a:solidFill>
              </a:endParaRPr>
            </a:p>
          </p:txBody>
        </p:sp>
      </p:grpSp>
      <p:sp>
        <p:nvSpPr>
          <p:cNvPr id="5" name="思想气泡: 云 4">
            <a:extLst>
              <a:ext uri="{FF2B5EF4-FFF2-40B4-BE49-F238E27FC236}">
                <a16:creationId xmlns:a16="http://schemas.microsoft.com/office/drawing/2014/main" id="{4DE43C1B-3915-4B8D-94D0-2D796689C446}"/>
              </a:ext>
            </a:extLst>
          </p:cNvPr>
          <p:cNvSpPr/>
          <p:nvPr/>
        </p:nvSpPr>
        <p:spPr>
          <a:xfrm>
            <a:off x="118031" y="4243388"/>
            <a:ext cx="4111606" cy="2426831"/>
          </a:xfrm>
          <a:prstGeom prst="cloudCallout">
            <a:avLst>
              <a:gd name="adj1" fmla="val 84335"/>
              <a:gd name="adj2" fmla="val 15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latin typeface="+mn-ea"/>
              </a:rPr>
              <a:t>A</a:t>
            </a:r>
            <a:r>
              <a:rPr lang="zh-CN" altLang="en-US" b="1" dirty="0">
                <a:latin typeface="+mn-ea"/>
              </a:rPr>
              <a:t>的任何非空子集都有最小元，像这样的全序关系被称为</a:t>
            </a:r>
            <a:r>
              <a:rPr lang="zh-CN" altLang="en-US" b="1" dirty="0">
                <a:solidFill>
                  <a:srgbClr val="FFFF00"/>
                </a:solidFill>
                <a:latin typeface="+mn-ea"/>
              </a:rPr>
              <a:t>良序关系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7971">
                                            <p:txEl>
                                              <p:pRg st="0" end="0"/>
                                            </p:txEl>
                                          </p:spTgt>
                                        </p:tgtEl>
                                        <p:attrNameLst>
                                          <p:attrName>style.visibility</p:attrName>
                                        </p:attrNameLst>
                                      </p:cBhvr>
                                      <p:to>
                                        <p:strVal val="visible"/>
                                      </p:to>
                                    </p:set>
                                    <p:anim calcmode="lin" valueType="num">
                                      <p:cBhvr additive="base">
                                        <p:cTn id="7" dur="500" fill="hold"/>
                                        <p:tgtEl>
                                          <p:spTgt spid="17479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7971">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5"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decel="50000" fill="hold">
                                          <p:stCondLst>
                                            <p:cond delay="0"/>
                                          </p:stCondLst>
                                        </p:cTn>
                                        <p:tgtEl>
                                          <p:spTgt spid="40"/>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40"/>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40"/>
                                        </p:tgtEl>
                                        <p:attrNameLst>
                                          <p:attrName>ppt_w</p:attrName>
                                        </p:attrNameLst>
                                      </p:cBhvr>
                                      <p:tavLst>
                                        <p:tav tm="0">
                                          <p:val>
                                            <p:strVal val="#ppt_w*.05"/>
                                          </p:val>
                                        </p:tav>
                                        <p:tav tm="100000">
                                          <p:val>
                                            <p:strVal val="#ppt_w"/>
                                          </p:val>
                                        </p:tav>
                                      </p:tavLst>
                                    </p:anim>
                                    <p:anim calcmode="lin" valueType="num">
                                      <p:cBhvr>
                                        <p:cTn id="15" dur="1000" fill="hold"/>
                                        <p:tgtEl>
                                          <p:spTgt spid="40"/>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40"/>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40"/>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40"/>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747971">
                                            <p:txEl>
                                              <p:pRg st="1" end="1"/>
                                            </p:txEl>
                                          </p:spTgt>
                                        </p:tgtEl>
                                        <p:attrNameLst>
                                          <p:attrName>style.visibility</p:attrName>
                                        </p:attrNameLst>
                                      </p:cBhvr>
                                      <p:to>
                                        <p:strVal val="visible"/>
                                      </p:to>
                                    </p:set>
                                    <p:anim calcmode="lin" valueType="num">
                                      <p:cBhvr additive="base">
                                        <p:cTn id="24" dur="500" fill="hold"/>
                                        <p:tgtEl>
                                          <p:spTgt spid="1747971">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747971">
                                            <p:txEl>
                                              <p:pRg st="1" end="1"/>
                                            </p:txEl>
                                          </p:spTgt>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5" presetClass="entr" presetSubtype="0" fill="hold" nodeType="after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p:cTn id="29" dur="500" decel="50000" fill="hold">
                                          <p:stCondLst>
                                            <p:cond delay="0"/>
                                          </p:stCondLst>
                                        </p:cTn>
                                        <p:tgtEl>
                                          <p:spTgt spid="49"/>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49"/>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49"/>
                                        </p:tgtEl>
                                        <p:attrNameLst>
                                          <p:attrName>ppt_w</p:attrName>
                                        </p:attrNameLst>
                                      </p:cBhvr>
                                      <p:tavLst>
                                        <p:tav tm="0">
                                          <p:val>
                                            <p:strVal val="#ppt_w*.05"/>
                                          </p:val>
                                        </p:tav>
                                        <p:tav tm="100000">
                                          <p:val>
                                            <p:strVal val="#ppt_w"/>
                                          </p:val>
                                        </p:tav>
                                      </p:tavLst>
                                    </p:anim>
                                    <p:anim calcmode="lin" valueType="num">
                                      <p:cBhvr>
                                        <p:cTn id="32" dur="1000" fill="hold"/>
                                        <p:tgtEl>
                                          <p:spTgt spid="49"/>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49"/>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49"/>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49"/>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49"/>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747971">
                                            <p:txEl>
                                              <p:pRg st="2" end="2"/>
                                            </p:txEl>
                                          </p:spTgt>
                                        </p:tgtEl>
                                        <p:attrNameLst>
                                          <p:attrName>style.visibility</p:attrName>
                                        </p:attrNameLst>
                                      </p:cBhvr>
                                      <p:to>
                                        <p:strVal val="visible"/>
                                      </p:to>
                                    </p:set>
                                    <p:anim calcmode="lin" valueType="num">
                                      <p:cBhvr additive="base">
                                        <p:cTn id="41" dur="500" fill="hold"/>
                                        <p:tgtEl>
                                          <p:spTgt spid="1747971">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7479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47971">
                                            <p:txEl>
                                              <p:pRg st="3" end="3"/>
                                            </p:txEl>
                                          </p:spTgt>
                                        </p:tgtEl>
                                        <p:attrNameLst>
                                          <p:attrName>style.visibility</p:attrName>
                                        </p:attrNameLst>
                                      </p:cBhvr>
                                      <p:to>
                                        <p:strVal val="visible"/>
                                      </p:to>
                                    </p:set>
                                    <p:anim calcmode="lin" valueType="num">
                                      <p:cBhvr additive="base">
                                        <p:cTn id="47" dur="500" fill="hold"/>
                                        <p:tgtEl>
                                          <p:spTgt spid="1747971">
                                            <p:txEl>
                                              <p:pRg st="3" end="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747971">
                                            <p:txEl>
                                              <p:pRg st="3" end="3"/>
                                            </p:txEl>
                                          </p:spTgt>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6" presetClass="emph" presetSubtype="0" fill="hold" nodeType="afterEffect">
                                  <p:stCondLst>
                                    <p:cond delay="0"/>
                                  </p:stCondLst>
                                  <p:childTnLst>
                                    <p:animScale>
                                      <p:cBhvr>
                                        <p:cTn id="51" dur="1000" fill="hold"/>
                                        <p:tgtEl>
                                          <p:spTgt spid="40"/>
                                        </p:tgtEl>
                                      </p:cBhvr>
                                      <p:by x="65000" y="65000"/>
                                    </p:animScale>
                                  </p:childTnLst>
                                </p:cTn>
                              </p:par>
                            </p:childTnLst>
                          </p:cTn>
                        </p:par>
                        <p:par>
                          <p:cTn id="52" fill="hold">
                            <p:stCondLst>
                              <p:cond delay="1500"/>
                            </p:stCondLst>
                            <p:childTnLst>
                              <p:par>
                                <p:cTn id="53" presetID="42" presetClass="path" presetSubtype="0" accel="50000" decel="50000" fill="hold" nodeType="afterEffect">
                                  <p:stCondLst>
                                    <p:cond delay="0"/>
                                  </p:stCondLst>
                                  <p:childTnLst>
                                    <p:animMotion origin="layout" path="M -0.00087 -0.09412 L -0.00087 0.06314 " pathEditMode="relative" rAng="0" ptsTypes="AA">
                                      <p:cBhvr>
                                        <p:cTn id="54" dur="1000" fill="hold"/>
                                        <p:tgtEl>
                                          <p:spTgt spid="40"/>
                                        </p:tgtEl>
                                        <p:attrNameLst>
                                          <p:attrName>ppt_x</p:attrName>
                                          <p:attrName>ppt_y</p:attrName>
                                        </p:attrNameLst>
                                      </p:cBhvr>
                                      <p:rCtr x="0" y="7900"/>
                                    </p:animMotion>
                                  </p:childTnLst>
                                </p:cTn>
                              </p:par>
                              <p:par>
                                <p:cTn id="55" presetID="6" presetClass="emph" presetSubtype="0" fill="hold" nodeType="withEffect">
                                  <p:stCondLst>
                                    <p:cond delay="0"/>
                                  </p:stCondLst>
                                  <p:childTnLst>
                                    <p:animScale>
                                      <p:cBhvr>
                                        <p:cTn id="56" dur="1000" fill="hold"/>
                                        <p:tgtEl>
                                          <p:spTgt spid="49"/>
                                        </p:tgtEl>
                                      </p:cBhvr>
                                      <p:by x="50000" y="50000"/>
                                    </p:animScale>
                                  </p:childTnLst>
                                </p:cTn>
                              </p:par>
                            </p:childTnLst>
                          </p:cTn>
                        </p:par>
                        <p:par>
                          <p:cTn id="57" fill="hold">
                            <p:stCondLst>
                              <p:cond delay="2500"/>
                            </p:stCondLst>
                            <p:childTnLst>
                              <p:par>
                                <p:cTn id="58" presetID="42" presetClass="path" presetSubtype="0" accel="50000" decel="50000" fill="hold" nodeType="afterEffect">
                                  <p:stCondLst>
                                    <p:cond delay="0"/>
                                  </p:stCondLst>
                                  <p:childTnLst>
                                    <p:animMotion origin="layout" path="M -0.00091 -0.07822 L -0.00091 0.07336 " pathEditMode="relative" rAng="0" ptsTypes="AA">
                                      <p:cBhvr>
                                        <p:cTn id="59" dur="1000" fill="hold"/>
                                        <p:tgtEl>
                                          <p:spTgt spid="49"/>
                                        </p:tgtEl>
                                        <p:attrNameLst>
                                          <p:attrName>ppt_x</p:attrName>
                                          <p:attrName>ppt_y</p:attrName>
                                        </p:attrNameLst>
                                      </p:cBhvr>
                                      <p:rCtr x="0" y="7568"/>
                                    </p:animMotion>
                                  </p:childTnLst>
                                </p:cTn>
                              </p:par>
                            </p:childTnLst>
                          </p:cTn>
                        </p:par>
                      </p:childTnLst>
                    </p:cTn>
                  </p:par>
                  <p:par>
                    <p:cTn id="60" fill="hold">
                      <p:stCondLst>
                        <p:cond delay="indefinite"/>
                      </p:stCondLst>
                      <p:childTnLst>
                        <p:par>
                          <p:cTn id="61" fill="hold">
                            <p:stCondLst>
                              <p:cond delay="0"/>
                            </p:stCondLst>
                            <p:childTnLst>
                              <p:par>
                                <p:cTn id="62" presetID="25" presetClass="entr" presetSubtype="0" fill="hold" nodeType="clickEffect">
                                  <p:stCondLst>
                                    <p:cond delay="0"/>
                                  </p:stCondLst>
                                  <p:childTnLst>
                                    <p:set>
                                      <p:cBhvr>
                                        <p:cTn id="63" dur="1" fill="hold">
                                          <p:stCondLst>
                                            <p:cond delay="0"/>
                                          </p:stCondLst>
                                        </p:cTn>
                                        <p:tgtEl>
                                          <p:spTgt spid="31"/>
                                        </p:tgtEl>
                                        <p:attrNameLst>
                                          <p:attrName>style.visibility</p:attrName>
                                        </p:attrNameLst>
                                      </p:cBhvr>
                                      <p:to>
                                        <p:strVal val="visible"/>
                                      </p:to>
                                    </p:set>
                                    <p:anim calcmode="lin" valueType="num">
                                      <p:cBhvr>
                                        <p:cTn id="64" dur="500" decel="50000" fill="hold">
                                          <p:stCondLst>
                                            <p:cond delay="0"/>
                                          </p:stCondLst>
                                        </p:cTn>
                                        <p:tgtEl>
                                          <p:spTgt spid="31"/>
                                        </p:tgtEl>
                                        <p:attrNameLst>
                                          <p:attrName>style.rotation</p:attrName>
                                        </p:attrNameLst>
                                      </p:cBhvr>
                                      <p:tavLst>
                                        <p:tav tm="0">
                                          <p:val>
                                            <p:fltVal val="-90"/>
                                          </p:val>
                                        </p:tav>
                                        <p:tav tm="100000">
                                          <p:val>
                                            <p:fltVal val="0"/>
                                          </p:val>
                                        </p:tav>
                                      </p:tavLst>
                                    </p:anim>
                                    <p:anim calcmode="lin" valueType="num">
                                      <p:cBhvr>
                                        <p:cTn id="65" dur="500" decel="50000" fill="hold">
                                          <p:stCondLst>
                                            <p:cond delay="0"/>
                                          </p:stCondLst>
                                        </p:cTn>
                                        <p:tgtEl>
                                          <p:spTgt spid="31"/>
                                        </p:tgtEl>
                                        <p:attrNameLst>
                                          <p:attrName>ppt_w</p:attrName>
                                        </p:attrNameLst>
                                      </p:cBhvr>
                                      <p:tavLst>
                                        <p:tav tm="0">
                                          <p:val>
                                            <p:strVal val="#ppt_w"/>
                                          </p:val>
                                        </p:tav>
                                        <p:tav tm="100000">
                                          <p:val>
                                            <p:strVal val="#ppt_w*.05"/>
                                          </p:val>
                                        </p:tav>
                                      </p:tavLst>
                                    </p:anim>
                                    <p:anim calcmode="lin" valueType="num">
                                      <p:cBhvr>
                                        <p:cTn id="66" dur="500" accel="50000" fill="hold">
                                          <p:stCondLst>
                                            <p:cond delay="500"/>
                                          </p:stCondLst>
                                        </p:cTn>
                                        <p:tgtEl>
                                          <p:spTgt spid="31"/>
                                        </p:tgtEl>
                                        <p:attrNameLst>
                                          <p:attrName>ppt_w</p:attrName>
                                        </p:attrNameLst>
                                      </p:cBhvr>
                                      <p:tavLst>
                                        <p:tav tm="0">
                                          <p:val>
                                            <p:strVal val="#ppt_w*.05"/>
                                          </p:val>
                                        </p:tav>
                                        <p:tav tm="100000">
                                          <p:val>
                                            <p:strVal val="#ppt_w"/>
                                          </p:val>
                                        </p:tav>
                                      </p:tavLst>
                                    </p:anim>
                                    <p:anim calcmode="lin" valueType="num">
                                      <p:cBhvr>
                                        <p:cTn id="67" dur="1000" fill="hold"/>
                                        <p:tgtEl>
                                          <p:spTgt spid="31"/>
                                        </p:tgtEl>
                                        <p:attrNameLst>
                                          <p:attrName>ppt_h</p:attrName>
                                        </p:attrNameLst>
                                      </p:cBhvr>
                                      <p:tavLst>
                                        <p:tav tm="0">
                                          <p:val>
                                            <p:strVal val="#ppt_h"/>
                                          </p:val>
                                        </p:tav>
                                        <p:tav tm="100000">
                                          <p:val>
                                            <p:strVal val="#ppt_h"/>
                                          </p:val>
                                        </p:tav>
                                      </p:tavLst>
                                    </p:anim>
                                    <p:anim calcmode="lin" valueType="num">
                                      <p:cBhvr>
                                        <p:cTn id="68" dur="500" decel="50000" fill="hold">
                                          <p:stCondLst>
                                            <p:cond delay="0"/>
                                          </p:stCondLst>
                                        </p:cTn>
                                        <p:tgtEl>
                                          <p:spTgt spid="31"/>
                                        </p:tgtEl>
                                        <p:attrNameLst>
                                          <p:attrName>ppt_x</p:attrName>
                                        </p:attrNameLst>
                                      </p:cBhvr>
                                      <p:tavLst>
                                        <p:tav tm="0">
                                          <p:val>
                                            <p:strVal val="#ppt_x+.4"/>
                                          </p:val>
                                        </p:tav>
                                        <p:tav tm="100000">
                                          <p:val>
                                            <p:strVal val="#ppt_x"/>
                                          </p:val>
                                        </p:tav>
                                      </p:tavLst>
                                    </p:anim>
                                    <p:anim calcmode="lin" valueType="num">
                                      <p:cBhvr>
                                        <p:cTn id="69" dur="500" decel="50000" fill="hold">
                                          <p:stCondLst>
                                            <p:cond delay="0"/>
                                          </p:stCondLst>
                                        </p:cTn>
                                        <p:tgtEl>
                                          <p:spTgt spid="31"/>
                                        </p:tgtEl>
                                        <p:attrNameLst>
                                          <p:attrName>ppt_y</p:attrName>
                                        </p:attrNameLst>
                                      </p:cBhvr>
                                      <p:tavLst>
                                        <p:tav tm="0">
                                          <p:val>
                                            <p:strVal val="#ppt_y-.2"/>
                                          </p:val>
                                        </p:tav>
                                        <p:tav tm="100000">
                                          <p:val>
                                            <p:strVal val="#ppt_y+.1"/>
                                          </p:val>
                                        </p:tav>
                                      </p:tavLst>
                                    </p:anim>
                                    <p:anim calcmode="lin" valueType="num">
                                      <p:cBhvr>
                                        <p:cTn id="70" dur="500" accel="50000" fill="hold">
                                          <p:stCondLst>
                                            <p:cond delay="500"/>
                                          </p:stCondLst>
                                        </p:cTn>
                                        <p:tgtEl>
                                          <p:spTgt spid="31"/>
                                        </p:tgtEl>
                                        <p:attrNameLst>
                                          <p:attrName>ppt_y</p:attrName>
                                        </p:attrNameLst>
                                      </p:cBhvr>
                                      <p:tavLst>
                                        <p:tav tm="0">
                                          <p:val>
                                            <p:strVal val="#ppt_y+.1"/>
                                          </p:val>
                                        </p:tav>
                                        <p:tav tm="100000">
                                          <p:val>
                                            <p:strVal val="#ppt_y"/>
                                          </p:val>
                                        </p:tav>
                                      </p:tavLst>
                                    </p:anim>
                                    <p:animEffect transition="in" filter="fade">
                                      <p:cBhvr>
                                        <p:cTn id="71" dur="1000" decel="50000">
                                          <p:stCondLst>
                                            <p:cond delay="0"/>
                                          </p:stCondLst>
                                        </p:cTn>
                                        <p:tgtEl>
                                          <p:spTgt spid="31"/>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747971">
                                            <p:txEl>
                                              <p:pRg st="4" end="4"/>
                                            </p:txEl>
                                          </p:spTgt>
                                        </p:tgtEl>
                                        <p:attrNameLst>
                                          <p:attrName>style.visibility</p:attrName>
                                        </p:attrNameLst>
                                      </p:cBhvr>
                                      <p:to>
                                        <p:strVal val="visible"/>
                                      </p:to>
                                    </p:set>
                                    <p:anim calcmode="lin" valueType="num">
                                      <p:cBhvr additive="base">
                                        <p:cTn id="76" dur="500" fill="hold"/>
                                        <p:tgtEl>
                                          <p:spTgt spid="1747971">
                                            <p:txEl>
                                              <p:pRg st="4" end="4"/>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17479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5"/>
                                        </p:tgtEl>
                                        <p:attrNameLst>
                                          <p:attrName>style.visibility</p:attrName>
                                        </p:attrNameLst>
                                      </p:cBhvr>
                                      <p:to>
                                        <p:strVal val="visible"/>
                                      </p:to>
                                    </p:set>
                                    <p:anim calcmode="lin" valueType="num">
                                      <p:cBhvr>
                                        <p:cTn id="82" dur="500" fill="hold"/>
                                        <p:tgtEl>
                                          <p:spTgt spid="5"/>
                                        </p:tgtEl>
                                        <p:attrNameLst>
                                          <p:attrName>ppt_w</p:attrName>
                                        </p:attrNameLst>
                                      </p:cBhvr>
                                      <p:tavLst>
                                        <p:tav tm="0">
                                          <p:val>
                                            <p:fltVal val="0"/>
                                          </p:val>
                                        </p:tav>
                                        <p:tav tm="100000">
                                          <p:val>
                                            <p:strVal val="#ppt_w"/>
                                          </p:val>
                                        </p:tav>
                                      </p:tavLst>
                                    </p:anim>
                                    <p:anim calcmode="lin" valueType="num">
                                      <p:cBhvr>
                                        <p:cTn id="83" dur="500" fill="hold"/>
                                        <p:tgtEl>
                                          <p:spTgt spid="5"/>
                                        </p:tgtEl>
                                        <p:attrNameLst>
                                          <p:attrName>ppt_h</p:attrName>
                                        </p:attrNameLst>
                                      </p:cBhvr>
                                      <p:tavLst>
                                        <p:tav tm="0">
                                          <p:val>
                                            <p:fltVal val="0"/>
                                          </p:val>
                                        </p:tav>
                                        <p:tav tm="100000">
                                          <p:val>
                                            <p:strVal val="#ppt_h"/>
                                          </p:val>
                                        </p:tav>
                                      </p:tavLst>
                                    </p:anim>
                                    <p:animEffect transition="in" filter="fade">
                                      <p:cBhvr>
                                        <p:cTn id="8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7971" grpId="0" uiExpand="1" build="p"/>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a:extLst>
              <a:ext uri="{FF2B5EF4-FFF2-40B4-BE49-F238E27FC236}">
                <a16:creationId xmlns:a16="http://schemas.microsoft.com/office/drawing/2014/main" id="{49C11F4A-D2E6-4798-8B1E-99560410FF78}"/>
              </a:ext>
            </a:extLst>
          </p:cNvPr>
          <p:cNvSpPr>
            <a:spLocks noGrp="1" noChangeArrowheads="1"/>
          </p:cNvSpPr>
          <p:nvPr>
            <p:ph type="title"/>
          </p:nvPr>
        </p:nvSpPr>
        <p:spPr>
          <a:xfrm>
            <a:off x="794881" y="278540"/>
            <a:ext cx="8066367" cy="585923"/>
          </a:xfrm>
        </p:spPr>
        <p:txBody>
          <a:bodyPr/>
          <a:lstStyle/>
          <a:p>
            <a:pPr eaLnBrk="1" hangingPunct="1"/>
            <a:r>
              <a:rPr lang="en-US" altLang="zh-CN" dirty="0"/>
              <a:t>5.3.4 </a:t>
            </a:r>
            <a:r>
              <a:rPr lang="zh-CN" altLang="en-US" dirty="0"/>
              <a:t>良序关系</a:t>
            </a:r>
          </a:p>
        </p:txBody>
      </p:sp>
      <p:sp>
        <p:nvSpPr>
          <p:cNvPr id="1750019" name="Rectangle 3">
            <a:extLst>
              <a:ext uri="{FF2B5EF4-FFF2-40B4-BE49-F238E27FC236}">
                <a16:creationId xmlns:a16="http://schemas.microsoft.com/office/drawing/2014/main" id="{DB8F4E22-0D45-4224-95BF-A39DA2B049E0}"/>
              </a:ext>
            </a:extLst>
          </p:cNvPr>
          <p:cNvSpPr>
            <a:spLocks noGrp="1" noChangeArrowheads="1"/>
          </p:cNvSpPr>
          <p:nvPr>
            <p:ph type="body" idx="1"/>
          </p:nvPr>
        </p:nvSpPr>
        <p:spPr>
          <a:xfrm>
            <a:off x="307975" y="1054345"/>
            <a:ext cx="11658600" cy="1918250"/>
          </a:xfrm>
        </p:spPr>
        <p:txBody>
          <a:bodyPr/>
          <a:lstStyle/>
          <a:p>
            <a:pPr marL="0" indent="0">
              <a:lnSpc>
                <a:spcPct val="150000"/>
              </a:lnSpc>
              <a:buNone/>
              <a:defRPr/>
            </a:pPr>
            <a:r>
              <a:rPr lang="zh-CN" altLang="en-US" dirty="0">
                <a:solidFill>
                  <a:srgbClr val="C00000"/>
                </a:solidFill>
              </a:rPr>
              <a:t>定义</a:t>
            </a:r>
            <a:r>
              <a:rPr lang="en-US" altLang="zh-CN" dirty="0">
                <a:solidFill>
                  <a:srgbClr val="C00000"/>
                </a:solidFill>
              </a:rPr>
              <a:t>5.14   </a:t>
            </a:r>
            <a:r>
              <a:rPr lang="zh-CN" altLang="en-US" dirty="0"/>
              <a:t>设</a:t>
            </a:r>
            <a:r>
              <a:rPr lang="en-US" altLang="zh-CN" dirty="0"/>
              <a:t>&lt;A,≤&gt;</a:t>
            </a:r>
            <a:r>
              <a:rPr lang="zh-CN" altLang="en-US" dirty="0"/>
              <a:t>是一偏序集，</a:t>
            </a:r>
            <a:r>
              <a:rPr lang="zh-CN" altLang="en-US" dirty="0">
                <a:solidFill>
                  <a:srgbClr val="0000CC"/>
                </a:solidFill>
              </a:rPr>
              <a:t>若</a:t>
            </a:r>
            <a:r>
              <a:rPr lang="en-US" altLang="zh-CN" dirty="0">
                <a:solidFill>
                  <a:srgbClr val="0000CC"/>
                </a:solidFill>
              </a:rPr>
              <a:t>A</a:t>
            </a:r>
            <a:r>
              <a:rPr lang="zh-CN" altLang="en-US" dirty="0">
                <a:solidFill>
                  <a:srgbClr val="0000CC"/>
                </a:solidFill>
              </a:rPr>
              <a:t>的任何一个非空子集都有最小元</a:t>
            </a:r>
            <a:r>
              <a:rPr lang="zh-CN" altLang="en-US" dirty="0"/>
              <a:t>，则称</a:t>
            </a:r>
            <a:r>
              <a:rPr lang="zh-CN" altLang="en-US" dirty="0">
                <a:latin typeface="宋体"/>
              </a:rPr>
              <a:t>“</a:t>
            </a:r>
            <a:r>
              <a:rPr lang="zh-CN" altLang="en-US" dirty="0"/>
              <a:t>≤</a:t>
            </a:r>
            <a:r>
              <a:rPr lang="zh-CN" altLang="en-US" dirty="0">
                <a:latin typeface="宋体"/>
              </a:rPr>
              <a:t>”</a:t>
            </a:r>
            <a:r>
              <a:rPr lang="zh-CN" altLang="en-US" dirty="0"/>
              <a:t>为</a:t>
            </a:r>
            <a:r>
              <a:rPr lang="zh-CN" altLang="en-US" dirty="0">
                <a:solidFill>
                  <a:srgbClr val="3333FF"/>
                </a:solidFill>
              </a:rPr>
              <a:t>良序关系</a:t>
            </a:r>
            <a:r>
              <a:rPr lang="zh-CN" altLang="zh-CN" dirty="0"/>
              <a:t>（</a:t>
            </a:r>
            <a:r>
              <a:rPr lang="en-US" altLang="zh-CN" dirty="0"/>
              <a:t>Well Order </a:t>
            </a:r>
            <a:r>
              <a:rPr lang="en-US" altLang="zh-CN" dirty="0" err="1"/>
              <a:t>Rrelation</a:t>
            </a:r>
            <a:r>
              <a:rPr lang="zh-CN" altLang="zh-CN" dirty="0"/>
              <a:t>）</a:t>
            </a:r>
            <a:r>
              <a:rPr lang="zh-CN" altLang="en-US" dirty="0"/>
              <a:t>，简称良序，此时</a:t>
            </a:r>
            <a:r>
              <a:rPr lang="en-US" altLang="zh-CN" dirty="0"/>
              <a:t>&lt;A,≤&gt;</a:t>
            </a:r>
            <a:r>
              <a:rPr lang="zh-CN" altLang="en-US" dirty="0"/>
              <a:t>称为良序集</a:t>
            </a:r>
            <a:r>
              <a:rPr lang="zh-CN" altLang="zh-CN" dirty="0"/>
              <a:t>（</a:t>
            </a:r>
            <a:r>
              <a:rPr lang="en-US" altLang="zh-CN" dirty="0"/>
              <a:t>Well Order Set</a:t>
            </a:r>
            <a:r>
              <a:rPr lang="zh-CN" altLang="zh-CN" dirty="0"/>
              <a:t>）</a:t>
            </a:r>
            <a:r>
              <a:rPr lang="zh-CN" altLang="en-US" dirty="0"/>
              <a:t>。</a:t>
            </a:r>
          </a:p>
        </p:txBody>
      </p:sp>
      <p:sp>
        <p:nvSpPr>
          <p:cNvPr id="2" name="Rectangle 2">
            <a:extLst>
              <a:ext uri="{FF2B5EF4-FFF2-40B4-BE49-F238E27FC236}">
                <a16:creationId xmlns:a16="http://schemas.microsoft.com/office/drawing/2014/main" id="{3EB18904-C923-4E53-B1D8-BD326160263A}"/>
              </a:ext>
            </a:extLst>
          </p:cNvPr>
          <p:cNvSpPr>
            <a:spLocks noChangeArrowheads="1"/>
          </p:cNvSpPr>
          <p:nvPr/>
        </p:nvSpPr>
        <p:spPr bwMode="auto">
          <a:xfrm>
            <a:off x="536574" y="3162476"/>
            <a:ext cx="287993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Text Box 556">
            <a:extLst>
              <a:ext uri="{FF2B5EF4-FFF2-40B4-BE49-F238E27FC236}">
                <a16:creationId xmlns:a16="http://schemas.microsoft.com/office/drawing/2014/main" id="{3542F813-F941-4226-BFF9-D780F52D7D28}"/>
              </a:ext>
            </a:extLst>
          </p:cNvPr>
          <p:cNvSpPr txBox="1">
            <a:spLocks noChangeArrowheads="1"/>
          </p:cNvSpPr>
          <p:nvPr/>
        </p:nvSpPr>
        <p:spPr bwMode="auto">
          <a:xfrm>
            <a:off x="536575" y="3162477"/>
            <a:ext cx="11049000" cy="2019918"/>
          </a:xfrm>
          <a:prstGeom prst="rect">
            <a:avLst/>
          </a:prstGeom>
          <a:solidFill>
            <a:srgbClr val="D9D9D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b="1" i="0" u="none" strike="noStrike" cap="none" normalizeH="0" baseline="0" dirty="0">
                <a:ln>
                  <a:noFill/>
                </a:ln>
                <a:effectLst/>
                <a:latin typeface="微软雅黑" panose="020B0503020204020204" pitchFamily="34" charset="-122"/>
                <a:ea typeface="微软雅黑" panose="020B0503020204020204" pitchFamily="34" charset="-122"/>
                <a:cs typeface="Times New Roman" panose="02020603050405020304" pitchFamily="18" charset="0"/>
              </a:rPr>
              <a:t>解题小贴士—</a:t>
            </a:r>
            <a:r>
              <a:rPr kumimoji="0" lang="zh-CN" altLang="zh-CN"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非空集合</a:t>
            </a:r>
            <a:r>
              <a:rPr kumimoji="0" lang="en-US" altLang="zh-CN"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A</a:t>
            </a:r>
            <a:r>
              <a:rPr kumimoji="0" lang="zh-CN" altLang="en-US"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上的关系</a:t>
            </a:r>
            <a:r>
              <a:rPr kumimoji="0" lang="en-US" altLang="zh-CN"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R</a:t>
            </a:r>
            <a:r>
              <a:rPr kumimoji="0" lang="zh-CN" altLang="en-US"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是良序关系的判断方法</a:t>
            </a:r>
            <a:endParaRPr kumimoji="0" lang="zh-CN" altLang="en-US"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en-US"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）确定关系</a:t>
            </a:r>
            <a:r>
              <a:rPr kumimoji="0" lang="en-US" altLang="zh-CN"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R</a:t>
            </a:r>
            <a:r>
              <a:rPr kumimoji="0" lang="zh-CN" altLang="en-US"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是偏序关系</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a:t>
            </a:r>
            <a:r>
              <a:rPr kumimoji="0" lang="zh-CN" altLang="en-US"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a:t>
            </a:r>
            <a:r>
              <a:rPr kumimoji="0" lang="zh-CN" altLang="en-US"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的任何一个非空子集都有最小元。</a:t>
            </a:r>
            <a:endParaRPr kumimoji="0" lang="zh-CN" altLang="en-US"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a:extLst>
              <a:ext uri="{FF2B5EF4-FFF2-40B4-BE49-F238E27FC236}">
                <a16:creationId xmlns:a16="http://schemas.microsoft.com/office/drawing/2014/main" id="{9CD0CB39-A5BD-4102-B013-F271CA536EF8}"/>
              </a:ext>
            </a:extLst>
          </p:cNvPr>
          <p:cNvSpPr>
            <a:spLocks noGrp="1" noChangeArrowheads="1"/>
          </p:cNvSpPr>
          <p:nvPr>
            <p:ph type="title"/>
          </p:nvPr>
        </p:nvSpPr>
        <p:spPr/>
        <p:txBody>
          <a:bodyPr/>
          <a:lstStyle/>
          <a:p>
            <a:pPr eaLnBrk="1" hangingPunct="1"/>
            <a:r>
              <a:rPr lang="zh-CN" altLang="en-US" dirty="0"/>
              <a:t>例</a:t>
            </a:r>
            <a:r>
              <a:rPr lang="en-US" altLang="zh-CN" dirty="0"/>
              <a:t>5.24</a:t>
            </a:r>
            <a:endParaRPr lang="zh-CN" altLang="en-US" dirty="0"/>
          </a:p>
        </p:txBody>
      </p:sp>
      <p:sp>
        <p:nvSpPr>
          <p:cNvPr id="1751043" name="Rectangle 3">
            <a:extLst>
              <a:ext uri="{FF2B5EF4-FFF2-40B4-BE49-F238E27FC236}">
                <a16:creationId xmlns:a16="http://schemas.microsoft.com/office/drawing/2014/main" id="{92B92F1F-6287-4D03-9C39-B73EEBCCAA52}"/>
              </a:ext>
            </a:extLst>
          </p:cNvPr>
          <p:cNvSpPr>
            <a:spLocks noGrp="1" noChangeArrowheads="1"/>
          </p:cNvSpPr>
          <p:nvPr>
            <p:ph type="body" idx="1"/>
          </p:nvPr>
        </p:nvSpPr>
        <p:spPr>
          <a:xfrm>
            <a:off x="409846" y="1130562"/>
            <a:ext cx="11404329" cy="775232"/>
          </a:xfrm>
        </p:spPr>
        <p:txBody>
          <a:bodyPr>
            <a:normAutofit/>
          </a:bodyPr>
          <a:lstStyle/>
          <a:p>
            <a:pPr marL="0" indent="0">
              <a:buNone/>
            </a:pPr>
            <a:r>
              <a:rPr lang="zh-CN" altLang="en-US" dirty="0">
                <a:solidFill>
                  <a:srgbClr val="C00000"/>
                </a:solidFill>
              </a:rPr>
              <a:t>例</a:t>
            </a:r>
            <a:r>
              <a:rPr lang="en-US" altLang="zh-CN" dirty="0">
                <a:solidFill>
                  <a:srgbClr val="C00000"/>
                </a:solidFill>
              </a:rPr>
              <a:t>5.24  </a:t>
            </a:r>
            <a:r>
              <a:rPr lang="zh-CN" altLang="en-US" dirty="0"/>
              <a:t>试判断例</a:t>
            </a:r>
            <a:r>
              <a:rPr lang="en-US" altLang="zh-CN" dirty="0"/>
              <a:t>5.23</a:t>
            </a:r>
            <a:r>
              <a:rPr lang="zh-CN" altLang="en-US" dirty="0"/>
              <a:t>中的</a:t>
            </a:r>
            <a:r>
              <a:rPr lang="en-US" altLang="zh-CN" dirty="0"/>
              <a:t>(1)</a:t>
            </a:r>
            <a:r>
              <a:rPr lang="zh-CN" altLang="en-US" dirty="0"/>
              <a:t>和</a:t>
            </a:r>
            <a:r>
              <a:rPr lang="en-US" altLang="zh-CN" dirty="0"/>
              <a:t>(2)</a:t>
            </a:r>
            <a:r>
              <a:rPr lang="zh-CN" altLang="en-US" dirty="0"/>
              <a:t>是否为良序关系。</a:t>
            </a:r>
          </a:p>
          <a:p>
            <a:pPr marL="0" indent="0">
              <a:buNone/>
            </a:pPr>
            <a:endParaRPr lang="zh-CN" altLang="en-US" dirty="0">
              <a:solidFill>
                <a:srgbClr val="0000CC"/>
              </a:solidFill>
            </a:endParaRPr>
          </a:p>
        </p:txBody>
      </p:sp>
      <p:sp>
        <p:nvSpPr>
          <p:cNvPr id="24" name="Rectangle 3">
            <a:extLst>
              <a:ext uri="{FF2B5EF4-FFF2-40B4-BE49-F238E27FC236}">
                <a16:creationId xmlns:a16="http://schemas.microsoft.com/office/drawing/2014/main" id="{F3443509-AE6D-4176-90C4-A9CB29E122B0}"/>
              </a:ext>
            </a:extLst>
          </p:cNvPr>
          <p:cNvSpPr txBox="1">
            <a:spLocks noChangeArrowheads="1"/>
          </p:cNvSpPr>
          <p:nvPr/>
        </p:nvSpPr>
        <p:spPr>
          <a:xfrm>
            <a:off x="370560" y="1905794"/>
            <a:ext cx="9887167" cy="1977662"/>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50000"/>
              </a:lnSpc>
              <a:buClr>
                <a:srgbClr val="800080"/>
              </a:buClr>
              <a:buFont typeface="Wingdings" pitchFamily="2" charset="2"/>
              <a:buNone/>
            </a:pPr>
            <a:r>
              <a:rPr lang="zh-CN" altLang="en-US" dirty="0"/>
              <a:t>（</a:t>
            </a:r>
            <a:r>
              <a:rPr lang="en-US" altLang="zh-CN" dirty="0"/>
              <a:t>1</a:t>
            </a:r>
            <a:r>
              <a:rPr lang="zh-CN" altLang="en-US" dirty="0"/>
              <a:t>）设集合</a:t>
            </a:r>
            <a:r>
              <a:rPr lang="en-US" altLang="zh-CN" dirty="0"/>
              <a:t>A={</a:t>
            </a:r>
            <a:r>
              <a:rPr lang="en-US" altLang="zh-CN" dirty="0" err="1"/>
              <a:t>a,b,c</a:t>
            </a:r>
            <a:r>
              <a:rPr lang="en-US" altLang="zh-CN" dirty="0"/>
              <a:t>}</a:t>
            </a:r>
            <a:r>
              <a:rPr lang="zh-CN" altLang="en-US" dirty="0"/>
              <a:t>，其上的关系</a:t>
            </a:r>
            <a:r>
              <a:rPr lang="zh-CN" altLang="en-US" dirty="0">
                <a:latin typeface="宋体" panose="02010600030101010101" pitchFamily="2" charset="-122"/>
              </a:rPr>
              <a:t>“</a:t>
            </a:r>
            <a:r>
              <a:rPr lang="zh-CN" altLang="en-US" dirty="0">
                <a:solidFill>
                  <a:srgbClr val="0000FF"/>
                </a:solidFill>
              </a:rPr>
              <a:t>≤</a:t>
            </a:r>
            <a:r>
              <a:rPr lang="zh-CN" altLang="en-US" dirty="0">
                <a:latin typeface="宋体" panose="02010600030101010101" pitchFamily="2" charset="-122"/>
              </a:rPr>
              <a:t>”</a:t>
            </a:r>
            <a:r>
              <a:rPr lang="en-US" altLang="zh-CN" dirty="0"/>
              <a:t>={&lt;</a:t>
            </a:r>
            <a:r>
              <a:rPr lang="en-US" altLang="zh-CN" dirty="0" err="1"/>
              <a:t>a,a</a:t>
            </a:r>
            <a:r>
              <a:rPr lang="en-US" altLang="zh-CN" dirty="0"/>
              <a:t>&gt;,  </a:t>
            </a:r>
          </a:p>
          <a:p>
            <a:pPr marL="0" indent="0">
              <a:lnSpc>
                <a:spcPct val="150000"/>
              </a:lnSpc>
              <a:buClr>
                <a:srgbClr val="800080"/>
              </a:buClr>
              <a:buFont typeface="Wingdings" pitchFamily="2" charset="2"/>
              <a:buNone/>
            </a:pPr>
            <a:r>
              <a:rPr lang="en-US" altLang="zh-CN" dirty="0"/>
              <a:t>	&lt;</a:t>
            </a:r>
            <a:r>
              <a:rPr lang="en-US" altLang="zh-CN" dirty="0" err="1"/>
              <a:t>b,b</a:t>
            </a:r>
            <a:r>
              <a:rPr lang="en-US" altLang="zh-CN" dirty="0"/>
              <a:t>&gt;,&lt;</a:t>
            </a:r>
            <a:r>
              <a:rPr lang="en-US" altLang="zh-CN" dirty="0" err="1"/>
              <a:t>c,c</a:t>
            </a:r>
            <a:r>
              <a:rPr lang="en-US" altLang="zh-CN" dirty="0"/>
              <a:t>&gt;,&lt;</a:t>
            </a:r>
            <a:r>
              <a:rPr lang="en-US" altLang="zh-CN" dirty="0" err="1"/>
              <a:t>a,b</a:t>
            </a:r>
            <a:r>
              <a:rPr lang="en-US" altLang="zh-CN" dirty="0"/>
              <a:t>&gt;,&lt;</a:t>
            </a:r>
            <a:r>
              <a:rPr lang="en-US" altLang="zh-CN" dirty="0" err="1"/>
              <a:t>b,c</a:t>
            </a:r>
            <a:r>
              <a:rPr lang="en-US" altLang="zh-CN" dirty="0"/>
              <a:t>&gt;, &lt;</a:t>
            </a:r>
            <a:r>
              <a:rPr lang="en-US" altLang="zh-CN" dirty="0" err="1"/>
              <a:t>a,c</a:t>
            </a:r>
            <a:r>
              <a:rPr lang="en-US" altLang="zh-CN" dirty="0"/>
              <a:t>&gt;}</a:t>
            </a:r>
            <a:endParaRPr lang="zh-CN" altLang="en-US" dirty="0"/>
          </a:p>
          <a:p>
            <a:pPr marL="0" indent="0">
              <a:lnSpc>
                <a:spcPct val="150000"/>
              </a:lnSpc>
              <a:buClr>
                <a:srgbClr val="800080"/>
              </a:buClr>
              <a:buFont typeface="Wingdings" pitchFamily="2" charset="2"/>
              <a:buNone/>
            </a:pPr>
            <a:r>
              <a:rPr lang="zh-CN" altLang="en-US" dirty="0"/>
              <a:t>（</a:t>
            </a:r>
            <a:r>
              <a:rPr lang="en-US" altLang="zh-CN" dirty="0"/>
              <a:t>2</a:t>
            </a:r>
            <a:r>
              <a:rPr lang="zh-CN" altLang="en-US" dirty="0"/>
              <a:t>）实数集</a:t>
            </a:r>
            <a:r>
              <a:rPr lang="en-US" altLang="zh-CN" dirty="0"/>
              <a:t>R</a:t>
            </a:r>
            <a:r>
              <a:rPr lang="zh-CN" altLang="en-US" dirty="0"/>
              <a:t>上的大于等于关系</a:t>
            </a:r>
            <a:r>
              <a:rPr lang="zh-CN" altLang="en-US" dirty="0">
                <a:latin typeface="宋体" panose="02010600030101010101" pitchFamily="2" charset="-122"/>
              </a:rPr>
              <a:t>“</a:t>
            </a:r>
            <a:r>
              <a:rPr kumimoji="1" lang="en-US" altLang="zh-CN" dirty="0">
                <a:solidFill>
                  <a:srgbClr val="3333FF"/>
                </a:solidFill>
                <a:latin typeface="微软雅黑" panose="020B0503020204020204" pitchFamily="34" charset="-122"/>
                <a:ea typeface="微软雅黑" panose="020B0503020204020204" pitchFamily="34" charset="-122"/>
              </a:rPr>
              <a:t>≥</a:t>
            </a:r>
            <a:r>
              <a:rPr lang="zh-CN" altLang="en-US" dirty="0">
                <a:latin typeface="宋体" panose="02010600030101010101" pitchFamily="2" charset="-122"/>
              </a:rPr>
              <a:t>”</a:t>
            </a:r>
            <a:r>
              <a:rPr lang="zh-CN" altLang="en-US" dirty="0"/>
              <a:t>。</a:t>
            </a:r>
          </a:p>
        </p:txBody>
      </p:sp>
      <p:sp>
        <p:nvSpPr>
          <p:cNvPr id="25" name="Rectangle 3">
            <a:extLst>
              <a:ext uri="{FF2B5EF4-FFF2-40B4-BE49-F238E27FC236}">
                <a16:creationId xmlns:a16="http://schemas.microsoft.com/office/drawing/2014/main" id="{391ECD03-F4F4-4463-A585-77F1EC456778}"/>
              </a:ext>
            </a:extLst>
          </p:cNvPr>
          <p:cNvSpPr txBox="1">
            <a:spLocks noChangeArrowheads="1"/>
          </p:cNvSpPr>
          <p:nvPr/>
        </p:nvSpPr>
        <p:spPr>
          <a:xfrm>
            <a:off x="8156575" y="2588612"/>
            <a:ext cx="822054" cy="612025"/>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Font typeface="Wingdings" pitchFamily="2" charset="2"/>
              <a:buNone/>
            </a:pPr>
            <a:r>
              <a:rPr lang="zh-CN" altLang="en-US" dirty="0">
                <a:solidFill>
                  <a:srgbClr val="C00000"/>
                </a:solidFill>
              </a:rPr>
              <a:t>是</a:t>
            </a:r>
            <a:endParaRPr lang="zh-CN" altLang="en-US" dirty="0">
              <a:solidFill>
                <a:srgbClr val="0000CC"/>
              </a:solidFill>
            </a:endParaRPr>
          </a:p>
        </p:txBody>
      </p:sp>
      <p:sp>
        <p:nvSpPr>
          <p:cNvPr id="26" name="Rectangle 3">
            <a:extLst>
              <a:ext uri="{FF2B5EF4-FFF2-40B4-BE49-F238E27FC236}">
                <a16:creationId xmlns:a16="http://schemas.microsoft.com/office/drawing/2014/main" id="{B5E4C794-F26C-4A4F-AAA0-2FB60DB913C0}"/>
              </a:ext>
            </a:extLst>
          </p:cNvPr>
          <p:cNvSpPr txBox="1">
            <a:spLocks noChangeArrowheads="1"/>
          </p:cNvSpPr>
          <p:nvPr/>
        </p:nvSpPr>
        <p:spPr>
          <a:xfrm>
            <a:off x="8161685" y="3046927"/>
            <a:ext cx="822054" cy="612025"/>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Font typeface="Wingdings" pitchFamily="2" charset="2"/>
              <a:buNone/>
            </a:pPr>
            <a:r>
              <a:rPr lang="zh-CN" altLang="en-US" dirty="0">
                <a:solidFill>
                  <a:srgbClr val="C00000"/>
                </a:solidFill>
              </a:rPr>
              <a:t>否</a:t>
            </a:r>
            <a:endParaRPr lang="zh-CN" altLang="en-US" dirty="0">
              <a:solidFill>
                <a:srgbClr val="0000CC"/>
              </a:solidFill>
            </a:endParaRPr>
          </a:p>
        </p:txBody>
      </p:sp>
      <p:sp>
        <p:nvSpPr>
          <p:cNvPr id="6" name="爆炸形: 8 pt  5">
            <a:extLst>
              <a:ext uri="{FF2B5EF4-FFF2-40B4-BE49-F238E27FC236}">
                <a16:creationId xmlns:a16="http://schemas.microsoft.com/office/drawing/2014/main" id="{2E57DEB0-FA3F-4303-B0E1-8FFE0BD5B98F}"/>
              </a:ext>
            </a:extLst>
          </p:cNvPr>
          <p:cNvSpPr/>
          <p:nvPr/>
        </p:nvSpPr>
        <p:spPr>
          <a:xfrm>
            <a:off x="3136899" y="3352938"/>
            <a:ext cx="5476875" cy="1977661"/>
          </a:xfrm>
          <a:prstGeom prst="irregularSeal1">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latin typeface="+mn-ea"/>
              </a:rPr>
              <a:t>存在非空子集</a:t>
            </a:r>
            <a:r>
              <a:rPr lang="en-US" altLang="zh-CN" b="1" dirty="0">
                <a:latin typeface="+mn-ea"/>
              </a:rPr>
              <a:t>(0,1)</a:t>
            </a:r>
            <a:r>
              <a:rPr lang="zh-CN" altLang="en-US" b="1" dirty="0">
                <a:latin typeface="+mn-ea"/>
              </a:rPr>
              <a:t>开区间没有最小元</a:t>
            </a:r>
          </a:p>
        </p:txBody>
      </p:sp>
      <p:sp>
        <p:nvSpPr>
          <p:cNvPr id="8" name="卷形: 垂直 7">
            <a:extLst>
              <a:ext uri="{FF2B5EF4-FFF2-40B4-BE49-F238E27FC236}">
                <a16:creationId xmlns:a16="http://schemas.microsoft.com/office/drawing/2014/main" id="{BA0B6B3F-830D-4475-A6DF-8B2E7EE0FD69}"/>
              </a:ext>
            </a:extLst>
          </p:cNvPr>
          <p:cNvSpPr/>
          <p:nvPr/>
        </p:nvSpPr>
        <p:spPr>
          <a:xfrm>
            <a:off x="278456" y="5179410"/>
            <a:ext cx="11230919" cy="132775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zh-CN" b="1" dirty="0">
                <a:latin typeface="+mn-ea"/>
              </a:rPr>
              <a:t>注意：</a:t>
            </a:r>
            <a:r>
              <a:rPr lang="zh-CN" altLang="en-US" b="1" dirty="0">
                <a:latin typeface="+mn-ea"/>
              </a:rPr>
              <a:t> </a:t>
            </a:r>
            <a:r>
              <a:rPr lang="en-US" altLang="zh-CN" b="1" dirty="0">
                <a:latin typeface="+mn-ea"/>
              </a:rPr>
              <a:t>(</a:t>
            </a:r>
            <a:r>
              <a:rPr lang="zh-CN" altLang="en-US" b="1" dirty="0">
                <a:latin typeface="+mn-ea"/>
              </a:rPr>
              <a:t>１</a:t>
            </a:r>
            <a:r>
              <a:rPr lang="en-US" altLang="zh-CN" b="1" dirty="0">
                <a:latin typeface="+mn-ea"/>
              </a:rPr>
              <a:t>)“≤”</a:t>
            </a:r>
            <a:r>
              <a:rPr lang="zh-CN" altLang="en-US" b="1" dirty="0">
                <a:latin typeface="+mn-ea"/>
              </a:rPr>
              <a:t>是良序关系⇒“≤”是全序关系⇒“≤”是偏序关系。</a:t>
            </a:r>
          </a:p>
          <a:p>
            <a:pPr>
              <a:lnSpc>
                <a:spcPct val="150000"/>
              </a:lnSpc>
            </a:pPr>
            <a:r>
              <a:rPr lang="en-US" altLang="zh-CN" b="1" dirty="0">
                <a:latin typeface="+mn-ea"/>
              </a:rPr>
              <a:t>            (</a:t>
            </a:r>
            <a:r>
              <a:rPr lang="zh-CN" altLang="en-US" b="1" dirty="0">
                <a:latin typeface="+mn-ea"/>
              </a:rPr>
              <a:t>２</a:t>
            </a:r>
            <a:r>
              <a:rPr lang="en-US" altLang="zh-CN" b="1" dirty="0">
                <a:latin typeface="+mn-ea"/>
              </a:rPr>
              <a:t>)</a:t>
            </a:r>
            <a:r>
              <a:rPr lang="zh-CN" altLang="en-US" b="1" dirty="0">
                <a:latin typeface="+mn-ea"/>
              </a:rPr>
              <a:t>有限全序集一定是良序集。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additive="base">
                                        <p:cTn id="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xEl>
                                              <p:pRg st="0" end="0"/>
                                            </p:txEl>
                                          </p:spTgt>
                                        </p:tgtEl>
                                        <p:attrNameLst>
                                          <p:attrName>style.visibility</p:attrName>
                                        </p:attrNameLst>
                                      </p:cBhvr>
                                      <p:to>
                                        <p:strVal val="visible"/>
                                      </p:to>
                                    </p:set>
                                    <p:anim calcmode="lin" valueType="num">
                                      <p:cBhvr additive="base">
                                        <p:cTn id="1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P spid="26" grpId="0" build="p"/>
      <p:bldP spid="6"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B7FE3-E9AE-4E73-AA87-6F31BF2D5C92}"/>
              </a:ext>
            </a:extLst>
          </p:cNvPr>
          <p:cNvSpPr>
            <a:spLocks noGrp="1"/>
          </p:cNvSpPr>
          <p:nvPr>
            <p:ph type="title"/>
          </p:nvPr>
        </p:nvSpPr>
        <p:spPr/>
        <p:txBody>
          <a:bodyPr/>
          <a:lstStyle/>
          <a:p>
            <a:r>
              <a:rPr lang="zh-CN" altLang="en-US" dirty="0"/>
              <a:t>总结</a:t>
            </a:r>
          </a:p>
        </p:txBody>
      </p:sp>
      <p:graphicFrame>
        <p:nvGraphicFramePr>
          <p:cNvPr id="6" name="内容占位符 5">
            <a:extLst>
              <a:ext uri="{FF2B5EF4-FFF2-40B4-BE49-F238E27FC236}">
                <a16:creationId xmlns:a16="http://schemas.microsoft.com/office/drawing/2014/main" id="{3775BFE5-6F27-4B5D-ADED-D55D82470CEB}"/>
              </a:ext>
            </a:extLst>
          </p:cNvPr>
          <p:cNvGraphicFramePr>
            <a:graphicFrameLocks noGrp="1"/>
          </p:cNvGraphicFramePr>
          <p:nvPr>
            <p:ph idx="1"/>
            <p:extLst>
              <p:ext uri="{D42A27DB-BD31-4B8C-83A1-F6EECF244321}">
                <p14:modId xmlns:p14="http://schemas.microsoft.com/office/powerpoint/2010/main" val="372279495"/>
              </p:ext>
            </p:extLst>
          </p:nvPr>
        </p:nvGraphicFramePr>
        <p:xfrm>
          <a:off x="774699" y="1524794"/>
          <a:ext cx="10075418" cy="3769401"/>
        </p:xfrm>
        <a:graphic>
          <a:graphicData uri="http://schemas.openxmlformats.org/drawingml/2006/table">
            <a:tbl>
              <a:tblPr>
                <a:tableStyleId>{5C22544A-7EE6-4342-B048-85BDC9FD1C3A}</a:tableStyleId>
              </a:tblPr>
              <a:tblGrid>
                <a:gridCol w="1446848">
                  <a:extLst>
                    <a:ext uri="{9D8B030D-6E8A-4147-A177-3AD203B41FA5}">
                      <a16:colId xmlns:a16="http://schemas.microsoft.com/office/drawing/2014/main" val="733214281"/>
                    </a:ext>
                  </a:extLst>
                </a:gridCol>
                <a:gridCol w="1725106">
                  <a:extLst>
                    <a:ext uri="{9D8B030D-6E8A-4147-A177-3AD203B41FA5}">
                      <a16:colId xmlns:a16="http://schemas.microsoft.com/office/drawing/2014/main" val="278095417"/>
                    </a:ext>
                  </a:extLst>
                </a:gridCol>
                <a:gridCol w="1725106">
                  <a:extLst>
                    <a:ext uri="{9D8B030D-6E8A-4147-A177-3AD203B41FA5}">
                      <a16:colId xmlns:a16="http://schemas.microsoft.com/office/drawing/2014/main" val="140097019"/>
                    </a:ext>
                  </a:extLst>
                </a:gridCol>
                <a:gridCol w="1725106">
                  <a:extLst>
                    <a:ext uri="{9D8B030D-6E8A-4147-A177-3AD203B41FA5}">
                      <a16:colId xmlns:a16="http://schemas.microsoft.com/office/drawing/2014/main" val="3049830169"/>
                    </a:ext>
                  </a:extLst>
                </a:gridCol>
                <a:gridCol w="1726626">
                  <a:extLst>
                    <a:ext uri="{9D8B030D-6E8A-4147-A177-3AD203B41FA5}">
                      <a16:colId xmlns:a16="http://schemas.microsoft.com/office/drawing/2014/main" val="1149428362"/>
                    </a:ext>
                  </a:extLst>
                </a:gridCol>
                <a:gridCol w="1726626">
                  <a:extLst>
                    <a:ext uri="{9D8B030D-6E8A-4147-A177-3AD203B41FA5}">
                      <a16:colId xmlns:a16="http://schemas.microsoft.com/office/drawing/2014/main" val="2611024333"/>
                    </a:ext>
                  </a:extLst>
                </a:gridCol>
              </a:tblGrid>
              <a:tr h="585556">
                <a:tc>
                  <a:txBody>
                    <a:bodyPr/>
                    <a:lstStyle/>
                    <a:p>
                      <a:pPr algn="ctr">
                        <a:lnSpc>
                          <a:spcPct val="200000"/>
                        </a:lnSpc>
                        <a:spcAft>
                          <a:spcPts val="0"/>
                        </a:spcAft>
                      </a:pPr>
                      <a:endParaRPr lang="zh-CN" sz="2400" b="1" kern="100" dirty="0">
                        <a:solidFill>
                          <a:schemeClr val="bg1"/>
                        </a:solidFill>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200000"/>
                        </a:lnSpc>
                        <a:spcBef>
                          <a:spcPts val="600"/>
                        </a:spcBef>
                        <a:spcAft>
                          <a:spcPts val="0"/>
                        </a:spcAft>
                      </a:pPr>
                      <a:r>
                        <a:rPr lang="zh-CN" sz="2400" b="1" kern="100" dirty="0">
                          <a:solidFill>
                            <a:schemeClr val="bg1"/>
                          </a:solidFill>
                          <a:effectLst/>
                          <a:latin typeface="+mn-ea"/>
                          <a:ea typeface="+mn-ea"/>
                        </a:rPr>
                        <a:t>自反性</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200000"/>
                        </a:lnSpc>
                        <a:spcBef>
                          <a:spcPts val="600"/>
                        </a:spcBef>
                        <a:spcAft>
                          <a:spcPts val="0"/>
                        </a:spcAft>
                      </a:pPr>
                      <a:r>
                        <a:rPr lang="zh-CN" sz="2400" b="1" kern="100" dirty="0">
                          <a:solidFill>
                            <a:schemeClr val="bg1"/>
                          </a:solidFill>
                          <a:effectLst/>
                          <a:latin typeface="+mn-ea"/>
                          <a:ea typeface="+mn-ea"/>
                        </a:rPr>
                        <a:t>反自反性</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200000"/>
                        </a:lnSpc>
                        <a:spcBef>
                          <a:spcPts val="600"/>
                        </a:spcBef>
                        <a:spcAft>
                          <a:spcPts val="0"/>
                        </a:spcAft>
                      </a:pPr>
                      <a:r>
                        <a:rPr lang="zh-CN" sz="2400" b="1" kern="100" dirty="0">
                          <a:solidFill>
                            <a:schemeClr val="bg1"/>
                          </a:solidFill>
                          <a:effectLst/>
                          <a:latin typeface="+mn-ea"/>
                          <a:ea typeface="+mn-ea"/>
                        </a:rPr>
                        <a:t>对称性</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200000"/>
                        </a:lnSpc>
                        <a:spcBef>
                          <a:spcPts val="600"/>
                        </a:spcBef>
                        <a:spcAft>
                          <a:spcPts val="0"/>
                        </a:spcAft>
                      </a:pPr>
                      <a:r>
                        <a:rPr lang="zh-CN" sz="2400" b="1" kern="100" dirty="0">
                          <a:solidFill>
                            <a:schemeClr val="bg1"/>
                          </a:solidFill>
                          <a:effectLst/>
                          <a:latin typeface="+mn-ea"/>
                          <a:ea typeface="+mn-ea"/>
                        </a:rPr>
                        <a:t>反对称性</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200000"/>
                        </a:lnSpc>
                        <a:spcBef>
                          <a:spcPts val="600"/>
                        </a:spcBef>
                        <a:spcAft>
                          <a:spcPts val="0"/>
                        </a:spcAft>
                      </a:pPr>
                      <a:r>
                        <a:rPr lang="zh-CN" sz="2400" b="1" kern="100" dirty="0">
                          <a:solidFill>
                            <a:schemeClr val="bg1"/>
                          </a:solidFill>
                          <a:effectLst/>
                          <a:latin typeface="+mn-ea"/>
                          <a:ea typeface="+mn-ea"/>
                        </a:rPr>
                        <a:t>传递性</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290004882"/>
                  </a:ext>
                </a:extLst>
              </a:tr>
              <a:tr h="787061">
                <a:tc>
                  <a:txBody>
                    <a:bodyPr/>
                    <a:lstStyle/>
                    <a:p>
                      <a:pPr algn="ctr">
                        <a:lnSpc>
                          <a:spcPct val="200000"/>
                        </a:lnSpc>
                        <a:spcAft>
                          <a:spcPts val="0"/>
                        </a:spcAft>
                      </a:pPr>
                      <a:r>
                        <a:rPr lang="zh-CN" sz="2400" b="1" kern="100" dirty="0">
                          <a:solidFill>
                            <a:schemeClr val="bg1"/>
                          </a:solidFill>
                          <a:effectLst/>
                          <a:latin typeface="+mn-ea"/>
                          <a:ea typeface="+mn-ea"/>
                        </a:rPr>
                        <a:t>相容关系</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200000"/>
                        </a:lnSpc>
                        <a:spcAft>
                          <a:spcPts val="0"/>
                        </a:spcAft>
                      </a:pPr>
                      <a:r>
                        <a:rPr lang="en-US" sz="2400" b="1" kern="100" dirty="0">
                          <a:effectLst/>
                          <a:latin typeface="+mn-ea"/>
                          <a:ea typeface="+mn-ea"/>
                        </a:rPr>
                        <a:t>√</a:t>
                      </a:r>
                      <a:endParaRPr lang="zh-CN" sz="2400" b="1" kern="100" dirty="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2400" b="1" kern="100" dirty="0">
                          <a:effectLst/>
                          <a:latin typeface="+mn-ea"/>
                          <a:ea typeface="+mn-ea"/>
                        </a:rPr>
                        <a:t> </a:t>
                      </a:r>
                      <a:endParaRPr lang="zh-CN" sz="2400" b="1" kern="100" dirty="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2400" b="1" kern="100" dirty="0">
                          <a:effectLst/>
                          <a:latin typeface="+mn-ea"/>
                          <a:ea typeface="+mn-ea"/>
                        </a:rPr>
                        <a:t>√</a:t>
                      </a:r>
                      <a:endParaRPr lang="zh-CN" sz="2400" b="1" kern="100" dirty="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2400" b="1" kern="100">
                          <a:effectLst/>
                          <a:latin typeface="+mn-ea"/>
                          <a:ea typeface="+mn-ea"/>
                        </a:rPr>
                        <a:t> </a:t>
                      </a:r>
                      <a:endParaRPr lang="zh-CN" sz="2400" b="1"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2400" b="1" kern="100" dirty="0">
                          <a:effectLst/>
                          <a:latin typeface="+mn-ea"/>
                          <a:ea typeface="+mn-ea"/>
                        </a:rPr>
                        <a:t> </a:t>
                      </a:r>
                      <a:endParaRPr lang="zh-CN" sz="2400" b="1" kern="100" dirty="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277632"/>
                  </a:ext>
                </a:extLst>
              </a:tr>
              <a:tr h="787061">
                <a:tc>
                  <a:txBody>
                    <a:bodyPr/>
                    <a:lstStyle/>
                    <a:p>
                      <a:pPr algn="ctr">
                        <a:lnSpc>
                          <a:spcPct val="200000"/>
                        </a:lnSpc>
                        <a:spcAft>
                          <a:spcPts val="0"/>
                        </a:spcAft>
                      </a:pPr>
                      <a:r>
                        <a:rPr lang="zh-CN" sz="2400" b="1" kern="100">
                          <a:solidFill>
                            <a:schemeClr val="bg1"/>
                          </a:solidFill>
                          <a:effectLst/>
                          <a:latin typeface="+mn-ea"/>
                          <a:ea typeface="+mn-ea"/>
                        </a:rPr>
                        <a:t>等价关系</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200000"/>
                        </a:lnSpc>
                        <a:spcAft>
                          <a:spcPts val="0"/>
                        </a:spcAft>
                      </a:pPr>
                      <a:r>
                        <a:rPr lang="en-US" sz="2400" b="1" kern="100">
                          <a:effectLst/>
                          <a:latin typeface="+mn-ea"/>
                          <a:ea typeface="+mn-ea"/>
                        </a:rPr>
                        <a:t>√</a:t>
                      </a:r>
                      <a:endParaRPr lang="zh-CN" sz="2400" b="1"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2400" b="1" kern="100" dirty="0">
                          <a:effectLst/>
                          <a:latin typeface="+mn-ea"/>
                          <a:ea typeface="+mn-ea"/>
                        </a:rPr>
                        <a:t> </a:t>
                      </a:r>
                      <a:endParaRPr lang="zh-CN" sz="2400" b="1" kern="100" dirty="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2400" b="1" kern="100" dirty="0">
                          <a:effectLst/>
                          <a:latin typeface="+mn-ea"/>
                          <a:ea typeface="+mn-ea"/>
                        </a:rPr>
                        <a:t>√</a:t>
                      </a:r>
                      <a:endParaRPr lang="zh-CN" sz="2400" b="1" kern="100" dirty="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2400" b="1" kern="100" dirty="0">
                          <a:effectLst/>
                          <a:latin typeface="+mn-ea"/>
                          <a:ea typeface="+mn-ea"/>
                        </a:rPr>
                        <a:t> </a:t>
                      </a:r>
                      <a:endParaRPr lang="zh-CN" sz="2400" b="1" kern="100" dirty="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2400" b="1" kern="100">
                          <a:effectLst/>
                          <a:latin typeface="+mn-ea"/>
                          <a:ea typeface="+mn-ea"/>
                        </a:rPr>
                        <a:t>√</a:t>
                      </a:r>
                      <a:endParaRPr lang="zh-CN" sz="2400" b="1"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7609845"/>
                  </a:ext>
                </a:extLst>
              </a:tr>
              <a:tr h="787061">
                <a:tc>
                  <a:txBody>
                    <a:bodyPr/>
                    <a:lstStyle/>
                    <a:p>
                      <a:pPr algn="ctr">
                        <a:lnSpc>
                          <a:spcPct val="200000"/>
                        </a:lnSpc>
                        <a:spcAft>
                          <a:spcPts val="0"/>
                        </a:spcAft>
                      </a:pPr>
                      <a:r>
                        <a:rPr lang="zh-CN" sz="2400" b="1" kern="100">
                          <a:solidFill>
                            <a:schemeClr val="bg1"/>
                          </a:solidFill>
                          <a:effectLst/>
                          <a:latin typeface="+mn-ea"/>
                          <a:ea typeface="+mn-ea"/>
                        </a:rPr>
                        <a:t>拟序关系</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200000"/>
                        </a:lnSpc>
                        <a:spcAft>
                          <a:spcPts val="0"/>
                        </a:spcAft>
                      </a:pPr>
                      <a:r>
                        <a:rPr lang="en-US" sz="2400" b="1" kern="100">
                          <a:effectLst/>
                          <a:latin typeface="+mn-ea"/>
                          <a:ea typeface="+mn-ea"/>
                        </a:rPr>
                        <a:t> </a:t>
                      </a:r>
                      <a:endParaRPr lang="zh-CN" sz="2400" b="1"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2400" b="1" kern="100">
                          <a:effectLst/>
                          <a:latin typeface="+mn-ea"/>
                          <a:ea typeface="+mn-ea"/>
                        </a:rPr>
                        <a:t>√</a:t>
                      </a:r>
                      <a:endParaRPr lang="zh-CN" sz="2400" b="1"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2400" b="1" kern="100" dirty="0">
                          <a:effectLst/>
                          <a:latin typeface="+mn-ea"/>
                          <a:ea typeface="+mn-ea"/>
                        </a:rPr>
                        <a:t> </a:t>
                      </a:r>
                      <a:endParaRPr lang="zh-CN" sz="2400" b="1" kern="100" dirty="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2400" b="1" kern="100" dirty="0">
                          <a:effectLst/>
                          <a:latin typeface="+mn-ea"/>
                          <a:ea typeface="+mn-ea"/>
                        </a:rPr>
                        <a:t>√</a:t>
                      </a:r>
                      <a:endParaRPr lang="zh-CN" sz="2400" b="1" kern="100" dirty="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2400" b="1" kern="100" dirty="0">
                          <a:effectLst/>
                          <a:latin typeface="+mn-ea"/>
                          <a:ea typeface="+mn-ea"/>
                        </a:rPr>
                        <a:t>√</a:t>
                      </a:r>
                      <a:endParaRPr lang="zh-CN" sz="2400" b="1" kern="100" dirty="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377076"/>
                  </a:ext>
                </a:extLst>
              </a:tr>
              <a:tr h="787061">
                <a:tc>
                  <a:txBody>
                    <a:bodyPr/>
                    <a:lstStyle/>
                    <a:p>
                      <a:pPr algn="ctr">
                        <a:lnSpc>
                          <a:spcPct val="200000"/>
                        </a:lnSpc>
                        <a:spcAft>
                          <a:spcPts val="0"/>
                        </a:spcAft>
                      </a:pPr>
                      <a:r>
                        <a:rPr lang="zh-CN" sz="2400" b="1" kern="100" dirty="0">
                          <a:solidFill>
                            <a:schemeClr val="bg1"/>
                          </a:solidFill>
                          <a:effectLst/>
                          <a:latin typeface="+mn-ea"/>
                          <a:ea typeface="+mn-ea"/>
                        </a:rPr>
                        <a:t>偏序关系</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200000"/>
                        </a:lnSpc>
                        <a:spcAft>
                          <a:spcPts val="0"/>
                        </a:spcAft>
                      </a:pPr>
                      <a:r>
                        <a:rPr lang="en-US" sz="2400" b="1" kern="100">
                          <a:effectLst/>
                          <a:latin typeface="+mn-ea"/>
                          <a:ea typeface="+mn-ea"/>
                        </a:rPr>
                        <a:t>√</a:t>
                      </a:r>
                      <a:endParaRPr lang="zh-CN" sz="2400" b="1"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2400" b="1" kern="100">
                          <a:effectLst/>
                          <a:latin typeface="+mn-ea"/>
                          <a:ea typeface="+mn-ea"/>
                        </a:rPr>
                        <a:t> </a:t>
                      </a:r>
                      <a:endParaRPr lang="zh-CN" sz="2400" b="1"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2400" b="1" kern="100">
                          <a:effectLst/>
                          <a:latin typeface="+mn-ea"/>
                          <a:ea typeface="+mn-ea"/>
                        </a:rPr>
                        <a:t> </a:t>
                      </a:r>
                      <a:endParaRPr lang="zh-CN" sz="2400" b="1"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2400" b="1" kern="100" dirty="0">
                          <a:effectLst/>
                          <a:latin typeface="+mn-ea"/>
                          <a:ea typeface="+mn-ea"/>
                        </a:rPr>
                        <a:t>√</a:t>
                      </a:r>
                      <a:endParaRPr lang="zh-CN" sz="2400" b="1" kern="100" dirty="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2400" b="1" kern="100" dirty="0">
                          <a:effectLst/>
                          <a:latin typeface="+mn-ea"/>
                          <a:ea typeface="+mn-ea"/>
                        </a:rPr>
                        <a:t>√</a:t>
                      </a:r>
                      <a:endParaRPr lang="zh-CN" sz="2400" b="1" kern="100" dirty="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7513994"/>
                  </a:ext>
                </a:extLst>
              </a:tr>
            </a:tbl>
          </a:graphicData>
        </a:graphic>
      </p:graphicFrame>
      <p:cxnSp>
        <p:nvCxnSpPr>
          <p:cNvPr id="4" name="直接连接符 3">
            <a:extLst>
              <a:ext uri="{FF2B5EF4-FFF2-40B4-BE49-F238E27FC236}">
                <a16:creationId xmlns:a16="http://schemas.microsoft.com/office/drawing/2014/main" id="{B191308C-7EB1-4397-A9CE-3C3C5CDB9494}"/>
              </a:ext>
            </a:extLst>
          </p:cNvPr>
          <p:cNvCxnSpPr>
            <a:cxnSpLocks/>
          </p:cNvCxnSpPr>
          <p:nvPr/>
        </p:nvCxnSpPr>
        <p:spPr>
          <a:xfrm>
            <a:off x="774699" y="1524794"/>
            <a:ext cx="1362076" cy="60960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443C471A-E714-4760-8EC0-DFA8B421FD5B}"/>
              </a:ext>
            </a:extLst>
          </p:cNvPr>
          <p:cNvSpPr/>
          <p:nvPr/>
        </p:nvSpPr>
        <p:spPr>
          <a:xfrm>
            <a:off x="1389939" y="1562228"/>
            <a:ext cx="1066800" cy="429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t>性质</a:t>
            </a:r>
          </a:p>
        </p:txBody>
      </p:sp>
      <p:sp>
        <p:nvSpPr>
          <p:cNvPr id="8" name="矩形 7">
            <a:extLst>
              <a:ext uri="{FF2B5EF4-FFF2-40B4-BE49-F238E27FC236}">
                <a16:creationId xmlns:a16="http://schemas.microsoft.com/office/drawing/2014/main" id="{CDC9A7D2-9554-4F84-A6DC-B21BC6E6EFE9}"/>
              </a:ext>
            </a:extLst>
          </p:cNvPr>
          <p:cNvSpPr/>
          <p:nvPr/>
        </p:nvSpPr>
        <p:spPr>
          <a:xfrm>
            <a:off x="526549" y="1804755"/>
            <a:ext cx="1362076" cy="429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t>关系名称</a:t>
            </a:r>
          </a:p>
        </p:txBody>
      </p:sp>
    </p:spTree>
    <p:extLst>
      <p:ext uri="{BB962C8B-B14F-4D97-AF65-F5344CB8AC3E}">
        <p14:creationId xmlns:p14="http://schemas.microsoft.com/office/powerpoint/2010/main" val="14472143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36742"/>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p:cNvSpPr/>
          <p:nvPr/>
        </p:nvSpPr>
        <p:spPr>
          <a:xfrm>
            <a:off x="5337175" y="4441047"/>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
          <p:cNvSpPr txBox="1"/>
          <p:nvPr/>
        </p:nvSpPr>
        <p:spPr>
          <a:xfrm>
            <a:off x="6593209" y="2157134"/>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历史人物</a:t>
            </a:r>
          </a:p>
        </p:txBody>
      </p:sp>
      <p:sp>
        <p:nvSpPr>
          <p:cNvPr id="47" name="TextBox 1"/>
          <p:cNvSpPr txBox="1"/>
          <p:nvPr/>
        </p:nvSpPr>
        <p:spPr>
          <a:xfrm>
            <a:off x="6593209" y="2705949"/>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相容关系</a:t>
            </a:r>
          </a:p>
        </p:txBody>
      </p:sp>
      <p:sp>
        <p:nvSpPr>
          <p:cNvPr id="48" name="TextBox 1"/>
          <p:cNvSpPr txBox="1"/>
          <p:nvPr/>
        </p:nvSpPr>
        <p:spPr>
          <a:xfrm>
            <a:off x="6593209" y="3339441"/>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等价关系</a:t>
            </a:r>
          </a:p>
        </p:txBody>
      </p:sp>
      <p:sp>
        <p:nvSpPr>
          <p:cNvPr id="51" name="Freeform 3"/>
          <p:cNvSpPr/>
          <p:nvPr/>
        </p:nvSpPr>
        <p:spPr>
          <a:xfrm>
            <a:off x="6274895" y="1139593"/>
            <a:ext cx="45719" cy="4881001"/>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7" name="Freeform 3"/>
          <p:cNvSpPr/>
          <p:nvPr/>
        </p:nvSpPr>
        <p:spPr>
          <a:xfrm>
            <a:off x="6212209" y="220793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3" name="Freeform 3"/>
          <p:cNvSpPr/>
          <p:nvPr/>
        </p:nvSpPr>
        <p:spPr>
          <a:xfrm>
            <a:off x="6212209" y="279893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solidFill>
                <a:schemeClr val="tx1"/>
              </a:solidFill>
            </a:endParaRPr>
          </a:p>
        </p:txBody>
      </p:sp>
      <p:sp>
        <p:nvSpPr>
          <p:cNvPr id="54" name="Freeform 3"/>
          <p:cNvSpPr/>
          <p:nvPr/>
        </p:nvSpPr>
        <p:spPr>
          <a:xfrm>
            <a:off x="6212209" y="338056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a:lnSpc>
                <a:spcPts val="6936"/>
              </a:lnSpc>
            </a:pPr>
            <a:r>
              <a:rPr lang="zh-CN" altLang="en-US" sz="3600" b="1" dirty="0">
                <a:solidFill>
                  <a:srgbClr val="4197DF"/>
                </a:solidFill>
                <a:latin typeface="Microsoft YaHei UI" pitchFamily="18" charset="0"/>
                <a:cs typeface="Microsoft YaHei UI" pitchFamily="18" charset="0"/>
              </a:rPr>
              <a:t>内容导航</a:t>
            </a:r>
            <a:endParaRPr lang="en-US" altLang="zh-CN" sz="3600" b="1" dirty="0">
              <a:solidFill>
                <a:srgbClr val="4197DF"/>
              </a:solidFill>
              <a:latin typeface="Microsoft YaHei UI" pitchFamily="18" charset="0"/>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1"/>
              </a:lnSpc>
            </a:pPr>
            <a:r>
              <a:rPr lang="en-US" altLang="zh-CN" sz="1900" b="1" dirty="0">
                <a:solidFill>
                  <a:srgbClr val="4197DF"/>
                </a:solidFill>
                <a:latin typeface="Times New Roman" pitchFamily="18" charset="0"/>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1"/>
          <p:cNvSpPr txBox="1"/>
          <p:nvPr/>
        </p:nvSpPr>
        <p:spPr>
          <a:xfrm>
            <a:off x="6593209" y="3980037"/>
            <a:ext cx="123110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次序关系</a:t>
            </a:r>
          </a:p>
        </p:txBody>
      </p:sp>
      <p:sp>
        <p:nvSpPr>
          <p:cNvPr id="39" name="TextBox 1"/>
          <p:cNvSpPr txBox="1"/>
          <p:nvPr/>
        </p:nvSpPr>
        <p:spPr>
          <a:xfrm>
            <a:off x="6580509" y="4564237"/>
            <a:ext cx="615553" cy="369353"/>
          </a:xfrm>
          <a:prstGeom prst="rect">
            <a:avLst/>
          </a:prstGeom>
          <a:noFill/>
        </p:spPr>
        <p:txBody>
          <a:bodyPr wrap="none" lIns="0" tIns="0" rIns="0" bIns="60981" rtlCol="0">
            <a:spAutoFit/>
          </a:bodyPr>
          <a:lstStyle/>
          <a:p>
            <a:pPr>
              <a:lnSpc>
                <a:spcPts val="2401"/>
              </a:lnSpc>
            </a:pPr>
            <a:r>
              <a:rPr lang="zh-CN" altLang="en-US" b="1" dirty="0">
                <a:solidFill>
                  <a:schemeClr val="bg1"/>
                </a:solidFill>
                <a:latin typeface="Microsoft YaHei UI" pitchFamily="18" charset="0"/>
                <a:cs typeface="Microsoft YaHei UI" pitchFamily="18" charset="0"/>
              </a:rPr>
              <a:t>函数</a:t>
            </a:r>
          </a:p>
        </p:txBody>
      </p:sp>
      <p:sp>
        <p:nvSpPr>
          <p:cNvPr id="40" name="Freeform 3"/>
          <p:cNvSpPr/>
          <p:nvPr/>
        </p:nvSpPr>
        <p:spPr>
          <a:xfrm>
            <a:off x="6212209" y="402482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1" name="Freeform 3"/>
          <p:cNvSpPr/>
          <p:nvPr/>
        </p:nvSpPr>
        <p:spPr>
          <a:xfrm>
            <a:off x="6212209" y="4607383"/>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2" name="TextBox 1"/>
          <p:cNvSpPr txBox="1"/>
          <p:nvPr/>
        </p:nvSpPr>
        <p:spPr>
          <a:xfrm>
            <a:off x="5627742" y="2760837"/>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5.1</a:t>
            </a:r>
          </a:p>
        </p:txBody>
      </p:sp>
      <p:sp>
        <p:nvSpPr>
          <p:cNvPr id="43" name="TextBox 1"/>
          <p:cNvSpPr txBox="1"/>
          <p:nvPr/>
        </p:nvSpPr>
        <p:spPr>
          <a:xfrm>
            <a:off x="5627742" y="3319637"/>
            <a:ext cx="512961"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5.4</a:t>
            </a:r>
            <a:endParaRPr lang="en-US" altLang="zh-CN" b="1" dirty="0">
              <a:latin typeface="Microsoft YaHei UI" pitchFamily="18" charset="0"/>
              <a:cs typeface="Microsoft YaHei UI" pitchFamily="18" charset="0"/>
            </a:endParaRPr>
          </a:p>
        </p:txBody>
      </p:sp>
      <p:sp>
        <p:nvSpPr>
          <p:cNvPr id="44" name="TextBox 1"/>
          <p:cNvSpPr txBox="1"/>
          <p:nvPr/>
        </p:nvSpPr>
        <p:spPr>
          <a:xfrm>
            <a:off x="5627742" y="3974021"/>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5.3</a:t>
            </a:r>
          </a:p>
        </p:txBody>
      </p:sp>
      <p:sp>
        <p:nvSpPr>
          <p:cNvPr id="45" name="TextBox 1"/>
          <p:cNvSpPr txBox="1"/>
          <p:nvPr/>
        </p:nvSpPr>
        <p:spPr>
          <a:xfrm>
            <a:off x="5627742" y="4577605"/>
            <a:ext cx="551433" cy="369353"/>
          </a:xfrm>
          <a:prstGeom prst="rect">
            <a:avLst/>
          </a:prstGeom>
          <a:noFill/>
        </p:spPr>
        <p:txBody>
          <a:bodyPr wrap="none" lIns="0" tIns="0" rIns="0" bIns="60981" rtlCol="0">
            <a:spAutoFit/>
          </a:bodyPr>
          <a:lstStyle/>
          <a:p>
            <a:pPr>
              <a:lnSpc>
                <a:spcPts val="2401"/>
              </a:lnSpc>
            </a:pPr>
            <a:r>
              <a:rPr lang="en-US" altLang="zh-CN" b="1" dirty="0">
                <a:solidFill>
                  <a:schemeClr val="bg1"/>
                </a:solidFill>
                <a:latin typeface="+mj-lt"/>
                <a:cs typeface="Microsoft YaHei UI" pitchFamily="18" charset="0"/>
              </a:rPr>
              <a:t> </a:t>
            </a:r>
            <a:r>
              <a:rPr lang="en-US" altLang="zh-CN" b="1" dirty="0">
                <a:solidFill>
                  <a:schemeClr val="bg1"/>
                </a:solidFill>
                <a:latin typeface="Microsoft YaHei UI" pitchFamily="18" charset="0"/>
                <a:cs typeface="Microsoft YaHei UI" pitchFamily="18" charset="0"/>
              </a:rPr>
              <a:t>5.4</a:t>
            </a:r>
          </a:p>
        </p:txBody>
      </p:sp>
      <p:sp>
        <p:nvSpPr>
          <p:cNvPr id="77" name="等腰三角形 76"/>
          <p:cNvSpPr/>
          <p:nvPr/>
        </p:nvSpPr>
        <p:spPr>
          <a:xfrm>
            <a:off x="5770064" y="1474713"/>
            <a:ext cx="304800" cy="2670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nvSpPr>
        <p:spPr>
          <a:xfrm>
            <a:off x="5749341" y="2139071"/>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0" name="TextBox 1"/>
          <p:cNvSpPr txBox="1"/>
          <p:nvPr/>
        </p:nvSpPr>
        <p:spPr>
          <a:xfrm>
            <a:off x="6598153" y="5140151"/>
            <a:ext cx="2154436"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特殊关系的应用</a:t>
            </a:r>
          </a:p>
        </p:txBody>
      </p:sp>
      <p:sp>
        <p:nvSpPr>
          <p:cNvPr id="81" name="Freeform 3"/>
          <p:cNvSpPr/>
          <p:nvPr/>
        </p:nvSpPr>
        <p:spPr>
          <a:xfrm>
            <a:off x="6212209" y="518329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82" name="TextBox 1"/>
          <p:cNvSpPr txBox="1"/>
          <p:nvPr/>
        </p:nvSpPr>
        <p:spPr>
          <a:xfrm>
            <a:off x="5645386" y="5153519"/>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5.5</a:t>
            </a:r>
          </a:p>
        </p:txBody>
      </p:sp>
      <p:sp>
        <p:nvSpPr>
          <p:cNvPr id="49" name="Freeform 3">
            <a:extLst>
              <a:ext uri="{FF2B5EF4-FFF2-40B4-BE49-F238E27FC236}">
                <a16:creationId xmlns:a16="http://schemas.microsoft.com/office/drawing/2014/main" id="{3C54E87D-6CAE-485E-AAA4-0C102D0BF66D}"/>
              </a:ext>
            </a:extLst>
          </p:cNvPr>
          <p:cNvSpPr/>
          <p:nvPr/>
        </p:nvSpPr>
        <p:spPr>
          <a:xfrm>
            <a:off x="6212209" y="575921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0" name="TextBox 1">
            <a:extLst>
              <a:ext uri="{FF2B5EF4-FFF2-40B4-BE49-F238E27FC236}">
                <a16:creationId xmlns:a16="http://schemas.microsoft.com/office/drawing/2014/main" id="{6574AE27-BFA3-495A-B514-7C2A6BEDB1B0}"/>
              </a:ext>
            </a:extLst>
          </p:cNvPr>
          <p:cNvSpPr txBox="1"/>
          <p:nvPr/>
        </p:nvSpPr>
        <p:spPr>
          <a:xfrm>
            <a:off x="6598153" y="5712178"/>
            <a:ext cx="615553"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作业</a:t>
            </a:r>
          </a:p>
        </p:txBody>
      </p:sp>
      <p:sp>
        <p:nvSpPr>
          <p:cNvPr id="56" name="TextBox 1">
            <a:extLst>
              <a:ext uri="{FF2B5EF4-FFF2-40B4-BE49-F238E27FC236}">
                <a16:creationId xmlns:a16="http://schemas.microsoft.com/office/drawing/2014/main" id="{CC4EB79E-6CF5-4540-8F8D-A5344F7296C1}"/>
              </a:ext>
            </a:extLst>
          </p:cNvPr>
          <p:cNvSpPr txBox="1"/>
          <p:nvPr/>
        </p:nvSpPr>
        <p:spPr>
          <a:xfrm>
            <a:off x="5645386" y="5725546"/>
            <a:ext cx="551433" cy="369353"/>
          </a:xfrm>
          <a:prstGeom prst="rect">
            <a:avLst/>
          </a:prstGeom>
          <a:noFill/>
        </p:spPr>
        <p:txBody>
          <a:bodyPr wrap="none" lIns="0" tIns="0" rIns="0" bIns="60981"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5.6</a:t>
            </a:r>
          </a:p>
        </p:txBody>
      </p:sp>
      <p:sp>
        <p:nvSpPr>
          <p:cNvPr id="55" name="TextBox 1">
            <a:extLst>
              <a:ext uri="{FF2B5EF4-FFF2-40B4-BE49-F238E27FC236}">
                <a16:creationId xmlns:a16="http://schemas.microsoft.com/office/drawing/2014/main" id="{9FBF5606-0CB8-429A-8739-E127993FBE59}"/>
              </a:ext>
            </a:extLst>
          </p:cNvPr>
          <p:cNvSpPr txBox="1"/>
          <p:nvPr/>
        </p:nvSpPr>
        <p:spPr>
          <a:xfrm>
            <a:off x="6575131" y="1663765"/>
            <a:ext cx="2769989" cy="369353"/>
          </a:xfrm>
          <a:prstGeom prst="rect">
            <a:avLst/>
          </a:prstGeom>
          <a:noFill/>
        </p:spPr>
        <p:txBody>
          <a:bodyPr wrap="none" lIns="0" tIns="0" rIns="0" bIns="60981" rtlCol="0">
            <a:spAutoFit/>
          </a:bodyPr>
          <a:lstStyle/>
          <a:p>
            <a:pPr>
              <a:lnSpc>
                <a:spcPts val="2401"/>
              </a:lnSpc>
            </a:pPr>
            <a:r>
              <a:rPr lang="zh-CN" altLang="en-US" b="1" dirty="0">
                <a:latin typeface="Microsoft YaHei UI" pitchFamily="18" charset="0"/>
                <a:cs typeface="Microsoft YaHei UI" pitchFamily="18" charset="0"/>
              </a:rPr>
              <a:t>本章导读及学习要求</a:t>
            </a:r>
          </a:p>
        </p:txBody>
      </p:sp>
      <p:sp>
        <p:nvSpPr>
          <p:cNvPr id="58" name="Freeform 3">
            <a:extLst>
              <a:ext uri="{FF2B5EF4-FFF2-40B4-BE49-F238E27FC236}">
                <a16:creationId xmlns:a16="http://schemas.microsoft.com/office/drawing/2014/main" id="{388BF26A-DD18-4586-B62F-39EC845CA9BB}"/>
              </a:ext>
            </a:extLst>
          </p:cNvPr>
          <p:cNvSpPr/>
          <p:nvPr/>
        </p:nvSpPr>
        <p:spPr>
          <a:xfrm>
            <a:off x="6225127" y="1704819"/>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60" name="等腰三角形 59">
            <a:extLst>
              <a:ext uri="{FF2B5EF4-FFF2-40B4-BE49-F238E27FC236}">
                <a16:creationId xmlns:a16="http://schemas.microsoft.com/office/drawing/2014/main" id="{FDE631E7-3481-4807-BB80-F94C3F0F7703}"/>
              </a:ext>
            </a:extLst>
          </p:cNvPr>
          <p:cNvSpPr/>
          <p:nvPr/>
        </p:nvSpPr>
        <p:spPr>
          <a:xfrm>
            <a:off x="5751986" y="1627113"/>
            <a:ext cx="304800" cy="267093"/>
          </a:xfrm>
          <a:prstGeom prst="triangle">
            <a:avLst/>
          </a:prstGeom>
          <a:solidFill>
            <a:srgbClr val="FDB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7247994"/>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4E08BE95-ABDF-4F38-AE13-9D3DADBCB88B}"/>
              </a:ext>
            </a:extLst>
          </p:cNvPr>
          <p:cNvSpPr>
            <a:spLocks noGrp="1" noChangeArrowheads="1"/>
          </p:cNvSpPr>
          <p:nvPr>
            <p:ph type="title"/>
          </p:nvPr>
        </p:nvSpPr>
        <p:spPr/>
        <p:txBody>
          <a:bodyPr/>
          <a:lstStyle/>
          <a:p>
            <a:pPr marL="628776" indent="-628776"/>
            <a:r>
              <a:rPr lang="zh-CN" altLang="en-US" dirty="0"/>
              <a:t>问题引入</a:t>
            </a:r>
            <a:endParaRPr lang="en-US" altLang="zh-CN" dirty="0"/>
          </a:p>
        </p:txBody>
      </p:sp>
      <p:sp>
        <p:nvSpPr>
          <p:cNvPr id="1768451" name="Rectangle 3">
            <a:extLst>
              <a:ext uri="{FF2B5EF4-FFF2-40B4-BE49-F238E27FC236}">
                <a16:creationId xmlns:a16="http://schemas.microsoft.com/office/drawing/2014/main" id="{DB2F0BFB-E07D-46BD-9BC3-807F8C78A1E0}"/>
              </a:ext>
            </a:extLst>
          </p:cNvPr>
          <p:cNvSpPr>
            <a:spLocks noChangeArrowheads="1"/>
          </p:cNvSpPr>
          <p:nvPr/>
        </p:nvSpPr>
        <p:spPr bwMode="auto">
          <a:xfrm>
            <a:off x="0" y="1372394"/>
            <a:ext cx="10896600" cy="1747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buClr>
                <a:srgbClr val="FF0000"/>
              </a:buClr>
              <a:buFont typeface="Wingdings" panose="05000000000000000000" pitchFamily="2" charset="2"/>
              <a:buNone/>
            </a:pPr>
            <a:r>
              <a:rPr kumimoji="1" lang="zh-CN" altLang="en-US" sz="2801" dirty="0"/>
              <a:t>    函数也叫</a:t>
            </a:r>
            <a:r>
              <a:rPr kumimoji="1" lang="zh-CN" altLang="en-US" sz="2801" dirty="0">
                <a:solidFill>
                  <a:srgbClr val="3333FF"/>
                </a:solidFill>
              </a:rPr>
              <a:t>映射、变换或对应</a:t>
            </a:r>
            <a:r>
              <a:rPr kumimoji="1" lang="zh-CN" altLang="en-US" sz="2801" dirty="0"/>
              <a:t>。</a:t>
            </a:r>
          </a:p>
          <a:p>
            <a:pPr algn="l" eaLnBrk="1" hangingPunct="1">
              <a:buClr>
                <a:srgbClr val="FF0000"/>
              </a:buClr>
              <a:buFont typeface="Wingdings" panose="05000000000000000000" pitchFamily="2" charset="2"/>
              <a:buNone/>
            </a:pPr>
            <a:r>
              <a:rPr kumimoji="1" lang="zh-CN" altLang="en-US" sz="2801" dirty="0"/>
              <a:t>    函数本质上是</a:t>
            </a:r>
            <a:r>
              <a:rPr kumimoji="1" lang="zh-CN" altLang="en-US" sz="2801" dirty="0">
                <a:solidFill>
                  <a:srgbClr val="3333FF"/>
                </a:solidFill>
              </a:rPr>
              <a:t>一种关系</a:t>
            </a:r>
            <a:r>
              <a:rPr kumimoji="1" lang="zh-CN" altLang="en-US" sz="2801" dirty="0"/>
              <a:t>。</a:t>
            </a:r>
            <a:endParaRPr kumimoji="1" lang="en-US" altLang="zh-CN" sz="2801" dirty="0"/>
          </a:p>
          <a:p>
            <a:pPr algn="l">
              <a:buClr>
                <a:srgbClr val="FF0000"/>
              </a:buClr>
              <a:buNone/>
            </a:pPr>
            <a:r>
              <a:rPr lang="en-US" altLang="zh-CN" dirty="0"/>
              <a:t>    </a:t>
            </a:r>
            <a:r>
              <a:rPr lang="zh-CN" altLang="zh-CN" dirty="0"/>
              <a:t>任何一个从</a:t>
            </a:r>
            <a:r>
              <a:rPr lang="en-US" altLang="zh-CN" dirty="0"/>
              <a:t>A</a:t>
            </a:r>
            <a:r>
              <a:rPr lang="zh-CN" altLang="zh-CN" dirty="0"/>
              <a:t>到</a:t>
            </a:r>
            <a:r>
              <a:rPr lang="en-US" altLang="zh-CN" dirty="0"/>
              <a:t>B</a:t>
            </a:r>
            <a:r>
              <a:rPr lang="zh-CN" altLang="zh-CN" dirty="0"/>
              <a:t>的关系都可以成为</a:t>
            </a:r>
            <a:r>
              <a:rPr lang="en-US" altLang="zh-CN" dirty="0"/>
              <a:t>A</a:t>
            </a:r>
            <a:r>
              <a:rPr lang="zh-CN" altLang="zh-CN" dirty="0"/>
              <a:t>到</a:t>
            </a:r>
            <a:r>
              <a:rPr lang="en-US" altLang="zh-CN" dirty="0"/>
              <a:t>B</a:t>
            </a:r>
            <a:r>
              <a:rPr lang="zh-CN" altLang="zh-CN" dirty="0"/>
              <a:t>的一个函数</a:t>
            </a:r>
            <a:r>
              <a:rPr lang="zh-CN" altLang="en-US" dirty="0"/>
              <a:t>吗？</a:t>
            </a:r>
            <a:endParaRPr kumimoji="1" lang="zh-CN" altLang="en-US" sz="2801" dirty="0"/>
          </a:p>
        </p:txBody>
      </p:sp>
      <p:sp>
        <p:nvSpPr>
          <p:cNvPr id="2" name="爆炸形: 14 pt  1">
            <a:extLst>
              <a:ext uri="{FF2B5EF4-FFF2-40B4-BE49-F238E27FC236}">
                <a16:creationId xmlns:a16="http://schemas.microsoft.com/office/drawing/2014/main" id="{46E944D5-0593-4072-A587-8C07DAA93F5F}"/>
              </a:ext>
            </a:extLst>
          </p:cNvPr>
          <p:cNvSpPr/>
          <p:nvPr/>
        </p:nvSpPr>
        <p:spPr>
          <a:xfrm>
            <a:off x="6858000" y="1193512"/>
            <a:ext cx="3276600" cy="15240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No</a:t>
            </a:r>
            <a:endParaRPr lang="zh-CN" altLang="en-US" b="1" dirty="0">
              <a:latin typeface="+mn-ea"/>
            </a:endParaRPr>
          </a:p>
        </p:txBody>
      </p:sp>
      <p:sp>
        <p:nvSpPr>
          <p:cNvPr id="3" name="矩形 2">
            <a:extLst>
              <a:ext uri="{FF2B5EF4-FFF2-40B4-BE49-F238E27FC236}">
                <a16:creationId xmlns:a16="http://schemas.microsoft.com/office/drawing/2014/main" id="{CD660B16-0F85-4A79-8256-CBE31D0A14BB}"/>
              </a:ext>
            </a:extLst>
          </p:cNvPr>
          <p:cNvSpPr/>
          <p:nvPr/>
        </p:nvSpPr>
        <p:spPr>
          <a:xfrm>
            <a:off x="917575" y="3886994"/>
            <a:ext cx="8753475" cy="581057"/>
          </a:xfrm>
          <a:prstGeom prst="rect">
            <a:avLst/>
          </a:prstGeom>
          <a:solidFill>
            <a:schemeClr val="bg1">
              <a:lumMod val="85000"/>
            </a:schemeClr>
          </a:solidFill>
        </p:spPr>
        <p:txBody>
          <a:bodyPr wrap="square">
            <a:spAutoFit/>
          </a:bodyPr>
          <a:lstStyle/>
          <a:p>
            <a:pPr>
              <a:lnSpc>
                <a:spcPct val="150000"/>
              </a:lnSpc>
            </a:pPr>
            <a:r>
              <a:rPr lang="zh-CN" altLang="en-US" b="1" dirty="0">
                <a:solidFill>
                  <a:srgbClr val="C00000"/>
                </a:solidFill>
                <a:latin typeface="+mn-ea"/>
              </a:rPr>
              <a:t>满足什么条件的从</a:t>
            </a:r>
            <a:r>
              <a:rPr lang="en-US" altLang="zh-CN" b="1" dirty="0">
                <a:solidFill>
                  <a:srgbClr val="C00000"/>
                </a:solidFill>
                <a:latin typeface="+mn-ea"/>
              </a:rPr>
              <a:t>A</a:t>
            </a:r>
            <a:r>
              <a:rPr lang="zh-CN" altLang="en-US" b="1" dirty="0">
                <a:solidFill>
                  <a:srgbClr val="C00000"/>
                </a:solidFill>
                <a:latin typeface="+mn-ea"/>
              </a:rPr>
              <a:t>到</a:t>
            </a:r>
            <a:r>
              <a:rPr lang="en-US" altLang="zh-CN" b="1" dirty="0">
                <a:solidFill>
                  <a:srgbClr val="C00000"/>
                </a:solidFill>
                <a:latin typeface="+mn-ea"/>
              </a:rPr>
              <a:t>B</a:t>
            </a:r>
            <a:r>
              <a:rPr lang="zh-CN" altLang="en-US" b="1" dirty="0">
                <a:solidFill>
                  <a:srgbClr val="C00000"/>
                </a:solidFill>
                <a:latin typeface="+mn-ea"/>
              </a:rPr>
              <a:t>的关系才是</a:t>
            </a:r>
            <a:r>
              <a:rPr lang="en-US" altLang="zh-CN" b="1" dirty="0">
                <a:solidFill>
                  <a:srgbClr val="C00000"/>
                </a:solidFill>
                <a:latin typeface="+mn-ea"/>
              </a:rPr>
              <a:t>A</a:t>
            </a:r>
            <a:r>
              <a:rPr lang="zh-CN" altLang="en-US" b="1" dirty="0">
                <a:solidFill>
                  <a:srgbClr val="C00000"/>
                </a:solidFill>
                <a:latin typeface="+mn-ea"/>
              </a:rPr>
              <a:t>到</a:t>
            </a:r>
            <a:r>
              <a:rPr lang="en-US" altLang="zh-CN" b="1" dirty="0">
                <a:solidFill>
                  <a:srgbClr val="C00000"/>
                </a:solidFill>
                <a:latin typeface="+mn-ea"/>
              </a:rPr>
              <a:t>B</a:t>
            </a:r>
            <a:r>
              <a:rPr lang="zh-CN" altLang="en-US" b="1" dirty="0">
                <a:solidFill>
                  <a:srgbClr val="C00000"/>
                </a:solidFill>
                <a:latin typeface="+mn-ea"/>
              </a:rPr>
              <a:t>的函数呢？</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68451">
                                            <p:txEl>
                                              <p:pRg st="0" end="0"/>
                                            </p:txEl>
                                          </p:spTgt>
                                        </p:tgtEl>
                                        <p:attrNameLst>
                                          <p:attrName>style.visibility</p:attrName>
                                        </p:attrNameLst>
                                      </p:cBhvr>
                                      <p:to>
                                        <p:strVal val="visible"/>
                                      </p:to>
                                    </p:set>
                                    <p:animEffect transition="in" filter="wipe(left)">
                                      <p:cBhvr>
                                        <p:cTn id="7" dur="500"/>
                                        <p:tgtEl>
                                          <p:spTgt spid="17684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68451">
                                            <p:txEl>
                                              <p:pRg st="1" end="1"/>
                                            </p:txEl>
                                          </p:spTgt>
                                        </p:tgtEl>
                                        <p:attrNameLst>
                                          <p:attrName>style.visibility</p:attrName>
                                        </p:attrNameLst>
                                      </p:cBhvr>
                                      <p:to>
                                        <p:strVal val="visible"/>
                                      </p:to>
                                    </p:set>
                                    <p:animEffect transition="in" filter="wipe(left)">
                                      <p:cBhvr>
                                        <p:cTn id="12" dur="500"/>
                                        <p:tgtEl>
                                          <p:spTgt spid="17684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68451">
                                            <p:txEl>
                                              <p:pRg st="2" end="2"/>
                                            </p:txEl>
                                          </p:spTgt>
                                        </p:tgtEl>
                                        <p:attrNameLst>
                                          <p:attrName>style.visibility</p:attrName>
                                        </p:attrNameLst>
                                      </p:cBhvr>
                                      <p:to>
                                        <p:strVal val="visible"/>
                                      </p:to>
                                    </p:set>
                                    <p:animEffect transition="in" filter="wipe(left)">
                                      <p:cBhvr>
                                        <p:cTn id="17" dur="500"/>
                                        <p:tgtEl>
                                          <p:spTgt spid="17684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2000"/>
                                        <p:tgtEl>
                                          <p:spTgt spid="2"/>
                                        </p:tgtEl>
                                      </p:cBhvr>
                                    </p:animEffect>
                                    <p:anim calcmode="lin" valueType="num">
                                      <p:cBhvr>
                                        <p:cTn id="23" dur="2000" fill="hold"/>
                                        <p:tgtEl>
                                          <p:spTgt spid="2"/>
                                        </p:tgtEl>
                                        <p:attrNameLst>
                                          <p:attrName>ppt_w</p:attrName>
                                        </p:attrNameLst>
                                      </p:cBhvr>
                                      <p:tavLst>
                                        <p:tav tm="0" fmla="#ppt_w*sin(2.5*pi*$)">
                                          <p:val>
                                            <p:fltVal val="0"/>
                                          </p:val>
                                        </p:tav>
                                        <p:tav tm="100000">
                                          <p:val>
                                            <p:fltVal val="1"/>
                                          </p:val>
                                        </p:tav>
                                      </p:tavLst>
                                    </p:anim>
                                    <p:anim calcmode="lin" valueType="num">
                                      <p:cBhvr>
                                        <p:cTn id="24"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8451" grpId="0" build="p" autoUpdateAnimBg="0"/>
      <p:bldP spid="2" grpId="0" animBg="1"/>
      <p:bldP spid="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FAB9828D-0710-488D-976D-E2305B839CC4}"/>
              </a:ext>
            </a:extLst>
          </p:cNvPr>
          <p:cNvGrpSpPr/>
          <p:nvPr/>
        </p:nvGrpSpPr>
        <p:grpSpPr>
          <a:xfrm>
            <a:off x="7165975" y="2302129"/>
            <a:ext cx="3581398" cy="2575463"/>
            <a:chOff x="7089777" y="2056974"/>
            <a:chExt cx="3581398" cy="2681456"/>
          </a:xfrm>
        </p:grpSpPr>
        <p:grpSp>
          <p:nvGrpSpPr>
            <p:cNvPr id="4" name="组合 3">
              <a:extLst>
                <a:ext uri="{FF2B5EF4-FFF2-40B4-BE49-F238E27FC236}">
                  <a16:creationId xmlns:a16="http://schemas.microsoft.com/office/drawing/2014/main" id="{BDD39173-EC6A-433A-A089-16D59AF3C3B6}"/>
                </a:ext>
              </a:extLst>
            </p:cNvPr>
            <p:cNvGrpSpPr/>
            <p:nvPr/>
          </p:nvGrpSpPr>
          <p:grpSpPr>
            <a:xfrm>
              <a:off x="7089777" y="2056974"/>
              <a:ext cx="3581398" cy="2681456"/>
              <a:chOff x="7089777" y="2056974"/>
              <a:chExt cx="3581398" cy="2681456"/>
            </a:xfrm>
          </p:grpSpPr>
          <p:pic>
            <p:nvPicPr>
              <p:cNvPr id="5" name="图片 4">
                <a:extLst>
                  <a:ext uri="{FF2B5EF4-FFF2-40B4-BE49-F238E27FC236}">
                    <a16:creationId xmlns:a16="http://schemas.microsoft.com/office/drawing/2014/main" id="{B7FFC99A-E20A-453C-BAE9-E8F76FDFB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9777" y="2056974"/>
                <a:ext cx="3581398" cy="2681456"/>
              </a:xfrm>
              <a:prstGeom prst="rect">
                <a:avLst/>
              </a:prstGeom>
            </p:spPr>
          </p:pic>
          <p:sp>
            <p:nvSpPr>
              <p:cNvPr id="2" name="文本框 1">
                <a:extLst>
                  <a:ext uri="{FF2B5EF4-FFF2-40B4-BE49-F238E27FC236}">
                    <a16:creationId xmlns:a16="http://schemas.microsoft.com/office/drawing/2014/main" id="{BAD02F15-ED3B-4760-9493-9A028B647E3A}"/>
                  </a:ext>
                </a:extLst>
              </p:cNvPr>
              <p:cNvSpPr txBox="1"/>
              <p:nvPr/>
            </p:nvSpPr>
            <p:spPr>
              <a:xfrm>
                <a:off x="9909176" y="3012641"/>
                <a:ext cx="533400" cy="461665"/>
              </a:xfrm>
              <a:prstGeom prst="rect">
                <a:avLst/>
              </a:prstGeom>
              <a:solidFill>
                <a:schemeClr val="bg1"/>
              </a:solidFill>
            </p:spPr>
            <p:txBody>
              <a:bodyPr wrap="square" rtlCol="0">
                <a:spAutoFit/>
              </a:bodyPr>
              <a:lstStyle/>
              <a:p>
                <a:r>
                  <a:rPr lang="en-US" altLang="zh-CN" dirty="0"/>
                  <a:t>y</a:t>
                </a:r>
                <a:endParaRPr lang="zh-CN" altLang="en-US" dirty="0"/>
              </a:p>
            </p:txBody>
          </p:sp>
          <p:pic>
            <p:nvPicPr>
              <p:cNvPr id="3" name="图片 2">
                <a:extLst>
                  <a:ext uri="{FF2B5EF4-FFF2-40B4-BE49-F238E27FC236}">
                    <a16:creationId xmlns:a16="http://schemas.microsoft.com/office/drawing/2014/main" id="{5DBB8B66-0714-4898-8D6E-B8729E7687B3}"/>
                  </a:ext>
                </a:extLst>
              </p:cNvPr>
              <p:cNvPicPr>
                <a:picLocks noChangeAspect="1"/>
              </p:cNvPicPr>
              <p:nvPr/>
            </p:nvPicPr>
            <p:blipFill>
              <a:blip r:embed="rId4"/>
              <a:stretch>
                <a:fillRect/>
              </a:stretch>
            </p:blipFill>
            <p:spPr>
              <a:xfrm>
                <a:off x="8413809" y="4082284"/>
                <a:ext cx="933333" cy="409524"/>
              </a:xfrm>
              <a:prstGeom prst="rect">
                <a:avLst/>
              </a:prstGeom>
            </p:spPr>
          </p:pic>
        </p:grpSp>
        <p:sp>
          <p:nvSpPr>
            <p:cNvPr id="7" name="矩形 6">
              <a:extLst>
                <a:ext uri="{FF2B5EF4-FFF2-40B4-BE49-F238E27FC236}">
                  <a16:creationId xmlns:a16="http://schemas.microsoft.com/office/drawing/2014/main" id="{66FA8E32-B91A-4BA4-BB50-5FBC4860D687}"/>
                </a:ext>
              </a:extLst>
            </p:cNvPr>
            <p:cNvSpPr/>
            <p:nvPr/>
          </p:nvSpPr>
          <p:spPr>
            <a:xfrm>
              <a:off x="8262538" y="2777304"/>
              <a:ext cx="1159676" cy="461665"/>
            </a:xfrm>
            <a:prstGeom prst="rect">
              <a:avLst/>
            </a:prstGeom>
          </p:spPr>
          <p:txBody>
            <a:bodyPr wrap="none">
              <a:spAutoFit/>
            </a:bodyPr>
            <a:lstStyle/>
            <a:p>
              <a:r>
                <a:rPr lang="en-US" altLang="zh-CN" b="1" dirty="0">
                  <a:solidFill>
                    <a:srgbClr val="C00000"/>
                  </a:solidFill>
                  <a:latin typeface="+mn-ea"/>
                </a:rPr>
                <a:t>f:A→B</a:t>
              </a:r>
              <a:endParaRPr lang="zh-CN" altLang="en-US" b="1" dirty="0">
                <a:solidFill>
                  <a:srgbClr val="C00000"/>
                </a:solidFill>
                <a:latin typeface="+mn-ea"/>
              </a:endParaRPr>
            </a:p>
          </p:txBody>
        </p:sp>
      </p:grpSp>
      <p:sp>
        <p:nvSpPr>
          <p:cNvPr id="9219" name="Rectangle 2">
            <a:extLst>
              <a:ext uri="{FF2B5EF4-FFF2-40B4-BE49-F238E27FC236}">
                <a16:creationId xmlns:a16="http://schemas.microsoft.com/office/drawing/2014/main" id="{3D7B95C6-2DED-4D6C-9836-C2060B5FD3E4}"/>
              </a:ext>
            </a:extLst>
          </p:cNvPr>
          <p:cNvSpPr>
            <a:spLocks noGrp="1" noChangeArrowheads="1"/>
          </p:cNvSpPr>
          <p:nvPr>
            <p:ph type="title"/>
          </p:nvPr>
        </p:nvSpPr>
        <p:spPr/>
        <p:txBody>
          <a:bodyPr/>
          <a:lstStyle/>
          <a:p>
            <a:pPr eaLnBrk="1" hangingPunct="1"/>
            <a:r>
              <a:rPr lang="en-US" altLang="zh-CN" dirty="0"/>
              <a:t>5.4.1 </a:t>
            </a:r>
            <a:r>
              <a:rPr lang="zh-CN" altLang="en-US" dirty="0"/>
              <a:t>函数的基本概念</a:t>
            </a:r>
          </a:p>
        </p:txBody>
      </p:sp>
      <p:sp>
        <p:nvSpPr>
          <p:cNvPr id="1769475" name="Rectangle 3">
            <a:extLst>
              <a:ext uri="{FF2B5EF4-FFF2-40B4-BE49-F238E27FC236}">
                <a16:creationId xmlns:a16="http://schemas.microsoft.com/office/drawing/2014/main" id="{A04AD5AC-246D-40C8-B537-E149DE719F8F}"/>
              </a:ext>
            </a:extLst>
          </p:cNvPr>
          <p:cNvSpPr>
            <a:spLocks noGrp="1" noChangeArrowheads="1"/>
          </p:cNvSpPr>
          <p:nvPr>
            <p:ph type="body" idx="1"/>
          </p:nvPr>
        </p:nvSpPr>
        <p:spPr>
          <a:xfrm>
            <a:off x="231775" y="1091130"/>
            <a:ext cx="11430000" cy="4295678"/>
          </a:xfrm>
        </p:spPr>
        <p:txBody>
          <a:bodyPr>
            <a:normAutofit/>
          </a:bodyPr>
          <a:lstStyle/>
          <a:p>
            <a:pPr marL="0" indent="0">
              <a:lnSpc>
                <a:spcPct val="160000"/>
              </a:lnSpc>
              <a:buNone/>
              <a:defRPr/>
            </a:pPr>
            <a:r>
              <a:rPr lang="zh-CN" altLang="en-US" dirty="0">
                <a:solidFill>
                  <a:srgbClr val="C00000"/>
                </a:solidFill>
              </a:rPr>
              <a:t>定义</a:t>
            </a:r>
            <a:r>
              <a:rPr lang="en-US" altLang="zh-CN" dirty="0">
                <a:solidFill>
                  <a:srgbClr val="C00000"/>
                </a:solidFill>
              </a:rPr>
              <a:t>5.15   </a:t>
            </a:r>
            <a:r>
              <a:rPr lang="zh-CN" altLang="en-US" dirty="0"/>
              <a:t>设</a:t>
            </a:r>
            <a:r>
              <a:rPr lang="en-US" altLang="zh-CN" dirty="0"/>
              <a:t>f</a:t>
            </a:r>
            <a:r>
              <a:rPr lang="zh-CN" altLang="en-US" dirty="0"/>
              <a:t>是集合</a:t>
            </a:r>
            <a:r>
              <a:rPr lang="en-US" altLang="zh-CN" dirty="0"/>
              <a:t>A</a:t>
            </a:r>
            <a:r>
              <a:rPr lang="zh-CN" altLang="en-US" dirty="0"/>
              <a:t>到</a:t>
            </a:r>
            <a:r>
              <a:rPr lang="en-US" altLang="zh-CN" dirty="0"/>
              <a:t>B</a:t>
            </a:r>
            <a:r>
              <a:rPr lang="zh-CN" altLang="en-US" dirty="0"/>
              <a:t>的关系，如果对每个</a:t>
            </a:r>
            <a:r>
              <a:rPr lang="en-US" altLang="zh-CN" dirty="0" err="1"/>
              <a:t>x∈A</a:t>
            </a:r>
            <a:r>
              <a:rPr lang="zh-CN" altLang="en-US" dirty="0"/>
              <a:t>，都存在惟一的</a:t>
            </a:r>
            <a:r>
              <a:rPr lang="en-US" altLang="zh-CN" dirty="0" err="1"/>
              <a:t>y∈B</a:t>
            </a:r>
            <a:r>
              <a:rPr lang="zh-CN" altLang="en-US" dirty="0"/>
              <a:t>，使得</a:t>
            </a:r>
            <a:r>
              <a:rPr lang="en-US" altLang="zh-CN" dirty="0"/>
              <a:t>&lt;</a:t>
            </a:r>
            <a:r>
              <a:rPr lang="en-US" altLang="zh-CN" dirty="0" err="1"/>
              <a:t>x,y</a:t>
            </a:r>
            <a:r>
              <a:rPr lang="en-US" altLang="zh-CN" dirty="0"/>
              <a:t>&gt;∈f</a:t>
            </a:r>
            <a:r>
              <a:rPr lang="zh-CN" altLang="en-US" dirty="0"/>
              <a:t>，则称关系</a:t>
            </a:r>
            <a:r>
              <a:rPr lang="en-US" altLang="zh-CN" dirty="0"/>
              <a:t>f</a:t>
            </a:r>
            <a:r>
              <a:rPr lang="zh-CN" altLang="en-US" dirty="0"/>
              <a:t>为</a:t>
            </a:r>
            <a:r>
              <a:rPr lang="en-US" altLang="zh-CN" dirty="0"/>
              <a:t>A</a:t>
            </a:r>
            <a:r>
              <a:rPr lang="zh-CN" altLang="en-US" dirty="0"/>
              <a:t>到</a:t>
            </a:r>
            <a:r>
              <a:rPr lang="en-US" altLang="zh-CN" dirty="0"/>
              <a:t>B</a:t>
            </a:r>
            <a:r>
              <a:rPr lang="zh-CN" altLang="en-US" dirty="0"/>
              <a:t>的</a:t>
            </a:r>
            <a:r>
              <a:rPr lang="zh-CN" altLang="en-US" dirty="0">
                <a:solidFill>
                  <a:srgbClr val="0000CC"/>
                </a:solidFill>
              </a:rPr>
              <a:t>函数</a:t>
            </a:r>
            <a:r>
              <a:rPr lang="en-US" altLang="zh-CN" dirty="0"/>
              <a:t>(Function)(</a:t>
            </a:r>
            <a:r>
              <a:rPr lang="zh-CN" altLang="en-US" dirty="0"/>
              <a:t>或</a:t>
            </a:r>
            <a:r>
              <a:rPr lang="zh-CN" altLang="en-US" dirty="0">
                <a:solidFill>
                  <a:srgbClr val="0000FF"/>
                </a:solidFill>
              </a:rPr>
              <a:t>映射</a:t>
            </a:r>
            <a:r>
              <a:rPr lang="en-US" altLang="zh-CN" dirty="0"/>
              <a:t>(Mapping)</a:t>
            </a:r>
            <a:r>
              <a:rPr lang="zh-CN" altLang="en-US" dirty="0"/>
              <a:t>，</a:t>
            </a:r>
            <a:r>
              <a:rPr lang="zh-CN" altLang="en-US" dirty="0">
                <a:solidFill>
                  <a:srgbClr val="3333FF"/>
                </a:solidFill>
              </a:rPr>
              <a:t>记为</a:t>
            </a:r>
            <a:r>
              <a:rPr lang="en-US" altLang="zh-CN" dirty="0">
                <a:solidFill>
                  <a:srgbClr val="3333FF"/>
                </a:solidFill>
              </a:rPr>
              <a:t>f:A→B</a:t>
            </a:r>
            <a:r>
              <a:rPr lang="zh-CN" altLang="en-US" dirty="0"/>
              <a:t>。</a:t>
            </a:r>
            <a:endParaRPr lang="en-US" altLang="zh-CN" dirty="0"/>
          </a:p>
          <a:p>
            <a:pPr marL="0" indent="0">
              <a:lnSpc>
                <a:spcPct val="160000"/>
              </a:lnSpc>
              <a:buNone/>
              <a:defRPr/>
            </a:pPr>
            <a:r>
              <a:rPr lang="zh-CN" altLang="en-US" dirty="0"/>
              <a:t>其中</a:t>
            </a:r>
          </a:p>
          <a:p>
            <a:pPr marL="0" indent="0">
              <a:lnSpc>
                <a:spcPct val="160000"/>
              </a:lnSpc>
              <a:buNone/>
              <a:defRPr/>
            </a:pPr>
            <a:r>
              <a:rPr lang="en-US" altLang="zh-CN" dirty="0"/>
              <a:t>    A</a:t>
            </a:r>
            <a:r>
              <a:rPr lang="zh-CN" altLang="en-US" dirty="0"/>
              <a:t>为函数</a:t>
            </a:r>
            <a:r>
              <a:rPr lang="en-US" altLang="zh-CN" dirty="0"/>
              <a:t>f</a:t>
            </a:r>
            <a:r>
              <a:rPr lang="zh-CN" altLang="en-US" dirty="0"/>
              <a:t>的</a:t>
            </a:r>
            <a:r>
              <a:rPr lang="zh-CN" altLang="en-US" dirty="0">
                <a:solidFill>
                  <a:srgbClr val="0000CC"/>
                </a:solidFill>
              </a:rPr>
              <a:t>定义域</a:t>
            </a:r>
            <a:r>
              <a:rPr lang="zh-CN" altLang="en-US" dirty="0"/>
              <a:t>，记为</a:t>
            </a:r>
            <a:r>
              <a:rPr lang="en-US" altLang="zh-CN" dirty="0" err="1"/>
              <a:t>domf</a:t>
            </a:r>
            <a:r>
              <a:rPr lang="en-US" altLang="zh-CN" dirty="0"/>
              <a:t>=A</a:t>
            </a:r>
            <a:r>
              <a:rPr lang="zh-CN" altLang="en-US" dirty="0"/>
              <a:t>；</a:t>
            </a:r>
          </a:p>
          <a:p>
            <a:pPr marL="0" indent="0">
              <a:lnSpc>
                <a:spcPct val="160000"/>
              </a:lnSpc>
              <a:buNone/>
              <a:defRPr/>
            </a:pPr>
            <a:r>
              <a:rPr lang="en-US" altLang="zh-CN" dirty="0"/>
              <a:t>    f(A)</a:t>
            </a:r>
            <a:r>
              <a:rPr lang="zh-CN" altLang="en-US" dirty="0"/>
              <a:t>为函数</a:t>
            </a:r>
            <a:r>
              <a:rPr lang="en-US" altLang="zh-CN" dirty="0"/>
              <a:t>f</a:t>
            </a:r>
            <a:r>
              <a:rPr lang="zh-CN" altLang="en-US" dirty="0"/>
              <a:t>的</a:t>
            </a:r>
            <a:r>
              <a:rPr lang="zh-CN" altLang="en-US" dirty="0">
                <a:solidFill>
                  <a:srgbClr val="0000CC"/>
                </a:solidFill>
              </a:rPr>
              <a:t>值域</a:t>
            </a:r>
            <a:r>
              <a:rPr lang="zh-CN" altLang="en-US" dirty="0"/>
              <a:t>，记为</a:t>
            </a:r>
            <a:r>
              <a:rPr lang="en-US" altLang="zh-CN" dirty="0" err="1"/>
              <a:t>ranf</a:t>
            </a:r>
            <a:r>
              <a:rPr lang="en-US" altLang="zh-CN" dirty="0"/>
              <a:t>=f(A)</a:t>
            </a:r>
            <a:r>
              <a:rPr lang="zh-CN" altLang="en-US" dirty="0"/>
              <a:t>。</a:t>
            </a:r>
          </a:p>
          <a:p>
            <a:pPr marL="0" indent="0">
              <a:lnSpc>
                <a:spcPct val="160000"/>
              </a:lnSpc>
              <a:buNone/>
              <a:defRPr/>
            </a:pPr>
            <a:r>
              <a:rPr lang="zh-CN" altLang="en-US" dirty="0"/>
              <a:t>    当</a:t>
            </a:r>
            <a:r>
              <a:rPr lang="en-US" altLang="zh-CN" dirty="0"/>
              <a:t>&lt;</a:t>
            </a:r>
            <a:r>
              <a:rPr lang="en-US" altLang="zh-CN" dirty="0" err="1"/>
              <a:t>x,y</a:t>
            </a:r>
            <a:r>
              <a:rPr lang="en-US" altLang="zh-CN" dirty="0"/>
              <a:t>&gt;∈f</a:t>
            </a:r>
            <a:r>
              <a:rPr lang="zh-CN" altLang="en-US" dirty="0"/>
              <a:t>时，通常记为</a:t>
            </a:r>
            <a:r>
              <a:rPr lang="en-US" altLang="zh-CN" dirty="0"/>
              <a:t>y=f(x)</a:t>
            </a:r>
            <a:r>
              <a:rPr lang="zh-CN" altLang="en-US" dirty="0"/>
              <a:t>，</a:t>
            </a:r>
            <a:endParaRPr lang="en-US" altLang="zh-CN" dirty="0"/>
          </a:p>
          <a:p>
            <a:pPr marL="0" indent="0">
              <a:lnSpc>
                <a:spcPct val="160000"/>
              </a:lnSpc>
              <a:buNone/>
              <a:defRPr/>
            </a:pPr>
            <a:r>
              <a:rPr lang="en-US" altLang="zh-CN" dirty="0"/>
              <a:t>     </a:t>
            </a:r>
            <a:r>
              <a:rPr lang="zh-CN" altLang="en-US" dirty="0"/>
              <a:t>这时称</a:t>
            </a:r>
            <a:r>
              <a:rPr lang="en-US" altLang="zh-CN" dirty="0"/>
              <a:t>x</a:t>
            </a:r>
            <a:r>
              <a:rPr lang="zh-CN" altLang="en-US" dirty="0"/>
              <a:t>为函数</a:t>
            </a:r>
            <a:r>
              <a:rPr lang="en-US" altLang="zh-CN" dirty="0"/>
              <a:t>f</a:t>
            </a:r>
            <a:r>
              <a:rPr lang="zh-CN" altLang="en-US" dirty="0"/>
              <a:t>的</a:t>
            </a:r>
            <a:r>
              <a:rPr lang="zh-CN" altLang="en-US" dirty="0">
                <a:solidFill>
                  <a:srgbClr val="3333FF"/>
                </a:solidFill>
              </a:rPr>
              <a:t>自变量</a:t>
            </a:r>
            <a:r>
              <a:rPr lang="zh-CN" altLang="en-US" dirty="0"/>
              <a:t>，</a:t>
            </a:r>
            <a:r>
              <a:rPr lang="en-US" altLang="zh-CN" dirty="0"/>
              <a:t>y</a:t>
            </a:r>
            <a:r>
              <a:rPr lang="zh-CN" altLang="en-US" dirty="0"/>
              <a:t>为</a:t>
            </a:r>
            <a:r>
              <a:rPr lang="en-US" altLang="zh-CN" dirty="0"/>
              <a:t>x</a:t>
            </a:r>
            <a:r>
              <a:rPr lang="zh-CN" altLang="en-US" dirty="0"/>
              <a:t>在</a:t>
            </a:r>
            <a:r>
              <a:rPr lang="en-US" altLang="zh-CN" dirty="0"/>
              <a:t>f</a:t>
            </a:r>
            <a:r>
              <a:rPr lang="zh-CN" altLang="en-US" dirty="0"/>
              <a:t>下的</a:t>
            </a:r>
            <a:r>
              <a:rPr lang="zh-CN" altLang="en-US" dirty="0">
                <a:solidFill>
                  <a:srgbClr val="3333FF"/>
                </a:solidFill>
              </a:rPr>
              <a:t>函数值</a:t>
            </a:r>
            <a:r>
              <a:rPr lang="en-US" altLang="zh-CN" dirty="0"/>
              <a:t>(</a:t>
            </a:r>
            <a:r>
              <a:rPr lang="zh-CN" altLang="en-US" dirty="0"/>
              <a:t>或</a:t>
            </a:r>
            <a:r>
              <a:rPr lang="zh-CN" altLang="en-US" dirty="0">
                <a:solidFill>
                  <a:srgbClr val="3333FF"/>
                </a:solidFill>
              </a:rPr>
              <a:t>象</a:t>
            </a:r>
            <a:r>
              <a:rPr lang="en-US" altLang="zh-CN" dirty="0"/>
              <a:t>)</a:t>
            </a:r>
            <a:r>
              <a:rPr lang="zh-CN" altLang="en-US" dirty="0"/>
              <a:t>， 也称</a:t>
            </a:r>
            <a:r>
              <a:rPr lang="en-US" altLang="zh-CN" dirty="0"/>
              <a:t>x</a:t>
            </a:r>
            <a:r>
              <a:rPr lang="zh-CN" altLang="en-US" dirty="0"/>
              <a:t>为</a:t>
            </a:r>
            <a:r>
              <a:rPr lang="en-US" altLang="zh-CN" dirty="0"/>
              <a:t>y</a:t>
            </a:r>
            <a:r>
              <a:rPr lang="zh-CN" altLang="en-US" dirty="0"/>
              <a:t>在</a:t>
            </a:r>
            <a:r>
              <a:rPr lang="en-US" altLang="zh-CN" dirty="0"/>
              <a:t>f</a:t>
            </a:r>
            <a:r>
              <a:rPr lang="zh-CN" altLang="en-US" dirty="0"/>
              <a:t>下的</a:t>
            </a:r>
            <a:r>
              <a:rPr lang="zh-CN" altLang="en-US" dirty="0">
                <a:solidFill>
                  <a:srgbClr val="3333FF"/>
                </a:solidFill>
              </a:rPr>
              <a:t>原象</a:t>
            </a:r>
            <a:r>
              <a:rPr lang="zh-CN" altLang="en-US" dirty="0"/>
              <a:t> 。 </a:t>
            </a:r>
          </a:p>
        </p:txBody>
      </p:sp>
      <p:cxnSp>
        <p:nvCxnSpPr>
          <p:cNvPr id="6" name="直接连接符 5">
            <a:extLst>
              <a:ext uri="{FF2B5EF4-FFF2-40B4-BE49-F238E27FC236}">
                <a16:creationId xmlns:a16="http://schemas.microsoft.com/office/drawing/2014/main" id="{E1480561-4304-4690-A8BC-A315DA29575D}"/>
              </a:ext>
            </a:extLst>
          </p:cNvPr>
          <p:cNvCxnSpPr>
            <a:cxnSpLocks noChangeShapeType="1"/>
          </p:cNvCxnSpPr>
          <p:nvPr/>
        </p:nvCxnSpPr>
        <p:spPr bwMode="auto">
          <a:xfrm>
            <a:off x="871081" y="4573310"/>
            <a:ext cx="4333875" cy="0"/>
          </a:xfrm>
          <a:prstGeom prst="line">
            <a:avLst/>
          </a:prstGeom>
          <a:noFill/>
          <a:ln w="31750" algn="ctr">
            <a:solidFill>
              <a:srgbClr val="7030A0"/>
            </a:solidFill>
            <a:round/>
            <a:headEnd/>
            <a:tailEnd/>
          </a:ln>
          <a:extLst>
            <a:ext uri="{909E8E84-426E-40DD-AFC4-6F175D3DCCD1}">
              <a14:hiddenFill xmlns:a14="http://schemas.microsoft.com/office/drawing/2010/main">
                <a:noFill/>
              </a14:hiddenFill>
            </a:ext>
          </a:extLst>
        </p:spPr>
      </p:cxnSp>
      <p:sp>
        <p:nvSpPr>
          <p:cNvPr id="13" name="Text Box 556">
            <a:extLst>
              <a:ext uri="{FF2B5EF4-FFF2-40B4-BE49-F238E27FC236}">
                <a16:creationId xmlns:a16="http://schemas.microsoft.com/office/drawing/2014/main" id="{0F50D878-B016-44FF-A2EA-78E55420C93C}"/>
              </a:ext>
            </a:extLst>
          </p:cNvPr>
          <p:cNvSpPr txBox="1">
            <a:spLocks noChangeArrowheads="1"/>
          </p:cNvSpPr>
          <p:nvPr/>
        </p:nvSpPr>
        <p:spPr bwMode="auto">
          <a:xfrm>
            <a:off x="231775" y="4983585"/>
            <a:ext cx="11430000" cy="1767638"/>
          </a:xfrm>
          <a:prstGeom prst="rect">
            <a:avLst/>
          </a:prstGeom>
          <a:solidFill>
            <a:srgbClr val="D9D9D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defTabSz="914400" eaLnBrk="0" fontAlgn="base" hangingPunct="0">
              <a:lnSpc>
                <a:spcPct val="150000"/>
              </a:lnSpc>
              <a:spcBef>
                <a:spcPct val="0"/>
              </a:spcBef>
              <a:spcAft>
                <a:spcPct val="0"/>
              </a:spcAft>
            </a:pPr>
            <a:r>
              <a:rPr kumimoji="0" lang="zh-CN" altLang="zh-CN" b="1" i="0" u="none" strike="noStrike" cap="none" normalizeH="0" baseline="0" dirty="0">
                <a:ln>
                  <a:noFill/>
                </a:ln>
                <a:effectLst/>
                <a:latin typeface="微软雅黑" panose="020B0503020204020204" pitchFamily="34" charset="-122"/>
                <a:ea typeface="微软雅黑" panose="020B0503020204020204" pitchFamily="34" charset="-122"/>
                <a:cs typeface="Times New Roman" panose="02020603050405020304" pitchFamily="18" charset="0"/>
              </a:rPr>
              <a:t>解题小贴士—</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关系</a:t>
            </a:r>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f</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到</a:t>
            </a:r>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的函数的判断条件</a:t>
            </a:r>
            <a:b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b="1" kern="900" dirty="0">
                <a:latin typeface="+mn-ea"/>
              </a:rPr>
              <a:t>(</a:t>
            </a:r>
            <a:r>
              <a:rPr lang="zh-CN" altLang="en-US" b="1" kern="900" dirty="0">
                <a:latin typeface="+mn-ea"/>
              </a:rPr>
              <a:t>１</a:t>
            </a:r>
            <a:r>
              <a:rPr lang="en-US" altLang="zh-CN" b="1" kern="900" dirty="0">
                <a:latin typeface="+mn-ea"/>
              </a:rPr>
              <a:t>)∀x(x</a:t>
            </a:r>
            <a:r>
              <a:rPr lang="zh-CN" altLang="en-US" b="1" kern="900" dirty="0">
                <a:latin typeface="+mn-ea"/>
              </a:rPr>
              <a:t>∈</a:t>
            </a:r>
            <a:r>
              <a:rPr lang="en-US" altLang="zh-CN" b="1" kern="900" dirty="0">
                <a:latin typeface="+mn-ea"/>
              </a:rPr>
              <a:t>A</a:t>
            </a:r>
            <a:r>
              <a:rPr lang="zh-CN" altLang="en-US" b="1" kern="900" dirty="0">
                <a:latin typeface="+mn-ea"/>
              </a:rPr>
              <a:t>→∃</a:t>
            </a:r>
            <a:r>
              <a:rPr lang="en-US" altLang="zh-CN" b="1" kern="900" dirty="0">
                <a:latin typeface="+mn-ea"/>
              </a:rPr>
              <a:t>y(y</a:t>
            </a:r>
            <a:r>
              <a:rPr lang="zh-CN" altLang="en-US" b="1" kern="900" dirty="0">
                <a:latin typeface="+mn-ea"/>
              </a:rPr>
              <a:t>∈</a:t>
            </a:r>
            <a:r>
              <a:rPr lang="en-US" altLang="zh-CN" b="1" kern="900" dirty="0">
                <a:latin typeface="+mn-ea"/>
              </a:rPr>
              <a:t>B</a:t>
            </a:r>
            <a:r>
              <a:rPr lang="zh-CN" altLang="en-US" b="1" kern="900" dirty="0">
                <a:latin typeface="+mn-ea"/>
              </a:rPr>
              <a:t>∧</a:t>
            </a:r>
            <a:r>
              <a:rPr lang="en-US" altLang="zh-CN" b="1" kern="900" dirty="0">
                <a:latin typeface="+mn-ea"/>
              </a:rPr>
              <a:t>‹</a:t>
            </a:r>
            <a:r>
              <a:rPr lang="zh-CN" altLang="en-US" b="1" kern="900" dirty="0">
                <a:latin typeface="+mn-ea"/>
              </a:rPr>
              <a:t>ｘ</a:t>
            </a:r>
            <a:r>
              <a:rPr lang="en-US" altLang="zh-CN" b="1" kern="900" dirty="0">
                <a:latin typeface="+mn-ea"/>
              </a:rPr>
              <a:t>,</a:t>
            </a:r>
            <a:r>
              <a:rPr lang="zh-CN" altLang="en-US" b="1" kern="900" dirty="0">
                <a:latin typeface="+mn-ea"/>
              </a:rPr>
              <a:t>ｙ</a:t>
            </a:r>
            <a:r>
              <a:rPr lang="en-US" altLang="zh-CN" b="1" kern="900" dirty="0">
                <a:latin typeface="+mn-ea"/>
              </a:rPr>
              <a:t>›∈f))=1</a:t>
            </a:r>
          </a:p>
          <a:p>
            <a:pPr lvl="0" defTabSz="914400" eaLnBrk="0" fontAlgn="base" hangingPunct="0">
              <a:lnSpc>
                <a:spcPct val="150000"/>
              </a:lnSpc>
              <a:spcBef>
                <a:spcPct val="0"/>
              </a:spcBef>
              <a:spcAft>
                <a:spcPct val="0"/>
              </a:spcAft>
            </a:pPr>
            <a:r>
              <a:rPr lang="en-US" altLang="ii-CN" b="1" kern="900" dirty="0">
                <a:latin typeface="+mn-ea"/>
              </a:rPr>
              <a:t>(</a:t>
            </a:r>
            <a:r>
              <a:rPr lang="ii-CN" altLang="en-US" b="1" kern="900" dirty="0">
                <a:latin typeface="+mn-ea"/>
              </a:rPr>
              <a:t>２</a:t>
            </a:r>
            <a:r>
              <a:rPr lang="en-US" altLang="ii-CN" b="1" kern="900" dirty="0">
                <a:latin typeface="+mn-ea"/>
              </a:rPr>
              <a:t>)∀x</a:t>
            </a:r>
            <a:r>
              <a:rPr lang="en-US" altLang="zh-CN" b="1" kern="900" dirty="0">
                <a:latin typeface="+mn-ea"/>
              </a:rPr>
              <a:t>(x</a:t>
            </a:r>
            <a:r>
              <a:rPr lang="zh-CN" altLang="en-US" b="1" kern="900" dirty="0">
                <a:latin typeface="+mn-ea"/>
              </a:rPr>
              <a:t>∈</a:t>
            </a:r>
            <a:r>
              <a:rPr lang="en-US" altLang="zh-CN" b="1" kern="900" dirty="0">
                <a:latin typeface="+mn-ea"/>
              </a:rPr>
              <a:t>A</a:t>
            </a:r>
            <a:r>
              <a:rPr lang="zh-CN" altLang="en-US" b="1" kern="900" dirty="0">
                <a:latin typeface="+mn-ea"/>
              </a:rPr>
              <a:t>∧∃</a:t>
            </a:r>
            <a:r>
              <a:rPr lang="en-US" altLang="zh-CN" b="1" kern="900" dirty="0">
                <a:latin typeface="+mn-ea"/>
              </a:rPr>
              <a:t>y</a:t>
            </a:r>
            <a:r>
              <a:rPr lang="zh-CN" altLang="en-US" b="1" kern="900" dirty="0">
                <a:latin typeface="+mn-ea"/>
              </a:rPr>
              <a:t>∃</a:t>
            </a:r>
            <a:r>
              <a:rPr lang="en-US" altLang="zh-CN" b="1" kern="900" dirty="0">
                <a:latin typeface="+mn-ea"/>
              </a:rPr>
              <a:t>z(y</a:t>
            </a:r>
            <a:r>
              <a:rPr lang="zh-CN" altLang="en-US" b="1" kern="900" dirty="0">
                <a:latin typeface="+mn-ea"/>
              </a:rPr>
              <a:t>∈</a:t>
            </a:r>
            <a:r>
              <a:rPr lang="en-US" altLang="zh-CN" b="1" kern="900" dirty="0">
                <a:latin typeface="+mn-ea"/>
              </a:rPr>
              <a:t>B</a:t>
            </a:r>
            <a:r>
              <a:rPr lang="zh-CN" altLang="en-US" b="1" kern="900" dirty="0">
                <a:latin typeface="+mn-ea"/>
              </a:rPr>
              <a:t>∧</a:t>
            </a:r>
            <a:r>
              <a:rPr lang="en-US" altLang="zh-CN" b="1" kern="900" dirty="0">
                <a:latin typeface="+mn-ea"/>
              </a:rPr>
              <a:t>z</a:t>
            </a:r>
            <a:r>
              <a:rPr lang="zh-CN" altLang="en-US" b="1" kern="900" dirty="0">
                <a:latin typeface="+mn-ea"/>
              </a:rPr>
              <a:t>∈</a:t>
            </a:r>
            <a:r>
              <a:rPr lang="en-US" altLang="zh-CN" b="1" kern="900" dirty="0">
                <a:latin typeface="+mn-ea"/>
              </a:rPr>
              <a:t>B</a:t>
            </a:r>
            <a:r>
              <a:rPr lang="zh-CN" altLang="en-US" b="1" kern="900" dirty="0">
                <a:latin typeface="+mn-ea"/>
              </a:rPr>
              <a:t>∧</a:t>
            </a:r>
            <a:r>
              <a:rPr lang="en-US" altLang="zh-CN" b="1" kern="900" dirty="0">
                <a:latin typeface="+mn-ea"/>
              </a:rPr>
              <a:t>‹</a:t>
            </a:r>
            <a:r>
              <a:rPr lang="zh-CN" altLang="en-US" b="1" kern="900" dirty="0">
                <a:latin typeface="+mn-ea"/>
              </a:rPr>
              <a:t>ｘ</a:t>
            </a:r>
            <a:r>
              <a:rPr lang="en-US" altLang="zh-CN" b="1" kern="900" dirty="0">
                <a:latin typeface="+mn-ea"/>
              </a:rPr>
              <a:t>,</a:t>
            </a:r>
            <a:r>
              <a:rPr lang="zh-CN" altLang="en-US" b="1" kern="900" dirty="0">
                <a:latin typeface="+mn-ea"/>
              </a:rPr>
              <a:t>ｙ</a:t>
            </a:r>
            <a:r>
              <a:rPr lang="en-US" altLang="zh-CN" b="1" kern="900" dirty="0">
                <a:latin typeface="+mn-ea"/>
              </a:rPr>
              <a:t>›∈f</a:t>
            </a:r>
            <a:r>
              <a:rPr lang="zh-CN" altLang="en-US" b="1" kern="900" dirty="0">
                <a:latin typeface="+mn-ea"/>
              </a:rPr>
              <a:t>∧</a:t>
            </a:r>
            <a:r>
              <a:rPr lang="en-US" altLang="zh-CN" b="1" kern="900" dirty="0">
                <a:latin typeface="+mn-ea"/>
              </a:rPr>
              <a:t>‹</a:t>
            </a:r>
            <a:r>
              <a:rPr lang="zh-CN" altLang="en-US" b="1" kern="900" dirty="0">
                <a:latin typeface="+mn-ea"/>
              </a:rPr>
              <a:t>ｘ</a:t>
            </a:r>
            <a:r>
              <a:rPr lang="en-US" altLang="zh-CN" b="1" kern="900" dirty="0">
                <a:latin typeface="+mn-ea"/>
              </a:rPr>
              <a:t>,</a:t>
            </a:r>
            <a:r>
              <a:rPr lang="zh-CN" altLang="en-US" b="1" kern="900" dirty="0">
                <a:latin typeface="+mn-ea"/>
              </a:rPr>
              <a:t>ｚ</a:t>
            </a:r>
            <a:r>
              <a:rPr lang="en-US" altLang="zh-CN" b="1" kern="900" dirty="0">
                <a:latin typeface="+mn-ea"/>
              </a:rPr>
              <a:t>›∈f)→y=z)=1</a:t>
            </a:r>
            <a:endParaRPr kumimoji="0" lang="zh-CN" altLang="en-US" b="1" i="0" u="none" strike="noStrike" kern="900" cap="none" normalizeH="0" dirty="0">
              <a:ln>
                <a:noFill/>
              </a:ln>
              <a:solidFill>
                <a:srgbClr val="C00000"/>
              </a:solidFill>
              <a:effectLst/>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769475">
                                            <p:txEl>
                                              <p:pRg st="1" end="1"/>
                                            </p:txEl>
                                          </p:spTgt>
                                        </p:tgtEl>
                                        <p:attrNameLst>
                                          <p:attrName>style.visibility</p:attrName>
                                        </p:attrNameLst>
                                      </p:cBhvr>
                                      <p:to>
                                        <p:strVal val="visible"/>
                                      </p:to>
                                    </p:set>
                                    <p:animEffect transition="in" filter="fade">
                                      <p:cBhvr>
                                        <p:cTn id="12" dur="1000"/>
                                        <p:tgtEl>
                                          <p:spTgt spid="1769475">
                                            <p:txEl>
                                              <p:pRg st="1" end="1"/>
                                            </p:txEl>
                                          </p:spTgt>
                                        </p:tgtEl>
                                      </p:cBhvr>
                                    </p:animEffect>
                                    <p:anim calcmode="lin" valueType="num">
                                      <p:cBhvr>
                                        <p:cTn id="13" dur="1000" fill="hold"/>
                                        <p:tgtEl>
                                          <p:spTgt spid="176947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769475">
                                            <p:txEl>
                                              <p:pRg st="1" end="1"/>
                                            </p:txEl>
                                          </p:spTgt>
                                        </p:tgtEl>
                                        <p:attrNameLst>
                                          <p:attrName>ppt_y</p:attrName>
                                        </p:attrNameLst>
                                      </p:cBhvr>
                                      <p:tavLst>
                                        <p:tav tm="0">
                                          <p:val>
                                            <p:strVal val="#ppt_y+.1"/>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769475">
                                            <p:txEl>
                                              <p:pRg st="2" end="2"/>
                                            </p:txEl>
                                          </p:spTgt>
                                        </p:tgtEl>
                                        <p:attrNameLst>
                                          <p:attrName>style.visibility</p:attrName>
                                        </p:attrNameLst>
                                      </p:cBhvr>
                                      <p:to>
                                        <p:strVal val="visible"/>
                                      </p:to>
                                    </p:set>
                                    <p:anim calcmode="lin" valueType="num">
                                      <p:cBhvr additive="base">
                                        <p:cTn id="17" dur="500" fill="hold"/>
                                        <p:tgtEl>
                                          <p:spTgt spid="176947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694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69475">
                                            <p:txEl>
                                              <p:pRg st="3" end="3"/>
                                            </p:txEl>
                                          </p:spTgt>
                                        </p:tgtEl>
                                        <p:attrNameLst>
                                          <p:attrName>style.visibility</p:attrName>
                                        </p:attrNameLst>
                                      </p:cBhvr>
                                      <p:to>
                                        <p:strVal val="visible"/>
                                      </p:to>
                                    </p:set>
                                    <p:anim calcmode="lin" valueType="num">
                                      <p:cBhvr additive="base">
                                        <p:cTn id="23" dur="500" fill="hold"/>
                                        <p:tgtEl>
                                          <p:spTgt spid="176947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6947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769475">
                                            <p:txEl>
                                              <p:pRg st="4" end="4"/>
                                            </p:txEl>
                                          </p:spTgt>
                                        </p:tgtEl>
                                        <p:attrNameLst>
                                          <p:attrName>style.visibility</p:attrName>
                                        </p:attrNameLst>
                                      </p:cBhvr>
                                      <p:to>
                                        <p:strVal val="visible"/>
                                      </p:to>
                                    </p:set>
                                    <p:anim calcmode="lin" valueType="num">
                                      <p:cBhvr additive="base">
                                        <p:cTn id="29" dur="500" fill="hold"/>
                                        <p:tgtEl>
                                          <p:spTgt spid="176947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76947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769475">
                                            <p:txEl>
                                              <p:pRg st="5" end="5"/>
                                            </p:txEl>
                                          </p:spTgt>
                                        </p:tgtEl>
                                        <p:attrNameLst>
                                          <p:attrName>style.visibility</p:attrName>
                                        </p:attrNameLst>
                                      </p:cBhvr>
                                      <p:to>
                                        <p:strVal val="visible"/>
                                      </p:to>
                                    </p:set>
                                    <p:anim calcmode="lin" valueType="num">
                                      <p:cBhvr additive="base">
                                        <p:cTn id="35" dur="500" fill="hold"/>
                                        <p:tgtEl>
                                          <p:spTgt spid="176947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76947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barn(inVertical)">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9475" grpId="0" uiExpand="1" build="p"/>
      <p:bldP spid="1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C2585E9-3DE8-450D-9263-14EDDDBE6A5E}"/>
              </a:ext>
            </a:extLst>
          </p:cNvPr>
          <p:cNvSpPr>
            <a:spLocks noGrp="1" noChangeArrowheads="1"/>
          </p:cNvSpPr>
          <p:nvPr>
            <p:ph type="title"/>
          </p:nvPr>
        </p:nvSpPr>
        <p:spPr/>
        <p:txBody>
          <a:bodyPr/>
          <a:lstStyle/>
          <a:p>
            <a:pPr eaLnBrk="1" hangingPunct="1"/>
            <a:r>
              <a:rPr lang="zh-CN" altLang="en-US" dirty="0"/>
              <a:t>例</a:t>
            </a:r>
            <a:r>
              <a:rPr lang="en-US" altLang="zh-CN" dirty="0"/>
              <a:t>5.25</a:t>
            </a:r>
            <a:endParaRPr lang="zh-CN" altLang="en-US" dirty="0"/>
          </a:p>
        </p:txBody>
      </p:sp>
      <p:sp>
        <p:nvSpPr>
          <p:cNvPr id="1773571" name="Rectangle 3">
            <a:extLst>
              <a:ext uri="{FF2B5EF4-FFF2-40B4-BE49-F238E27FC236}">
                <a16:creationId xmlns:a16="http://schemas.microsoft.com/office/drawing/2014/main" id="{89FD3B18-BFFF-4CBD-83F4-339DCF89CE33}"/>
              </a:ext>
            </a:extLst>
          </p:cNvPr>
          <p:cNvSpPr>
            <a:spLocks noGrp="1" noChangeArrowheads="1"/>
          </p:cNvSpPr>
          <p:nvPr>
            <p:ph type="body" idx="1"/>
          </p:nvPr>
        </p:nvSpPr>
        <p:spPr>
          <a:xfrm>
            <a:off x="460375" y="1067594"/>
            <a:ext cx="11277600" cy="2362200"/>
          </a:xfrm>
        </p:spPr>
        <p:txBody>
          <a:bodyPr/>
          <a:lstStyle/>
          <a:p>
            <a:pPr marL="0" indent="0">
              <a:lnSpc>
                <a:spcPct val="150000"/>
              </a:lnSpc>
              <a:buNone/>
            </a:pPr>
            <a:r>
              <a:rPr lang="zh-CN" altLang="en-US" dirty="0">
                <a:solidFill>
                  <a:srgbClr val="C00000"/>
                </a:solidFill>
              </a:rPr>
              <a:t>例</a:t>
            </a:r>
            <a:r>
              <a:rPr lang="en-US" altLang="zh-CN" dirty="0">
                <a:solidFill>
                  <a:srgbClr val="C00000"/>
                </a:solidFill>
              </a:rPr>
              <a:t>5.25   </a:t>
            </a:r>
            <a:r>
              <a:rPr lang="zh-CN" altLang="en-US" dirty="0"/>
              <a:t>设</a:t>
            </a:r>
            <a:r>
              <a:rPr lang="en-US" altLang="zh-CN" dirty="0"/>
              <a:t>P</a:t>
            </a:r>
            <a:r>
              <a:rPr lang="zh-CN" altLang="en-US" dirty="0"/>
              <a:t>是接受一个整数作为输入并产生一个整数作为输出的计算机程序。令</a:t>
            </a:r>
            <a:r>
              <a:rPr lang="en-US" altLang="zh-CN" dirty="0"/>
              <a:t>A=B=Z</a:t>
            </a:r>
            <a:r>
              <a:rPr lang="zh-CN" altLang="en-US" dirty="0"/>
              <a:t>，则由</a:t>
            </a:r>
            <a:r>
              <a:rPr lang="en-US" altLang="zh-CN" dirty="0"/>
              <a:t>P</a:t>
            </a:r>
            <a:r>
              <a:rPr lang="zh-CN" altLang="en-US" dirty="0"/>
              <a:t>确定的关系</a:t>
            </a:r>
            <a:r>
              <a:rPr lang="en-US" altLang="zh-CN" dirty="0" err="1"/>
              <a:t>f</a:t>
            </a:r>
            <a:r>
              <a:rPr lang="en-US" altLang="zh-CN" baseline="-25000" dirty="0" err="1"/>
              <a:t>p</a:t>
            </a:r>
            <a:r>
              <a:rPr lang="zh-CN" altLang="en-US" dirty="0"/>
              <a:t>定义如下：</a:t>
            </a:r>
          </a:p>
          <a:p>
            <a:pPr marL="0" indent="0" algn="ctr">
              <a:lnSpc>
                <a:spcPct val="150000"/>
              </a:lnSpc>
              <a:buNone/>
            </a:pPr>
            <a:r>
              <a:rPr lang="zh-CN" altLang="en-US" dirty="0"/>
              <a:t>如果</a:t>
            </a:r>
            <a:r>
              <a:rPr lang="en-US" altLang="zh-CN" dirty="0"/>
              <a:t>&lt;</a:t>
            </a:r>
            <a:r>
              <a:rPr lang="en-US" altLang="zh-CN" dirty="0" err="1"/>
              <a:t>m,n</a:t>
            </a:r>
            <a:r>
              <a:rPr lang="en-US" altLang="zh-CN" dirty="0"/>
              <a:t>&gt;∈</a:t>
            </a:r>
            <a:r>
              <a:rPr lang="en-US" altLang="zh-CN" dirty="0" err="1"/>
              <a:t>f</a:t>
            </a:r>
            <a:r>
              <a:rPr lang="en-US" altLang="zh-CN" baseline="-25000" dirty="0" err="1"/>
              <a:t>p</a:t>
            </a:r>
            <a:r>
              <a:rPr lang="zh-CN" altLang="en-US" dirty="0"/>
              <a:t>当且仅当输入</a:t>
            </a:r>
            <a:r>
              <a:rPr lang="en-US" altLang="zh-CN" dirty="0"/>
              <a:t>m</a:t>
            </a:r>
            <a:r>
              <a:rPr lang="zh-CN" altLang="en-US" dirty="0"/>
              <a:t>时，由程序</a:t>
            </a:r>
            <a:r>
              <a:rPr lang="en-US" altLang="zh-CN" dirty="0"/>
              <a:t>P</a:t>
            </a:r>
            <a:r>
              <a:rPr lang="zh-CN" altLang="en-US" dirty="0"/>
              <a:t>所产生的输出是</a:t>
            </a:r>
            <a:r>
              <a:rPr lang="en-US" altLang="zh-CN" dirty="0"/>
              <a:t>n</a:t>
            </a:r>
            <a:r>
              <a:rPr lang="zh-CN" altLang="en-US" dirty="0"/>
              <a:t>。</a:t>
            </a:r>
          </a:p>
          <a:p>
            <a:pPr marL="0" indent="0">
              <a:lnSpc>
                <a:spcPct val="150000"/>
              </a:lnSpc>
              <a:buNone/>
            </a:pPr>
            <a:r>
              <a:rPr lang="zh-CN" altLang="en-US" dirty="0">
                <a:solidFill>
                  <a:srgbClr val="0000CC"/>
                </a:solidFill>
              </a:rPr>
              <a:t>请判断</a:t>
            </a:r>
            <a:r>
              <a:rPr lang="en-US" altLang="zh-CN" dirty="0" err="1">
                <a:solidFill>
                  <a:srgbClr val="0000CC"/>
                </a:solidFill>
              </a:rPr>
              <a:t>f</a:t>
            </a:r>
            <a:r>
              <a:rPr lang="en-US" altLang="zh-CN" baseline="-25000" dirty="0" err="1">
                <a:solidFill>
                  <a:srgbClr val="0000CC"/>
                </a:solidFill>
              </a:rPr>
              <a:t>p</a:t>
            </a:r>
            <a:r>
              <a:rPr lang="zh-CN" altLang="en-US" dirty="0">
                <a:solidFill>
                  <a:srgbClr val="0000CC"/>
                </a:solidFill>
              </a:rPr>
              <a:t>是否为</a:t>
            </a:r>
            <a:r>
              <a:rPr lang="en-US" altLang="zh-CN" dirty="0">
                <a:solidFill>
                  <a:srgbClr val="0000CC"/>
                </a:solidFill>
              </a:rPr>
              <a:t>Z</a:t>
            </a:r>
            <a:r>
              <a:rPr lang="zh-CN" altLang="en-US" dirty="0">
                <a:solidFill>
                  <a:srgbClr val="0000CC"/>
                </a:solidFill>
              </a:rPr>
              <a:t>到</a:t>
            </a:r>
            <a:r>
              <a:rPr lang="en-US" altLang="zh-CN" dirty="0">
                <a:solidFill>
                  <a:srgbClr val="0000CC"/>
                </a:solidFill>
              </a:rPr>
              <a:t>Z</a:t>
            </a:r>
            <a:r>
              <a:rPr lang="zh-CN" altLang="en-US" dirty="0">
                <a:solidFill>
                  <a:srgbClr val="0000CC"/>
                </a:solidFill>
              </a:rPr>
              <a:t>的函数。</a:t>
            </a:r>
          </a:p>
        </p:txBody>
      </p:sp>
      <p:sp>
        <p:nvSpPr>
          <p:cNvPr id="2" name="矩形 1">
            <a:extLst>
              <a:ext uri="{FF2B5EF4-FFF2-40B4-BE49-F238E27FC236}">
                <a16:creationId xmlns:a16="http://schemas.microsoft.com/office/drawing/2014/main" id="{616CA5B5-FA69-4B5D-A9B9-53EEF4440ACF}"/>
              </a:ext>
            </a:extLst>
          </p:cNvPr>
          <p:cNvSpPr/>
          <p:nvPr/>
        </p:nvSpPr>
        <p:spPr>
          <a:xfrm>
            <a:off x="612775" y="3687925"/>
            <a:ext cx="11125200" cy="1688411"/>
          </a:xfrm>
          <a:prstGeom prst="rect">
            <a:avLst/>
          </a:prstGeom>
        </p:spPr>
        <p:txBody>
          <a:bodyPr wrap="square">
            <a:spAutoFit/>
          </a:bodyPr>
          <a:lstStyle/>
          <a:p>
            <a:pPr>
              <a:lnSpc>
                <a:spcPct val="150000"/>
              </a:lnSpc>
            </a:pPr>
            <a:r>
              <a:rPr lang="zh-CN" altLang="en-US" b="1" dirty="0">
                <a:solidFill>
                  <a:srgbClr val="C00000"/>
                </a:solidFill>
                <a:latin typeface="+mn-ea"/>
              </a:rPr>
              <a:t>解</a:t>
            </a:r>
            <a:r>
              <a:rPr lang="zh-CN" altLang="en-US" b="1" dirty="0">
                <a:latin typeface="+mn-ea"/>
              </a:rPr>
              <a:t>  </a:t>
            </a:r>
            <a:r>
              <a:rPr lang="en-US" altLang="zh-CN" b="1" dirty="0" err="1">
                <a:latin typeface="+mn-ea"/>
              </a:rPr>
              <a:t>f</a:t>
            </a:r>
            <a:r>
              <a:rPr lang="en-US" altLang="zh-CN" b="1" baseline="-25000" dirty="0" err="1">
                <a:latin typeface="+mn-ea"/>
              </a:rPr>
              <a:t>p</a:t>
            </a:r>
            <a:r>
              <a:rPr lang="zh-CN" altLang="en-US" b="1" dirty="0">
                <a:latin typeface="+mn-ea"/>
              </a:rPr>
              <a:t>是</a:t>
            </a:r>
            <a:r>
              <a:rPr lang="en-US" altLang="zh-CN" b="1" dirty="0">
                <a:latin typeface="+mn-ea"/>
              </a:rPr>
              <a:t>Z</a:t>
            </a:r>
            <a:r>
              <a:rPr lang="zh-CN" altLang="en-US" b="1" dirty="0">
                <a:latin typeface="+mn-ea"/>
              </a:rPr>
              <a:t>到</a:t>
            </a:r>
            <a:r>
              <a:rPr lang="en-US" altLang="zh-CN" b="1" dirty="0">
                <a:latin typeface="+mn-ea"/>
              </a:rPr>
              <a:t>Z</a:t>
            </a:r>
            <a:r>
              <a:rPr lang="zh-CN" altLang="en-US" b="1" dirty="0">
                <a:latin typeface="+mn-ea"/>
              </a:rPr>
              <a:t>的函数。</a:t>
            </a:r>
            <a:endParaRPr lang="en-US" altLang="zh-CN" b="1" dirty="0">
              <a:latin typeface="+mn-ea"/>
            </a:endParaRPr>
          </a:p>
          <a:p>
            <a:pPr>
              <a:lnSpc>
                <a:spcPct val="150000"/>
              </a:lnSpc>
            </a:pPr>
            <a:r>
              <a:rPr lang="zh-CN" altLang="en-US" b="1" dirty="0">
                <a:latin typeface="+mn-ea"/>
              </a:rPr>
              <a:t>因为计算结果是可重复的，即对相同的输入，程序每次运行都有相同的结果，所以根据程序</a:t>
            </a:r>
            <a:r>
              <a:rPr lang="en-US" altLang="zh-CN" b="1" dirty="0">
                <a:latin typeface="+mn-ea"/>
              </a:rPr>
              <a:t>P</a:t>
            </a:r>
            <a:r>
              <a:rPr lang="zh-CN" altLang="en-US" b="1" dirty="0">
                <a:latin typeface="+mn-ea"/>
              </a:rPr>
              <a:t>的规定，对任意一个特殊的输入，一定对应惟一的输出。</a:t>
            </a:r>
          </a:p>
        </p:txBody>
      </p:sp>
      <p:sp>
        <p:nvSpPr>
          <p:cNvPr id="3" name="矩形 2">
            <a:extLst>
              <a:ext uri="{FF2B5EF4-FFF2-40B4-BE49-F238E27FC236}">
                <a16:creationId xmlns:a16="http://schemas.microsoft.com/office/drawing/2014/main" id="{9A9C6C70-E378-4B5C-B8BF-A9FAB7E9DB52}"/>
              </a:ext>
            </a:extLst>
          </p:cNvPr>
          <p:cNvSpPr/>
          <p:nvPr/>
        </p:nvSpPr>
        <p:spPr>
          <a:xfrm>
            <a:off x="774699" y="5791994"/>
            <a:ext cx="10582275" cy="461665"/>
          </a:xfrm>
          <a:prstGeom prst="rect">
            <a:avLst/>
          </a:prstGeom>
          <a:solidFill>
            <a:srgbClr val="1157AB"/>
          </a:solidFill>
        </p:spPr>
        <p:txBody>
          <a:bodyPr wrap="square">
            <a:spAutoFit/>
          </a:bodyPr>
          <a:lstStyle/>
          <a:p>
            <a:r>
              <a:rPr lang="zh-CN" altLang="en-US" b="1" dirty="0">
                <a:solidFill>
                  <a:schemeClr val="bg1"/>
                </a:solidFill>
              </a:rPr>
              <a:t>事实上，计算机的输入−输出关系都可以被看作函数。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AC5ED448-F1FA-4579-A99A-CB21517460E0}"/>
              </a:ext>
            </a:extLst>
          </p:cNvPr>
          <p:cNvSpPr>
            <a:spLocks noGrp="1" noChangeArrowheads="1"/>
          </p:cNvSpPr>
          <p:nvPr>
            <p:ph type="title"/>
          </p:nvPr>
        </p:nvSpPr>
        <p:spPr/>
        <p:txBody>
          <a:bodyPr/>
          <a:lstStyle/>
          <a:p>
            <a:pPr eaLnBrk="1" hangingPunct="1"/>
            <a:r>
              <a:rPr lang="zh-CN" altLang="en-US" dirty="0"/>
              <a:t>例</a:t>
            </a:r>
            <a:r>
              <a:rPr lang="en-US" altLang="zh-CN" dirty="0"/>
              <a:t>5.26</a:t>
            </a:r>
            <a:endParaRPr lang="zh-CN" altLang="en-US" dirty="0"/>
          </a:p>
        </p:txBody>
      </p:sp>
      <p:sp>
        <p:nvSpPr>
          <p:cNvPr id="11268" name="Rectangle 3">
            <a:extLst>
              <a:ext uri="{FF2B5EF4-FFF2-40B4-BE49-F238E27FC236}">
                <a16:creationId xmlns:a16="http://schemas.microsoft.com/office/drawing/2014/main" id="{8A75A20A-1281-498C-B3FF-7838B81E183B}"/>
              </a:ext>
            </a:extLst>
          </p:cNvPr>
          <p:cNvSpPr>
            <a:spLocks noGrp="1" noChangeArrowheads="1"/>
          </p:cNvSpPr>
          <p:nvPr>
            <p:ph type="body" idx="1"/>
          </p:nvPr>
        </p:nvSpPr>
        <p:spPr>
          <a:xfrm>
            <a:off x="422275" y="1142471"/>
            <a:ext cx="11353800" cy="4574646"/>
          </a:xfrm>
        </p:spPr>
        <p:txBody>
          <a:bodyPr/>
          <a:lstStyle/>
          <a:p>
            <a:pPr marL="0" indent="0">
              <a:lnSpc>
                <a:spcPct val="150000"/>
              </a:lnSpc>
              <a:buNone/>
            </a:pPr>
            <a:r>
              <a:rPr lang="zh-CN" altLang="en-US" dirty="0">
                <a:solidFill>
                  <a:srgbClr val="C00000"/>
                </a:solidFill>
              </a:rPr>
              <a:t>例</a:t>
            </a:r>
            <a:r>
              <a:rPr lang="en-US" altLang="zh-CN" dirty="0">
                <a:solidFill>
                  <a:srgbClr val="C00000"/>
                </a:solidFill>
              </a:rPr>
              <a:t>5.26  </a:t>
            </a:r>
            <a:r>
              <a:rPr lang="zh-CN" altLang="en-US" dirty="0"/>
              <a:t>设集合</a:t>
            </a:r>
            <a:r>
              <a:rPr lang="en-US" altLang="zh-CN" dirty="0"/>
              <a:t>A</a:t>
            </a:r>
            <a:r>
              <a:rPr lang="zh-CN" altLang="en-US" dirty="0"/>
              <a:t>＝</a:t>
            </a:r>
            <a:r>
              <a:rPr lang="en-US" altLang="zh-CN" dirty="0"/>
              <a:t>{1,2}</a:t>
            </a:r>
            <a:r>
              <a:rPr lang="zh-CN" altLang="en-US" dirty="0"/>
              <a:t>，</a:t>
            </a:r>
            <a:r>
              <a:rPr lang="en-US" altLang="zh-CN" dirty="0"/>
              <a:t>B</a:t>
            </a:r>
            <a:r>
              <a:rPr lang="zh-CN" altLang="en-US" dirty="0"/>
              <a:t>＝</a:t>
            </a:r>
            <a:r>
              <a:rPr lang="en-US" altLang="zh-CN" dirty="0"/>
              <a:t>{</a:t>
            </a:r>
            <a:r>
              <a:rPr lang="en-US" altLang="zh-CN" dirty="0" err="1"/>
              <a:t>a,b</a:t>
            </a:r>
            <a:r>
              <a:rPr lang="en-US" altLang="zh-CN" dirty="0"/>
              <a:t>}</a:t>
            </a:r>
            <a:r>
              <a:rPr lang="zh-CN" altLang="en-US" dirty="0"/>
              <a:t>，试判断下列关系哪些是函数。如果是函数，请写出它的值域。</a:t>
            </a:r>
            <a:endParaRPr lang="zh-CN" altLang="pt-BR" dirty="0"/>
          </a:p>
          <a:p>
            <a:pPr marL="0" indent="0">
              <a:lnSpc>
                <a:spcPct val="200000"/>
              </a:lnSpc>
              <a:buNone/>
            </a:pPr>
            <a:r>
              <a:rPr lang="zh-CN" altLang="zh-CN" dirty="0"/>
              <a:t>（</a:t>
            </a:r>
            <a:r>
              <a:rPr lang="en-US" altLang="zh-CN" dirty="0"/>
              <a:t>1</a:t>
            </a:r>
            <a:r>
              <a:rPr lang="zh-CN" altLang="zh-CN" dirty="0"/>
              <a:t>）</a:t>
            </a:r>
            <a:r>
              <a:rPr lang="en-US" altLang="zh-CN" dirty="0"/>
              <a:t>R</a:t>
            </a:r>
            <a:r>
              <a:rPr lang="en-US" altLang="zh-CN" baseline="-25000" dirty="0"/>
              <a:t>1</a:t>
            </a:r>
            <a:r>
              <a:rPr lang="zh-CN" altLang="zh-CN" dirty="0"/>
              <a:t>＝</a:t>
            </a:r>
            <a:r>
              <a:rPr lang="en-US" altLang="zh-CN" dirty="0"/>
              <a:t>{&lt;1,a&gt;}</a:t>
            </a:r>
            <a:r>
              <a:rPr lang="zh-CN" altLang="en-US" dirty="0"/>
              <a:t>。</a:t>
            </a:r>
            <a:endParaRPr lang="zh-CN" altLang="zh-CN" dirty="0"/>
          </a:p>
          <a:p>
            <a:pPr marL="0" indent="0">
              <a:lnSpc>
                <a:spcPct val="200000"/>
              </a:lnSpc>
              <a:buNone/>
            </a:pPr>
            <a:r>
              <a:rPr lang="zh-CN" altLang="zh-CN" dirty="0"/>
              <a:t>（</a:t>
            </a:r>
            <a:r>
              <a:rPr lang="en-US" altLang="zh-CN" dirty="0"/>
              <a:t>2</a:t>
            </a:r>
            <a:r>
              <a:rPr lang="zh-CN" altLang="zh-CN" dirty="0"/>
              <a:t>）</a:t>
            </a:r>
            <a:r>
              <a:rPr lang="en-US" altLang="zh-CN" dirty="0"/>
              <a:t>R</a:t>
            </a:r>
            <a:r>
              <a:rPr lang="en-US" altLang="zh-CN" baseline="-25000" dirty="0"/>
              <a:t>2</a:t>
            </a:r>
            <a:r>
              <a:rPr lang="zh-CN" altLang="zh-CN" dirty="0"/>
              <a:t>＝</a:t>
            </a:r>
            <a:r>
              <a:rPr lang="en-US" altLang="zh-CN" dirty="0"/>
              <a:t>{&lt;1,a&gt;,&lt;1,b&gt;,&lt;2,b&gt;}</a:t>
            </a:r>
            <a:r>
              <a:rPr lang="zh-CN" altLang="en-US" dirty="0"/>
              <a:t>。</a:t>
            </a:r>
            <a:endParaRPr lang="zh-CN" altLang="zh-CN" dirty="0"/>
          </a:p>
          <a:p>
            <a:pPr marL="0" indent="0">
              <a:lnSpc>
                <a:spcPct val="200000"/>
              </a:lnSpc>
              <a:buNone/>
            </a:pPr>
            <a:r>
              <a:rPr lang="zh-CN" altLang="zh-CN" dirty="0"/>
              <a:t>（</a:t>
            </a:r>
            <a:r>
              <a:rPr lang="en-US" altLang="zh-CN" dirty="0"/>
              <a:t>3</a:t>
            </a:r>
            <a:r>
              <a:rPr lang="zh-CN" altLang="zh-CN" dirty="0"/>
              <a:t>）</a:t>
            </a:r>
            <a:r>
              <a:rPr lang="en-US" altLang="zh-CN" dirty="0"/>
              <a:t>R</a:t>
            </a:r>
            <a:r>
              <a:rPr lang="en-US" altLang="zh-CN" baseline="-25000" dirty="0"/>
              <a:t>3</a:t>
            </a:r>
            <a:r>
              <a:rPr lang="zh-CN" altLang="zh-CN" dirty="0"/>
              <a:t>＝</a:t>
            </a:r>
            <a:r>
              <a:rPr lang="en-US" altLang="zh-CN" dirty="0"/>
              <a:t>{&lt;1,a&gt;,&lt;2,a&gt;}</a:t>
            </a:r>
            <a:r>
              <a:rPr lang="zh-CN" altLang="en-US" dirty="0"/>
              <a:t>。</a:t>
            </a:r>
            <a:endParaRPr lang="en-US" altLang="zh-CN" dirty="0"/>
          </a:p>
          <a:p>
            <a:pPr marL="0" indent="0">
              <a:lnSpc>
                <a:spcPct val="200000"/>
              </a:lnSpc>
              <a:buNone/>
            </a:pPr>
            <a:r>
              <a:rPr lang="zh-CN" altLang="zh-CN" dirty="0"/>
              <a:t>（</a:t>
            </a:r>
            <a:r>
              <a:rPr lang="en-US" altLang="zh-CN" dirty="0"/>
              <a:t>4</a:t>
            </a:r>
            <a:r>
              <a:rPr lang="zh-CN" altLang="zh-CN" dirty="0"/>
              <a:t>）</a:t>
            </a:r>
            <a:r>
              <a:rPr lang="en-US" altLang="zh-CN" dirty="0"/>
              <a:t>R</a:t>
            </a:r>
            <a:r>
              <a:rPr lang="en-US" altLang="zh-CN" baseline="-25000" dirty="0"/>
              <a:t>4</a:t>
            </a:r>
            <a:r>
              <a:rPr lang="zh-CN" altLang="zh-CN" dirty="0"/>
              <a:t>＝</a:t>
            </a:r>
            <a:r>
              <a:rPr lang="en-US" altLang="zh-CN" dirty="0"/>
              <a:t>{&lt;1,a&gt;,&lt;2,b&gt;}</a:t>
            </a:r>
            <a:r>
              <a:rPr lang="zh-CN" altLang="zh-CN" dirty="0"/>
              <a:t>。</a:t>
            </a:r>
          </a:p>
        </p:txBody>
      </p:sp>
      <p:sp>
        <p:nvSpPr>
          <p:cNvPr id="5" name="Rectangle 3">
            <a:extLst>
              <a:ext uri="{FF2B5EF4-FFF2-40B4-BE49-F238E27FC236}">
                <a16:creationId xmlns:a16="http://schemas.microsoft.com/office/drawing/2014/main" id="{2B79F17E-7EEB-44F5-A6CA-ECDEC94FB2A0}"/>
              </a:ext>
            </a:extLst>
          </p:cNvPr>
          <p:cNvSpPr txBox="1">
            <a:spLocks noChangeArrowheads="1"/>
          </p:cNvSpPr>
          <p:nvPr/>
        </p:nvSpPr>
        <p:spPr>
          <a:xfrm>
            <a:off x="5414451" y="3934921"/>
            <a:ext cx="822054" cy="612025"/>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Font typeface="Wingdings" pitchFamily="2" charset="2"/>
              <a:buNone/>
            </a:pPr>
            <a:r>
              <a:rPr lang="zh-CN" altLang="en-US" dirty="0">
                <a:solidFill>
                  <a:srgbClr val="C00000"/>
                </a:solidFill>
              </a:rPr>
              <a:t>是</a:t>
            </a:r>
            <a:endParaRPr lang="zh-CN" altLang="en-US" dirty="0">
              <a:solidFill>
                <a:srgbClr val="0000CC"/>
              </a:solidFill>
            </a:endParaRPr>
          </a:p>
        </p:txBody>
      </p:sp>
      <p:sp>
        <p:nvSpPr>
          <p:cNvPr id="6" name="Rectangle 3">
            <a:extLst>
              <a:ext uri="{FF2B5EF4-FFF2-40B4-BE49-F238E27FC236}">
                <a16:creationId xmlns:a16="http://schemas.microsoft.com/office/drawing/2014/main" id="{1CC90571-906C-4A78-91D0-231F1D8A815F}"/>
              </a:ext>
            </a:extLst>
          </p:cNvPr>
          <p:cNvSpPr txBox="1">
            <a:spLocks noChangeArrowheads="1"/>
          </p:cNvSpPr>
          <p:nvPr/>
        </p:nvSpPr>
        <p:spPr>
          <a:xfrm>
            <a:off x="5414451" y="2511756"/>
            <a:ext cx="822054" cy="612025"/>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Font typeface="Wingdings" pitchFamily="2" charset="2"/>
              <a:buNone/>
            </a:pPr>
            <a:r>
              <a:rPr lang="zh-CN" altLang="en-US" dirty="0">
                <a:solidFill>
                  <a:srgbClr val="C00000"/>
                </a:solidFill>
              </a:rPr>
              <a:t>否</a:t>
            </a:r>
            <a:endParaRPr lang="zh-CN" altLang="en-US" dirty="0">
              <a:solidFill>
                <a:srgbClr val="0000CC"/>
              </a:solidFill>
            </a:endParaRPr>
          </a:p>
        </p:txBody>
      </p:sp>
      <p:sp>
        <p:nvSpPr>
          <p:cNvPr id="7" name="Rectangle 3">
            <a:extLst>
              <a:ext uri="{FF2B5EF4-FFF2-40B4-BE49-F238E27FC236}">
                <a16:creationId xmlns:a16="http://schemas.microsoft.com/office/drawing/2014/main" id="{13EA808B-31D4-4165-A3C6-441CBA818B1F}"/>
              </a:ext>
            </a:extLst>
          </p:cNvPr>
          <p:cNvSpPr txBox="1">
            <a:spLocks noChangeArrowheads="1"/>
          </p:cNvSpPr>
          <p:nvPr/>
        </p:nvSpPr>
        <p:spPr>
          <a:xfrm>
            <a:off x="5414451" y="4601561"/>
            <a:ext cx="822054" cy="612025"/>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Font typeface="Wingdings" pitchFamily="2" charset="2"/>
              <a:buNone/>
            </a:pPr>
            <a:r>
              <a:rPr lang="zh-CN" altLang="en-US" dirty="0">
                <a:solidFill>
                  <a:srgbClr val="C00000"/>
                </a:solidFill>
              </a:rPr>
              <a:t>是</a:t>
            </a:r>
            <a:endParaRPr lang="zh-CN" altLang="en-US" dirty="0">
              <a:solidFill>
                <a:srgbClr val="0000CC"/>
              </a:solidFill>
            </a:endParaRPr>
          </a:p>
        </p:txBody>
      </p:sp>
      <p:sp>
        <p:nvSpPr>
          <p:cNvPr id="8" name="Rectangle 3">
            <a:extLst>
              <a:ext uri="{FF2B5EF4-FFF2-40B4-BE49-F238E27FC236}">
                <a16:creationId xmlns:a16="http://schemas.microsoft.com/office/drawing/2014/main" id="{EBFDDF26-3553-4847-8F85-EB3F83994C38}"/>
              </a:ext>
            </a:extLst>
          </p:cNvPr>
          <p:cNvSpPr txBox="1">
            <a:spLocks noChangeArrowheads="1"/>
          </p:cNvSpPr>
          <p:nvPr/>
        </p:nvSpPr>
        <p:spPr>
          <a:xfrm>
            <a:off x="5414451" y="3223338"/>
            <a:ext cx="822054" cy="612025"/>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Font typeface="Wingdings" pitchFamily="2" charset="2"/>
              <a:buNone/>
            </a:pPr>
            <a:r>
              <a:rPr lang="zh-CN" altLang="en-US" dirty="0">
                <a:solidFill>
                  <a:srgbClr val="C00000"/>
                </a:solidFill>
              </a:rPr>
              <a:t>否</a:t>
            </a:r>
            <a:endParaRPr lang="zh-CN" altLang="en-US" dirty="0">
              <a:solidFill>
                <a:srgbClr val="0000CC"/>
              </a:solidFill>
            </a:endParaRPr>
          </a:p>
        </p:txBody>
      </p:sp>
      <p:sp>
        <p:nvSpPr>
          <p:cNvPr id="2" name="矩形 1">
            <a:extLst>
              <a:ext uri="{FF2B5EF4-FFF2-40B4-BE49-F238E27FC236}">
                <a16:creationId xmlns:a16="http://schemas.microsoft.com/office/drawing/2014/main" id="{0D4AF807-E950-41F9-985E-A1591931878D}"/>
              </a:ext>
            </a:extLst>
          </p:cNvPr>
          <p:cNvSpPr/>
          <p:nvPr/>
        </p:nvSpPr>
        <p:spPr>
          <a:xfrm>
            <a:off x="6163683" y="2580817"/>
            <a:ext cx="1895071" cy="461665"/>
          </a:xfrm>
          <a:prstGeom prst="rect">
            <a:avLst/>
          </a:prstGeom>
        </p:spPr>
        <p:txBody>
          <a:bodyPr wrap="none">
            <a:spAutoFit/>
          </a:bodyPr>
          <a:lstStyle/>
          <a:p>
            <a:r>
              <a:rPr lang="zh-CN" altLang="zh-CN"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不满足（</a:t>
            </a:r>
            <a:r>
              <a:rPr lang="en-US" altLang="zh-CN"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b="1" dirty="0">
              <a:solidFill>
                <a:srgbClr val="3333FF"/>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CBDD36C0-E7BE-4AAF-B761-74EFAA053D8A}"/>
              </a:ext>
            </a:extLst>
          </p:cNvPr>
          <p:cNvSpPr/>
          <p:nvPr/>
        </p:nvSpPr>
        <p:spPr>
          <a:xfrm>
            <a:off x="6163682" y="3310257"/>
            <a:ext cx="1895071" cy="461665"/>
          </a:xfrm>
          <a:prstGeom prst="rect">
            <a:avLst/>
          </a:prstGeom>
        </p:spPr>
        <p:txBody>
          <a:bodyPr wrap="none">
            <a:spAutoFit/>
          </a:bodyPr>
          <a:lstStyle/>
          <a:p>
            <a:r>
              <a:rPr lang="zh-CN" altLang="zh-CN"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不满足（</a:t>
            </a:r>
            <a:r>
              <a:rPr lang="en-US" altLang="zh-CN"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b="1" dirty="0">
              <a:solidFill>
                <a:srgbClr val="3333FF"/>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0F3DD3AF-4ACC-4032-A54A-14FFEB1034B4}"/>
              </a:ext>
            </a:extLst>
          </p:cNvPr>
          <p:cNvSpPr/>
          <p:nvPr/>
        </p:nvSpPr>
        <p:spPr>
          <a:xfrm>
            <a:off x="6133830" y="4005073"/>
            <a:ext cx="1956699" cy="461665"/>
          </a:xfrm>
          <a:prstGeom prst="rect">
            <a:avLst/>
          </a:prstGeom>
        </p:spPr>
        <p:txBody>
          <a:bodyPr wrap="square">
            <a:spAutoFit/>
          </a:bodyPr>
          <a:lstStyle/>
          <a:p>
            <a:r>
              <a:rPr lang="en-US" altLang="zh-CN" b="1" dirty="0">
                <a:solidFill>
                  <a:srgbClr val="3333FF"/>
                </a:solidFill>
                <a:latin typeface="+mn-ea"/>
              </a:rPr>
              <a:t>ranR</a:t>
            </a:r>
            <a:r>
              <a:rPr lang="en-US" altLang="zh-CN" b="1" baseline="-25000" dirty="0">
                <a:solidFill>
                  <a:srgbClr val="3333FF"/>
                </a:solidFill>
                <a:latin typeface="+mn-ea"/>
              </a:rPr>
              <a:t>3</a:t>
            </a:r>
            <a:r>
              <a:rPr lang="en-US" altLang="zh-CN" b="1" dirty="0">
                <a:solidFill>
                  <a:srgbClr val="3333FF"/>
                </a:solidFill>
                <a:latin typeface="+mn-ea"/>
              </a:rPr>
              <a:t>={a}</a:t>
            </a:r>
            <a:endParaRPr lang="zh-CN" altLang="en-US" b="1" dirty="0">
              <a:solidFill>
                <a:srgbClr val="3333FF"/>
              </a:solidFill>
              <a:latin typeface="+mn-ea"/>
            </a:endParaRPr>
          </a:p>
        </p:txBody>
      </p:sp>
      <p:sp>
        <p:nvSpPr>
          <p:cNvPr id="13" name="矩形 12">
            <a:extLst>
              <a:ext uri="{FF2B5EF4-FFF2-40B4-BE49-F238E27FC236}">
                <a16:creationId xmlns:a16="http://schemas.microsoft.com/office/drawing/2014/main" id="{4EB61062-0D4E-4C85-A0C6-137A48A28C16}"/>
              </a:ext>
            </a:extLst>
          </p:cNvPr>
          <p:cNvSpPr/>
          <p:nvPr/>
        </p:nvSpPr>
        <p:spPr>
          <a:xfrm>
            <a:off x="6195459" y="4676740"/>
            <a:ext cx="2040943" cy="461665"/>
          </a:xfrm>
          <a:prstGeom prst="rect">
            <a:avLst/>
          </a:prstGeom>
        </p:spPr>
        <p:txBody>
          <a:bodyPr wrap="none">
            <a:spAutoFit/>
          </a:bodyPr>
          <a:lstStyle/>
          <a:p>
            <a:r>
              <a:rPr lang="en-US" altLang="zh-CN"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ranR</a:t>
            </a:r>
            <a:r>
              <a:rPr lang="en-US" altLang="zh-CN" b="1" kern="100" baseline="-250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4</a:t>
            </a:r>
            <a:r>
              <a:rPr lang="en-US" altLang="zh-CN"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kern="100" dirty="0" err="1">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a,b</a:t>
            </a:r>
            <a:r>
              <a:rPr lang="en-US" altLang="zh-CN"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b="1" dirty="0">
              <a:solidFill>
                <a:srgbClr val="3333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 calcmode="lin" valueType="num">
                                      <p:cBhvr additive="base">
                                        <p:cTn id="18"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 calcmode="lin" valueType="num">
                                      <p:cBhvr additive="base">
                                        <p:cTn id="2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7">
                                            <p:txEl>
                                              <p:pRg st="0" end="0"/>
                                            </p:txEl>
                                          </p:spTgt>
                                        </p:tgtEl>
                                        <p:attrNameLst>
                                          <p:attrName>style.visibility</p:attrName>
                                        </p:attrNameLst>
                                      </p:cBhvr>
                                      <p:to>
                                        <p:strVal val="visible"/>
                                      </p:to>
                                    </p:set>
                                    <p:anim calcmode="lin" valueType="num">
                                      <p:cBhvr additive="base">
                                        <p:cTn id="40"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barn(inVertical)">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P spid="2" grpId="0"/>
      <p:bldP spid="10" grpId="0"/>
      <p:bldP spid="11" grpId="0"/>
      <p:bldP spid="1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a:extLst>
              <a:ext uri="{FF2B5EF4-FFF2-40B4-BE49-F238E27FC236}">
                <a16:creationId xmlns:a16="http://schemas.microsoft.com/office/drawing/2014/main" id="{44AB54A6-FC47-4741-B2CF-49625D3933F6}"/>
              </a:ext>
            </a:extLst>
          </p:cNvPr>
          <p:cNvSpPr>
            <a:spLocks noGrp="1" noChangeArrowheads="1"/>
          </p:cNvSpPr>
          <p:nvPr>
            <p:ph type="title"/>
          </p:nvPr>
        </p:nvSpPr>
        <p:spPr/>
        <p:txBody>
          <a:bodyPr/>
          <a:lstStyle/>
          <a:p>
            <a:pPr eaLnBrk="1" hangingPunct="1"/>
            <a:r>
              <a:rPr lang="zh-CN" altLang="en-US" dirty="0"/>
              <a:t>例</a:t>
            </a:r>
            <a:r>
              <a:rPr lang="en-US" altLang="zh-CN" dirty="0"/>
              <a:t>5.27</a:t>
            </a:r>
            <a:endParaRPr lang="zh-CN" altLang="en-US" dirty="0"/>
          </a:p>
        </p:txBody>
      </p:sp>
      <p:sp>
        <p:nvSpPr>
          <p:cNvPr id="1775619" name="Rectangle 3">
            <a:extLst>
              <a:ext uri="{FF2B5EF4-FFF2-40B4-BE49-F238E27FC236}">
                <a16:creationId xmlns:a16="http://schemas.microsoft.com/office/drawing/2014/main" id="{94C292E6-9647-4FCE-828D-7DAEF859F282}"/>
              </a:ext>
            </a:extLst>
          </p:cNvPr>
          <p:cNvSpPr>
            <a:spLocks noGrp="1" noChangeArrowheads="1"/>
          </p:cNvSpPr>
          <p:nvPr>
            <p:ph type="body" idx="1"/>
          </p:nvPr>
        </p:nvSpPr>
        <p:spPr>
          <a:xfrm>
            <a:off x="307975" y="1067595"/>
            <a:ext cx="11582400" cy="1828800"/>
          </a:xfrm>
        </p:spPr>
        <p:txBody>
          <a:bodyPr>
            <a:normAutofit/>
          </a:bodyPr>
          <a:lstStyle/>
          <a:p>
            <a:pPr marL="0" indent="0">
              <a:lnSpc>
                <a:spcPct val="150000"/>
              </a:lnSpc>
              <a:buNone/>
              <a:defRPr/>
            </a:pPr>
            <a:r>
              <a:rPr lang="zh-CN" altLang="en-US" dirty="0">
                <a:solidFill>
                  <a:srgbClr val="C00000"/>
                </a:solidFill>
              </a:rPr>
              <a:t>例</a:t>
            </a:r>
            <a:r>
              <a:rPr lang="en-US" altLang="zh-CN" dirty="0">
                <a:solidFill>
                  <a:srgbClr val="C00000"/>
                </a:solidFill>
              </a:rPr>
              <a:t>5.27 </a:t>
            </a:r>
            <a:r>
              <a:rPr lang="zh-CN" altLang="en-US" dirty="0"/>
              <a:t>设Ａ＝</a:t>
            </a:r>
            <a:r>
              <a:rPr lang="en-US" altLang="zh-CN" dirty="0"/>
              <a:t>{</a:t>
            </a:r>
            <a:r>
              <a:rPr lang="zh-CN" altLang="en-US" dirty="0"/>
              <a:t>ａ</a:t>
            </a:r>
            <a:r>
              <a:rPr lang="en-US" altLang="zh-CN" dirty="0"/>
              <a:t>,</a:t>
            </a:r>
            <a:r>
              <a:rPr lang="zh-CN" altLang="en-US" dirty="0"/>
              <a:t>ｂ</a:t>
            </a:r>
            <a:r>
              <a:rPr lang="en-US" altLang="zh-CN" dirty="0"/>
              <a:t>}, </a:t>
            </a:r>
            <a:r>
              <a:rPr lang="zh-CN" altLang="en-US" dirty="0"/>
              <a:t>Ｂ＝</a:t>
            </a:r>
            <a:r>
              <a:rPr lang="en-US" altLang="zh-CN" dirty="0"/>
              <a:t>{</a:t>
            </a:r>
            <a:r>
              <a:rPr lang="zh-CN" altLang="en-US" dirty="0"/>
              <a:t>１</a:t>
            </a:r>
            <a:r>
              <a:rPr lang="en-US" altLang="zh-CN" dirty="0"/>
              <a:t>,</a:t>
            </a:r>
            <a:r>
              <a:rPr lang="zh-CN" altLang="en-US" dirty="0"/>
              <a:t>２</a:t>
            </a:r>
            <a:r>
              <a:rPr lang="en-US" altLang="zh-CN" dirty="0"/>
              <a:t>}</a:t>
            </a:r>
            <a:r>
              <a:rPr lang="zh-CN" altLang="zh-CN" dirty="0"/>
              <a:t>，请分别写出所有</a:t>
            </a:r>
            <a:r>
              <a:rPr lang="en-US" altLang="zh-CN" dirty="0"/>
              <a:t>A</a:t>
            </a:r>
            <a:r>
              <a:rPr lang="zh-CN" altLang="zh-CN" dirty="0"/>
              <a:t>到</a:t>
            </a:r>
            <a:r>
              <a:rPr lang="en-US" altLang="zh-CN" dirty="0"/>
              <a:t>B</a:t>
            </a:r>
            <a:r>
              <a:rPr lang="zh-CN" altLang="zh-CN" dirty="0"/>
              <a:t>的</a:t>
            </a:r>
            <a:r>
              <a:rPr lang="zh-CN" altLang="en-US" dirty="0">
                <a:solidFill>
                  <a:srgbClr val="FF0000"/>
                </a:solidFill>
              </a:rPr>
              <a:t>不同关系</a:t>
            </a:r>
            <a:r>
              <a:rPr lang="zh-CN" altLang="en-US" dirty="0"/>
              <a:t>和</a:t>
            </a:r>
            <a:r>
              <a:rPr lang="zh-CN" altLang="en-US" dirty="0">
                <a:solidFill>
                  <a:srgbClr val="0000CC"/>
                </a:solidFill>
              </a:rPr>
              <a:t>不同函数</a:t>
            </a:r>
            <a:r>
              <a:rPr lang="zh-CN" altLang="en-US" dirty="0"/>
              <a:t>。</a:t>
            </a:r>
          </a:p>
          <a:p>
            <a:pPr marL="0" indent="0">
              <a:lnSpc>
                <a:spcPct val="150000"/>
              </a:lnSpc>
              <a:buNone/>
              <a:defRPr/>
            </a:pPr>
            <a:r>
              <a:rPr lang="zh-CN" altLang="en-US" dirty="0">
                <a:solidFill>
                  <a:srgbClr val="C00000"/>
                </a:solidFill>
              </a:rPr>
              <a:t>解   </a:t>
            </a:r>
            <a:r>
              <a:rPr lang="zh-CN" altLang="en-US" dirty="0"/>
              <a:t>因为</a:t>
            </a:r>
            <a:r>
              <a:rPr lang="en-US" altLang="zh-CN" dirty="0"/>
              <a:t>A×B</a:t>
            </a:r>
            <a:r>
              <a:rPr lang="zh-CN" altLang="en-US" dirty="0"/>
              <a:t>＝</a:t>
            </a:r>
            <a:r>
              <a:rPr lang="en-US" altLang="zh-CN" dirty="0"/>
              <a:t>{&lt;a,1&gt;,&lt;a,2&gt;,&lt;b,1&gt;,&lt;b,2&gt;}</a:t>
            </a:r>
            <a:r>
              <a:rPr lang="zh-CN" altLang="en-US" dirty="0"/>
              <a:t>，所以</a:t>
            </a:r>
            <a:r>
              <a:rPr lang="zh-CN" altLang="en-US" dirty="0">
                <a:solidFill>
                  <a:srgbClr val="3333FF"/>
                </a:solidFill>
              </a:rPr>
              <a:t>从</a:t>
            </a:r>
            <a:r>
              <a:rPr lang="en-US" altLang="zh-CN" dirty="0">
                <a:solidFill>
                  <a:srgbClr val="3333FF"/>
                </a:solidFill>
              </a:rPr>
              <a:t>A</a:t>
            </a:r>
            <a:r>
              <a:rPr lang="zh-CN" altLang="en-US" dirty="0">
                <a:solidFill>
                  <a:srgbClr val="3333FF"/>
                </a:solidFill>
              </a:rPr>
              <a:t>到</a:t>
            </a:r>
            <a:r>
              <a:rPr lang="en-US" altLang="zh-CN" dirty="0">
                <a:solidFill>
                  <a:srgbClr val="3333FF"/>
                </a:solidFill>
              </a:rPr>
              <a:t>B</a:t>
            </a:r>
            <a:r>
              <a:rPr lang="zh-CN" altLang="en-US" dirty="0">
                <a:solidFill>
                  <a:srgbClr val="3333FF"/>
                </a:solidFill>
              </a:rPr>
              <a:t>的不同的关系有</a:t>
            </a:r>
            <a:endParaRPr lang="en-US" altLang="zh-CN" dirty="0">
              <a:solidFill>
                <a:srgbClr val="3333FF"/>
              </a:solidFill>
            </a:endParaRPr>
          </a:p>
          <a:p>
            <a:pPr marL="0" indent="0">
              <a:lnSpc>
                <a:spcPct val="150000"/>
              </a:lnSpc>
              <a:buNone/>
              <a:defRPr/>
            </a:pPr>
            <a:r>
              <a:rPr lang="en-US" altLang="zh-CN" dirty="0"/>
              <a:t>2</a:t>
            </a:r>
            <a:r>
              <a:rPr lang="en-US" altLang="zh-CN" baseline="30000" dirty="0"/>
              <a:t>|A×B|</a:t>
            </a:r>
            <a:r>
              <a:rPr lang="en-US" altLang="zh-CN" dirty="0"/>
              <a:t>=</a:t>
            </a:r>
            <a:r>
              <a:rPr lang="en-US" altLang="zh-CN" dirty="0">
                <a:solidFill>
                  <a:srgbClr val="0000CC"/>
                </a:solidFill>
              </a:rPr>
              <a:t>2</a:t>
            </a:r>
            <a:r>
              <a:rPr lang="en-US" altLang="zh-CN" baseline="30000" dirty="0">
                <a:solidFill>
                  <a:srgbClr val="0000CC"/>
                </a:solidFill>
              </a:rPr>
              <a:t>4</a:t>
            </a:r>
            <a:r>
              <a:rPr lang="en-US" altLang="zh-CN" dirty="0">
                <a:solidFill>
                  <a:srgbClr val="0000CC"/>
                </a:solidFill>
              </a:rPr>
              <a:t>=16</a:t>
            </a:r>
            <a:r>
              <a:rPr lang="zh-CN" altLang="en-US" dirty="0">
                <a:solidFill>
                  <a:srgbClr val="0000CC"/>
                </a:solidFill>
              </a:rPr>
              <a:t>个。</a:t>
            </a:r>
            <a:r>
              <a:rPr lang="zh-CN" altLang="zh-CN" dirty="0"/>
              <a:t>分别如下：</a:t>
            </a:r>
            <a:endParaRPr lang="zh-CN" altLang="en-US" dirty="0">
              <a:solidFill>
                <a:srgbClr val="0000CC"/>
              </a:solidFill>
            </a:endParaRPr>
          </a:p>
        </p:txBody>
      </p:sp>
      <p:sp>
        <p:nvSpPr>
          <p:cNvPr id="5" name="Rectangle 3">
            <a:extLst>
              <a:ext uri="{FF2B5EF4-FFF2-40B4-BE49-F238E27FC236}">
                <a16:creationId xmlns:a16="http://schemas.microsoft.com/office/drawing/2014/main" id="{30962590-6A1E-41C8-B820-23DBA8C2F804}"/>
              </a:ext>
            </a:extLst>
          </p:cNvPr>
          <p:cNvSpPr txBox="1">
            <a:spLocks noChangeArrowheads="1"/>
          </p:cNvSpPr>
          <p:nvPr/>
        </p:nvSpPr>
        <p:spPr>
          <a:xfrm>
            <a:off x="338164" y="2636301"/>
            <a:ext cx="11277600" cy="3200399"/>
          </a:xfrm>
          <a:prstGeom prst="rect">
            <a:avLst/>
          </a:prstGeom>
        </p:spPr>
        <p:txBody>
          <a:bodyPr vert="horz" lIns="121917" tIns="60958" rIns="0" bIns="60958" rtlCol="0">
            <a:normAutofit lnSpcReduction="10000"/>
          </a:bodyPr>
          <a:lstStyle>
            <a:lvl1pPr marL="457360" indent="-457360" algn="l" defTabSz="1219627" rtl="0" eaLnBrk="1" latinLnBrk="0" hangingPunct="1">
              <a:lnSpc>
                <a:spcPct val="12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50000"/>
              </a:lnSpc>
              <a:spcBef>
                <a:spcPct val="0"/>
              </a:spcBef>
              <a:buFont typeface="Wingdings" pitchFamily="2" charset="2"/>
              <a:buNone/>
            </a:pPr>
            <a:r>
              <a:rPr lang="en-US" altLang="zh-CN" dirty="0">
                <a:solidFill>
                  <a:schemeClr val="accent1"/>
                </a:solidFill>
              </a:rPr>
              <a:t>R</a:t>
            </a:r>
            <a:r>
              <a:rPr lang="en-US" altLang="zh-CN" baseline="-25000" dirty="0">
                <a:solidFill>
                  <a:schemeClr val="accent1"/>
                </a:solidFill>
              </a:rPr>
              <a:t>0</a:t>
            </a:r>
            <a:r>
              <a:rPr lang="en-US" altLang="zh-CN" dirty="0"/>
              <a:t>=Φ</a:t>
            </a:r>
            <a:r>
              <a:rPr lang="zh-CN" altLang="en-US" dirty="0"/>
              <a:t>；</a:t>
            </a:r>
            <a:r>
              <a:rPr lang="en-US" altLang="zh-CN" dirty="0">
                <a:solidFill>
                  <a:schemeClr val="accent1"/>
                </a:solidFill>
              </a:rPr>
              <a:t>R</a:t>
            </a:r>
            <a:r>
              <a:rPr lang="en-US" altLang="zh-CN" baseline="-25000" dirty="0">
                <a:solidFill>
                  <a:schemeClr val="accent1"/>
                </a:solidFill>
              </a:rPr>
              <a:t>1</a:t>
            </a:r>
            <a:r>
              <a:rPr lang="en-US" altLang="zh-CN" dirty="0"/>
              <a:t>={&lt;a,1&gt;}</a:t>
            </a:r>
            <a:r>
              <a:rPr lang="zh-CN" altLang="en-US" dirty="0"/>
              <a:t>；</a:t>
            </a:r>
            <a:r>
              <a:rPr lang="en-US" altLang="zh-CN" dirty="0">
                <a:solidFill>
                  <a:schemeClr val="accent1"/>
                </a:solidFill>
              </a:rPr>
              <a:t>R</a:t>
            </a:r>
            <a:r>
              <a:rPr lang="en-US" altLang="zh-CN" baseline="-25000" dirty="0">
                <a:solidFill>
                  <a:schemeClr val="accent1"/>
                </a:solidFill>
              </a:rPr>
              <a:t>2</a:t>
            </a:r>
            <a:r>
              <a:rPr lang="en-US" altLang="zh-CN" dirty="0"/>
              <a:t>={&lt;a,2&gt;}</a:t>
            </a:r>
            <a:r>
              <a:rPr lang="zh-CN" altLang="en-US" dirty="0"/>
              <a:t>；</a:t>
            </a:r>
            <a:r>
              <a:rPr lang="en-US" altLang="zh-CN" dirty="0">
                <a:solidFill>
                  <a:schemeClr val="accent1"/>
                </a:solidFill>
              </a:rPr>
              <a:t>R</a:t>
            </a:r>
            <a:r>
              <a:rPr lang="en-US" altLang="zh-CN" baseline="-25000" dirty="0">
                <a:solidFill>
                  <a:schemeClr val="accent1"/>
                </a:solidFill>
              </a:rPr>
              <a:t>3</a:t>
            </a:r>
            <a:r>
              <a:rPr lang="en-US" altLang="zh-CN" dirty="0"/>
              <a:t>={&lt;b,1&gt;}</a:t>
            </a:r>
            <a:r>
              <a:rPr lang="zh-CN" altLang="en-US" dirty="0"/>
              <a:t>；</a:t>
            </a:r>
            <a:r>
              <a:rPr lang="en-US" altLang="zh-CN" dirty="0">
                <a:solidFill>
                  <a:schemeClr val="accent1"/>
                </a:solidFill>
              </a:rPr>
              <a:t>R</a:t>
            </a:r>
            <a:r>
              <a:rPr lang="en-US" altLang="zh-CN" baseline="-25000" dirty="0">
                <a:solidFill>
                  <a:schemeClr val="accent1"/>
                </a:solidFill>
              </a:rPr>
              <a:t>4</a:t>
            </a:r>
            <a:r>
              <a:rPr lang="en-US" altLang="zh-CN" dirty="0"/>
              <a:t>={&lt;b,2&gt;}</a:t>
            </a:r>
            <a:r>
              <a:rPr lang="zh-CN" altLang="en-US" dirty="0"/>
              <a:t>；</a:t>
            </a:r>
            <a:r>
              <a:rPr lang="en-US" altLang="zh-CN" dirty="0">
                <a:solidFill>
                  <a:schemeClr val="accent1"/>
                </a:solidFill>
              </a:rPr>
              <a:t>R</a:t>
            </a:r>
            <a:r>
              <a:rPr lang="en-US" altLang="zh-CN" baseline="-25000" dirty="0">
                <a:solidFill>
                  <a:schemeClr val="accent1"/>
                </a:solidFill>
              </a:rPr>
              <a:t>5</a:t>
            </a:r>
            <a:r>
              <a:rPr lang="en-US" altLang="zh-CN" dirty="0"/>
              <a:t>={&lt;a,1&gt;,&lt;b,1&gt;}</a:t>
            </a:r>
            <a:r>
              <a:rPr lang="zh-CN" altLang="en-US" dirty="0"/>
              <a:t>；</a:t>
            </a:r>
            <a:r>
              <a:rPr lang="en-US" altLang="zh-CN" dirty="0">
                <a:solidFill>
                  <a:schemeClr val="accent1"/>
                </a:solidFill>
              </a:rPr>
              <a:t>R</a:t>
            </a:r>
            <a:r>
              <a:rPr lang="en-US" altLang="zh-CN" baseline="-25000" dirty="0">
                <a:solidFill>
                  <a:schemeClr val="accent1"/>
                </a:solidFill>
              </a:rPr>
              <a:t>6</a:t>
            </a:r>
            <a:r>
              <a:rPr lang="en-US" altLang="zh-CN" dirty="0"/>
              <a:t>={&lt;a,1&gt;,&lt;b,2&gt;}</a:t>
            </a:r>
            <a:r>
              <a:rPr lang="zh-CN" altLang="en-US" dirty="0"/>
              <a:t>；</a:t>
            </a:r>
            <a:r>
              <a:rPr lang="en-US" altLang="zh-CN" dirty="0">
                <a:solidFill>
                  <a:schemeClr val="accent1"/>
                </a:solidFill>
              </a:rPr>
              <a:t>R</a:t>
            </a:r>
            <a:r>
              <a:rPr lang="en-US" altLang="zh-CN" baseline="-25000" dirty="0">
                <a:solidFill>
                  <a:schemeClr val="accent1"/>
                </a:solidFill>
              </a:rPr>
              <a:t>7</a:t>
            </a:r>
            <a:r>
              <a:rPr lang="en-US" altLang="zh-CN" dirty="0"/>
              <a:t>={&lt;a,2&gt;,&lt;b,1&gt;}</a:t>
            </a:r>
            <a:r>
              <a:rPr lang="zh-CN" altLang="en-US" dirty="0"/>
              <a:t>；</a:t>
            </a:r>
            <a:r>
              <a:rPr lang="en-US" altLang="zh-CN" dirty="0">
                <a:solidFill>
                  <a:schemeClr val="accent1"/>
                </a:solidFill>
              </a:rPr>
              <a:t>R</a:t>
            </a:r>
            <a:r>
              <a:rPr lang="en-US" altLang="zh-CN" baseline="-25000" dirty="0">
                <a:solidFill>
                  <a:schemeClr val="accent1"/>
                </a:solidFill>
              </a:rPr>
              <a:t>8</a:t>
            </a:r>
            <a:r>
              <a:rPr lang="en-US" altLang="zh-CN" dirty="0"/>
              <a:t>={&lt;a,2&gt;,&lt;b,2&gt;}</a:t>
            </a:r>
            <a:r>
              <a:rPr lang="zh-CN" altLang="en-US" dirty="0"/>
              <a:t>；</a:t>
            </a:r>
            <a:r>
              <a:rPr lang="en-US" altLang="zh-CN" dirty="0">
                <a:solidFill>
                  <a:schemeClr val="accent1"/>
                </a:solidFill>
              </a:rPr>
              <a:t>R</a:t>
            </a:r>
            <a:r>
              <a:rPr lang="en-US" altLang="zh-CN" baseline="-25000" dirty="0">
                <a:solidFill>
                  <a:schemeClr val="accent1"/>
                </a:solidFill>
              </a:rPr>
              <a:t>9</a:t>
            </a:r>
            <a:r>
              <a:rPr lang="en-US" altLang="zh-CN" dirty="0"/>
              <a:t>={&lt;a,1&gt;,&lt;a,2&gt;}</a:t>
            </a:r>
            <a:r>
              <a:rPr lang="zh-CN" altLang="en-US" dirty="0"/>
              <a:t>；</a:t>
            </a:r>
            <a:r>
              <a:rPr lang="en-US" altLang="zh-CN" dirty="0">
                <a:solidFill>
                  <a:schemeClr val="accent1"/>
                </a:solidFill>
              </a:rPr>
              <a:t>R</a:t>
            </a:r>
            <a:r>
              <a:rPr lang="en-US" altLang="zh-CN" baseline="-25000" dirty="0">
                <a:solidFill>
                  <a:schemeClr val="accent1"/>
                </a:solidFill>
              </a:rPr>
              <a:t>10</a:t>
            </a:r>
            <a:r>
              <a:rPr lang="en-US" altLang="zh-CN" dirty="0"/>
              <a:t>={&lt;b,1&gt;,&lt;b,2&gt;}</a:t>
            </a:r>
            <a:r>
              <a:rPr lang="zh-CN" altLang="en-US" dirty="0"/>
              <a:t>；</a:t>
            </a:r>
          </a:p>
          <a:p>
            <a:pPr marL="0" indent="0">
              <a:lnSpc>
                <a:spcPct val="150000"/>
              </a:lnSpc>
              <a:spcBef>
                <a:spcPct val="0"/>
              </a:spcBef>
              <a:buFont typeface="Wingdings" pitchFamily="2" charset="2"/>
              <a:buNone/>
            </a:pPr>
            <a:r>
              <a:rPr lang="en-US" altLang="zh-CN" dirty="0">
                <a:solidFill>
                  <a:schemeClr val="accent1"/>
                </a:solidFill>
              </a:rPr>
              <a:t>R</a:t>
            </a:r>
            <a:r>
              <a:rPr lang="en-US" altLang="zh-CN" baseline="-25000" dirty="0">
                <a:solidFill>
                  <a:schemeClr val="accent1"/>
                </a:solidFill>
              </a:rPr>
              <a:t>11</a:t>
            </a:r>
            <a:r>
              <a:rPr lang="en-US" altLang="zh-CN" dirty="0"/>
              <a:t>={&lt;a,1&gt;,&lt;a,2&gt;,&lt;b,1&gt;}</a:t>
            </a:r>
            <a:r>
              <a:rPr lang="zh-CN" altLang="en-US" dirty="0"/>
              <a:t>；</a:t>
            </a:r>
            <a:r>
              <a:rPr lang="en-US" altLang="zh-CN" dirty="0">
                <a:solidFill>
                  <a:schemeClr val="accent1"/>
                </a:solidFill>
              </a:rPr>
              <a:t>R</a:t>
            </a:r>
            <a:r>
              <a:rPr lang="en-US" altLang="zh-CN" baseline="-25000" dirty="0">
                <a:solidFill>
                  <a:schemeClr val="accent1"/>
                </a:solidFill>
              </a:rPr>
              <a:t>12</a:t>
            </a:r>
            <a:r>
              <a:rPr lang="en-US" altLang="zh-CN" dirty="0"/>
              <a:t>={&lt;a,1&gt;,&lt;a,2&gt;,&lt;b,2&gt;}</a:t>
            </a:r>
            <a:r>
              <a:rPr lang="zh-CN" altLang="en-US" dirty="0"/>
              <a:t>；</a:t>
            </a:r>
          </a:p>
          <a:p>
            <a:pPr marL="0" indent="0">
              <a:lnSpc>
                <a:spcPct val="150000"/>
              </a:lnSpc>
              <a:spcBef>
                <a:spcPct val="0"/>
              </a:spcBef>
              <a:buFont typeface="Wingdings" pitchFamily="2" charset="2"/>
              <a:buNone/>
            </a:pPr>
            <a:r>
              <a:rPr lang="en-US" altLang="zh-CN" dirty="0">
                <a:solidFill>
                  <a:schemeClr val="accent1"/>
                </a:solidFill>
              </a:rPr>
              <a:t>R</a:t>
            </a:r>
            <a:r>
              <a:rPr lang="en-US" altLang="zh-CN" baseline="-25000" dirty="0">
                <a:solidFill>
                  <a:schemeClr val="accent1"/>
                </a:solidFill>
              </a:rPr>
              <a:t>13</a:t>
            </a:r>
            <a:r>
              <a:rPr lang="en-US" altLang="zh-CN" dirty="0"/>
              <a:t>={&lt;a,1&gt;,&lt;b,1&gt;,&lt;b,2&gt;}</a:t>
            </a:r>
            <a:r>
              <a:rPr lang="zh-CN" altLang="en-US" dirty="0"/>
              <a:t>；</a:t>
            </a:r>
            <a:r>
              <a:rPr lang="en-US" altLang="zh-CN" dirty="0">
                <a:solidFill>
                  <a:schemeClr val="accent1"/>
                </a:solidFill>
              </a:rPr>
              <a:t>R</a:t>
            </a:r>
            <a:r>
              <a:rPr lang="en-US" altLang="zh-CN" baseline="-25000" dirty="0">
                <a:solidFill>
                  <a:schemeClr val="accent1"/>
                </a:solidFill>
              </a:rPr>
              <a:t>14</a:t>
            </a:r>
            <a:r>
              <a:rPr lang="en-US" altLang="zh-CN" dirty="0"/>
              <a:t>={&lt;a,2&gt;,&lt;b,1&gt;,&lt;b,2&gt;}</a:t>
            </a:r>
            <a:r>
              <a:rPr lang="zh-CN" altLang="en-US" dirty="0"/>
              <a:t>；</a:t>
            </a:r>
          </a:p>
          <a:p>
            <a:pPr marL="0" indent="0">
              <a:lnSpc>
                <a:spcPct val="150000"/>
              </a:lnSpc>
              <a:spcBef>
                <a:spcPct val="0"/>
              </a:spcBef>
              <a:buFont typeface="Wingdings" pitchFamily="2" charset="2"/>
              <a:buNone/>
            </a:pPr>
            <a:r>
              <a:rPr lang="en-US" altLang="zh-CN" dirty="0">
                <a:solidFill>
                  <a:schemeClr val="accent1"/>
                </a:solidFill>
              </a:rPr>
              <a:t>R</a:t>
            </a:r>
            <a:r>
              <a:rPr lang="en-US" altLang="zh-CN" baseline="-25000" dirty="0">
                <a:solidFill>
                  <a:schemeClr val="accent1"/>
                </a:solidFill>
              </a:rPr>
              <a:t>15</a:t>
            </a:r>
            <a:r>
              <a:rPr lang="en-US" altLang="zh-CN" dirty="0"/>
              <a:t>={&lt;a,1&gt;,&lt;a,2&gt;,&lt;b,1&gt;,&lt;b,2&gt;}</a:t>
            </a:r>
            <a:r>
              <a:rPr lang="zh-CN" altLang="en-US" dirty="0"/>
              <a:t>。</a:t>
            </a:r>
          </a:p>
        </p:txBody>
      </p:sp>
      <p:cxnSp>
        <p:nvCxnSpPr>
          <p:cNvPr id="6" name="直接连接符 5">
            <a:extLst>
              <a:ext uri="{FF2B5EF4-FFF2-40B4-BE49-F238E27FC236}">
                <a16:creationId xmlns:a16="http://schemas.microsoft.com/office/drawing/2014/main" id="{22678B02-22B9-4292-8D9A-B93321002C12}"/>
              </a:ext>
            </a:extLst>
          </p:cNvPr>
          <p:cNvCxnSpPr>
            <a:cxnSpLocks noChangeShapeType="1"/>
          </p:cNvCxnSpPr>
          <p:nvPr/>
        </p:nvCxnSpPr>
        <p:spPr bwMode="auto">
          <a:xfrm>
            <a:off x="553257" y="3735885"/>
            <a:ext cx="2664442" cy="0"/>
          </a:xfrm>
          <a:prstGeom prst="line">
            <a:avLst/>
          </a:prstGeom>
          <a:noFill/>
          <a:ln w="31750" algn="ctr">
            <a:solidFill>
              <a:srgbClr val="7030A0"/>
            </a:solidFill>
            <a:round/>
            <a:headEnd/>
            <a:tailEnd/>
          </a:ln>
          <a:extLst>
            <a:ext uri="{909E8E84-426E-40DD-AFC4-6F175D3DCCD1}">
              <a14:hiddenFill xmlns:a14="http://schemas.microsoft.com/office/drawing/2010/main">
                <a:noFill/>
              </a14:hiddenFill>
            </a:ext>
          </a:extLst>
        </p:spPr>
      </p:cxnSp>
      <p:cxnSp>
        <p:nvCxnSpPr>
          <p:cNvPr id="7" name="直接连接符 6">
            <a:extLst>
              <a:ext uri="{FF2B5EF4-FFF2-40B4-BE49-F238E27FC236}">
                <a16:creationId xmlns:a16="http://schemas.microsoft.com/office/drawing/2014/main" id="{3A9DAB55-31F8-4570-9635-3051B46EB564}"/>
              </a:ext>
            </a:extLst>
          </p:cNvPr>
          <p:cNvCxnSpPr>
            <a:cxnSpLocks noChangeShapeType="1"/>
          </p:cNvCxnSpPr>
          <p:nvPr/>
        </p:nvCxnSpPr>
        <p:spPr bwMode="auto">
          <a:xfrm>
            <a:off x="3640071" y="3735885"/>
            <a:ext cx="2664442" cy="0"/>
          </a:xfrm>
          <a:prstGeom prst="line">
            <a:avLst/>
          </a:prstGeom>
          <a:noFill/>
          <a:ln w="31750" algn="ctr">
            <a:solidFill>
              <a:srgbClr val="7030A0"/>
            </a:solidFill>
            <a:round/>
            <a:headEnd/>
            <a:tailEnd/>
          </a:ln>
          <a:extLst>
            <a:ext uri="{909E8E84-426E-40DD-AFC4-6F175D3DCCD1}">
              <a14:hiddenFill xmlns:a14="http://schemas.microsoft.com/office/drawing/2010/main">
                <a:noFill/>
              </a14:hiddenFill>
            </a:ext>
          </a:extLst>
        </p:spPr>
      </p:cxnSp>
      <p:cxnSp>
        <p:nvCxnSpPr>
          <p:cNvPr id="8" name="直接连接符 7">
            <a:extLst>
              <a:ext uri="{FF2B5EF4-FFF2-40B4-BE49-F238E27FC236}">
                <a16:creationId xmlns:a16="http://schemas.microsoft.com/office/drawing/2014/main" id="{5A04EA40-4432-44BB-A9D3-23D06E49936A}"/>
              </a:ext>
            </a:extLst>
          </p:cNvPr>
          <p:cNvCxnSpPr>
            <a:cxnSpLocks noChangeShapeType="1"/>
          </p:cNvCxnSpPr>
          <p:nvPr/>
        </p:nvCxnSpPr>
        <p:spPr bwMode="auto">
          <a:xfrm>
            <a:off x="6725457" y="3735885"/>
            <a:ext cx="2514600" cy="0"/>
          </a:xfrm>
          <a:prstGeom prst="line">
            <a:avLst/>
          </a:prstGeom>
          <a:noFill/>
          <a:ln w="31750" algn="ctr">
            <a:solidFill>
              <a:srgbClr val="7030A0"/>
            </a:solidFill>
            <a:round/>
            <a:headEnd/>
            <a:tailEnd/>
          </a:ln>
          <a:extLst>
            <a:ext uri="{909E8E84-426E-40DD-AFC4-6F175D3DCCD1}">
              <a14:hiddenFill xmlns:a14="http://schemas.microsoft.com/office/drawing/2010/main">
                <a:noFill/>
              </a14:hiddenFill>
            </a:ext>
          </a:extLst>
        </p:spPr>
      </p:cxnSp>
      <p:cxnSp>
        <p:nvCxnSpPr>
          <p:cNvPr id="9" name="直接连接符 8">
            <a:extLst>
              <a:ext uri="{FF2B5EF4-FFF2-40B4-BE49-F238E27FC236}">
                <a16:creationId xmlns:a16="http://schemas.microsoft.com/office/drawing/2014/main" id="{D1418FD7-89F5-4F1B-9BF5-1C4C7159CB27}"/>
              </a:ext>
            </a:extLst>
          </p:cNvPr>
          <p:cNvCxnSpPr>
            <a:cxnSpLocks noChangeShapeType="1"/>
          </p:cNvCxnSpPr>
          <p:nvPr/>
        </p:nvCxnSpPr>
        <p:spPr bwMode="auto">
          <a:xfrm>
            <a:off x="553257" y="4269285"/>
            <a:ext cx="2664442" cy="0"/>
          </a:xfrm>
          <a:prstGeom prst="line">
            <a:avLst/>
          </a:prstGeom>
          <a:noFill/>
          <a:ln w="31750" algn="ctr">
            <a:solidFill>
              <a:srgbClr val="7030A0"/>
            </a:solidFill>
            <a:round/>
            <a:headEnd/>
            <a:tailEnd/>
          </a:ln>
          <a:extLst>
            <a:ext uri="{909E8E84-426E-40DD-AFC4-6F175D3DCCD1}">
              <a14:hiddenFill xmlns:a14="http://schemas.microsoft.com/office/drawing/2010/main">
                <a:noFill/>
              </a14:hiddenFill>
            </a:ext>
          </a:extLst>
        </p:spPr>
      </p:cxnSp>
      <p:sp>
        <p:nvSpPr>
          <p:cNvPr id="3" name="思想气泡: 云 2">
            <a:extLst>
              <a:ext uri="{FF2B5EF4-FFF2-40B4-BE49-F238E27FC236}">
                <a16:creationId xmlns:a16="http://schemas.microsoft.com/office/drawing/2014/main" id="{09B68FD7-6FF0-4A1B-B790-DDD29E091CE3}"/>
              </a:ext>
            </a:extLst>
          </p:cNvPr>
          <p:cNvSpPr/>
          <p:nvPr/>
        </p:nvSpPr>
        <p:spPr>
          <a:xfrm>
            <a:off x="9132377" y="2189760"/>
            <a:ext cx="2770214" cy="990599"/>
          </a:xfrm>
          <a:prstGeom prst="cloudCallout">
            <a:avLst>
              <a:gd name="adj1" fmla="val -73982"/>
              <a:gd name="adj2" fmla="val 1235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从</a:t>
            </a:r>
            <a:r>
              <a:rPr lang="en-US" altLang="zh-CN" b="1" dirty="0">
                <a:latin typeface="+mn-ea"/>
              </a:rPr>
              <a:t>A</a:t>
            </a:r>
            <a:r>
              <a:rPr lang="zh-CN" altLang="en-US" b="1" dirty="0">
                <a:latin typeface="+mn-ea"/>
              </a:rPr>
              <a:t>到</a:t>
            </a:r>
            <a:r>
              <a:rPr lang="en-US" altLang="zh-CN" b="1" dirty="0">
                <a:latin typeface="+mn-ea"/>
              </a:rPr>
              <a:t>B</a:t>
            </a:r>
            <a:r>
              <a:rPr lang="zh-CN" altLang="en-US" b="1" dirty="0">
                <a:latin typeface="+mn-ea"/>
              </a:rPr>
              <a:t>的不同的函数</a:t>
            </a:r>
          </a:p>
        </p:txBody>
      </p:sp>
      <p:sp>
        <p:nvSpPr>
          <p:cNvPr id="4" name="矩形 3">
            <a:extLst>
              <a:ext uri="{FF2B5EF4-FFF2-40B4-BE49-F238E27FC236}">
                <a16:creationId xmlns:a16="http://schemas.microsoft.com/office/drawing/2014/main" id="{AAB88053-42C8-4099-AADE-8F69290068F7}"/>
              </a:ext>
            </a:extLst>
          </p:cNvPr>
          <p:cNvSpPr/>
          <p:nvPr/>
        </p:nvSpPr>
        <p:spPr>
          <a:xfrm>
            <a:off x="522852" y="6020242"/>
            <a:ext cx="10453123" cy="461665"/>
          </a:xfrm>
          <a:prstGeom prst="rect">
            <a:avLst/>
          </a:prstGeom>
          <a:solidFill>
            <a:srgbClr val="1157AB"/>
          </a:solidFill>
        </p:spPr>
        <p:txBody>
          <a:bodyPr wrap="square">
            <a:spAutoFit/>
          </a:bodyPr>
          <a:lstStyle/>
          <a:p>
            <a:r>
              <a:rPr lang="zh-CN" altLang="en-US" b="1" dirty="0">
                <a:solidFill>
                  <a:schemeClr val="bg1"/>
                </a:solidFill>
                <a:latin typeface="+mn-ea"/>
              </a:rPr>
              <a:t>通常，将从</a:t>
            </a:r>
            <a:r>
              <a:rPr lang="en-US" altLang="zh-CN" b="1" dirty="0">
                <a:solidFill>
                  <a:schemeClr val="bg1"/>
                </a:solidFill>
                <a:latin typeface="+mn-ea"/>
              </a:rPr>
              <a:t>A</a:t>
            </a:r>
            <a:r>
              <a:rPr lang="zh-CN" altLang="en-US" b="1" dirty="0">
                <a:solidFill>
                  <a:schemeClr val="bg1"/>
                </a:solidFill>
                <a:latin typeface="+mn-ea"/>
              </a:rPr>
              <a:t>到</a:t>
            </a:r>
            <a:r>
              <a:rPr lang="en-US" altLang="zh-CN" b="1" dirty="0">
                <a:solidFill>
                  <a:schemeClr val="bg1"/>
                </a:solidFill>
                <a:latin typeface="+mn-ea"/>
              </a:rPr>
              <a:t>B</a:t>
            </a:r>
            <a:r>
              <a:rPr lang="zh-CN" altLang="en-US" b="1" dirty="0">
                <a:solidFill>
                  <a:schemeClr val="bg1"/>
                </a:solidFill>
                <a:latin typeface="+mn-ea"/>
              </a:rPr>
              <a:t>的一切函数构成的集合记为</a:t>
            </a:r>
            <a:r>
              <a:rPr lang="en-US" altLang="zh-CN" b="1" dirty="0">
                <a:solidFill>
                  <a:schemeClr val="bg1"/>
                </a:solidFill>
                <a:latin typeface="+mn-ea"/>
              </a:rPr>
              <a:t>B</a:t>
            </a:r>
            <a:r>
              <a:rPr lang="en-US" altLang="zh-CN" b="1" baseline="30000" dirty="0">
                <a:solidFill>
                  <a:schemeClr val="bg1"/>
                </a:solidFill>
                <a:latin typeface="+mn-ea"/>
              </a:rPr>
              <a:t>A</a:t>
            </a:r>
            <a:r>
              <a:rPr lang="zh-CN" altLang="en-US" b="1" dirty="0">
                <a:solidFill>
                  <a:schemeClr val="bg1"/>
                </a:solidFill>
                <a:latin typeface="+mn-ea"/>
              </a:rPr>
              <a:t>：</a:t>
            </a:r>
            <a:r>
              <a:rPr lang="en-US" altLang="zh-CN" b="1" dirty="0">
                <a:solidFill>
                  <a:schemeClr val="bg1"/>
                </a:solidFill>
                <a:latin typeface="+mn-ea"/>
              </a:rPr>
              <a:t> B</a:t>
            </a:r>
            <a:r>
              <a:rPr lang="en-US" altLang="zh-CN" b="1" baseline="30000" dirty="0">
                <a:solidFill>
                  <a:schemeClr val="bg1"/>
                </a:solidFill>
                <a:latin typeface="+mn-ea"/>
              </a:rPr>
              <a:t>A </a:t>
            </a:r>
            <a:r>
              <a:rPr lang="zh-CN" altLang="en-US" b="1" dirty="0">
                <a:solidFill>
                  <a:schemeClr val="bg1"/>
                </a:solidFill>
                <a:latin typeface="+mn-ea"/>
              </a:rPr>
              <a:t>＝</a:t>
            </a:r>
            <a:r>
              <a:rPr lang="en-US" altLang="zh-CN" b="1" dirty="0">
                <a:solidFill>
                  <a:schemeClr val="bg1"/>
                </a:solidFill>
                <a:latin typeface="+mn-ea"/>
              </a:rPr>
              <a:t>{f | f</a:t>
            </a:r>
            <a:r>
              <a:rPr lang="zh-CN" altLang="en-US" b="1" dirty="0">
                <a:solidFill>
                  <a:schemeClr val="bg1"/>
                </a:solidFill>
                <a:latin typeface="+mn-ea"/>
              </a:rPr>
              <a:t>：</a:t>
            </a:r>
            <a:r>
              <a:rPr lang="en-US" altLang="zh-CN" b="1" dirty="0">
                <a:solidFill>
                  <a:schemeClr val="bg1"/>
                </a:solidFill>
                <a:latin typeface="+mn-ea"/>
              </a:rPr>
              <a:t>A→B}</a:t>
            </a:r>
            <a:r>
              <a:rPr lang="zh-CN" altLang="en-US" b="1" dirty="0">
                <a:solidFill>
                  <a:schemeClr val="bg1"/>
                </a:solidFill>
                <a:latin typeface="+mn-ea"/>
              </a:rPr>
              <a:t>。</a:t>
            </a:r>
            <a:endParaRPr lang="en-US" altLang="zh-CN" b="1" dirty="0">
              <a:solidFill>
                <a:schemeClr val="bg1"/>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75619">
                                            <p:txEl>
                                              <p:pRg st="0" end="0"/>
                                            </p:txEl>
                                          </p:spTgt>
                                        </p:tgtEl>
                                        <p:attrNameLst>
                                          <p:attrName>style.visibility</p:attrName>
                                        </p:attrNameLst>
                                      </p:cBhvr>
                                      <p:to>
                                        <p:strVal val="visible"/>
                                      </p:to>
                                    </p:set>
                                    <p:anim calcmode="lin" valueType="num">
                                      <p:cBhvr additive="base">
                                        <p:cTn id="7" dur="500" fill="hold"/>
                                        <p:tgtEl>
                                          <p:spTgt spid="17756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756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75619">
                                            <p:txEl>
                                              <p:pRg st="1" end="1"/>
                                            </p:txEl>
                                          </p:spTgt>
                                        </p:tgtEl>
                                        <p:attrNameLst>
                                          <p:attrName>style.visibility</p:attrName>
                                        </p:attrNameLst>
                                      </p:cBhvr>
                                      <p:to>
                                        <p:strVal val="visible"/>
                                      </p:to>
                                    </p:set>
                                    <p:anim calcmode="lin" valueType="num">
                                      <p:cBhvr additive="base">
                                        <p:cTn id="13" dur="500" fill="hold"/>
                                        <p:tgtEl>
                                          <p:spTgt spid="17756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756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75619">
                                            <p:txEl>
                                              <p:pRg st="2" end="2"/>
                                            </p:txEl>
                                          </p:spTgt>
                                        </p:tgtEl>
                                        <p:attrNameLst>
                                          <p:attrName>style.visibility</p:attrName>
                                        </p:attrNameLst>
                                      </p:cBhvr>
                                      <p:to>
                                        <p:strVal val="visible"/>
                                      </p:to>
                                    </p:set>
                                    <p:anim calcmode="lin" valueType="num">
                                      <p:cBhvr additive="base">
                                        <p:cTn id="19" dur="500" fill="hold"/>
                                        <p:tgtEl>
                                          <p:spTgt spid="17756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756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 calcmode="lin" valueType="num">
                                      <p:cBhvr additive="base">
                                        <p:cTn id="3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 calcmode="lin" valueType="num">
                                      <p:cBhvr additive="base">
                                        <p:cTn id="3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3" end="3"/>
                                            </p:txEl>
                                          </p:spTgt>
                                        </p:tgtEl>
                                        <p:attrNameLst>
                                          <p:attrName>style.visibility</p:attrName>
                                        </p:attrNameLst>
                                      </p:cBhvr>
                                      <p:to>
                                        <p:strVal val="visible"/>
                                      </p:to>
                                    </p:set>
                                    <p:anim calcmode="lin" valueType="num">
                                      <p:cBhvr additive="base">
                                        <p:cTn id="4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barn(inVertical)">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barn(inVertical)">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barn(inVertical)">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barn(inVertical)">
                                      <p:cBhvr>
                                        <p:cTn id="64" dur="500"/>
                                        <p:tgtEl>
                                          <p:spTgt spid="9"/>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randombar(horizontal)">
                                      <p:cBhvr>
                                        <p:cTn id="69" dur="500"/>
                                        <p:tgtEl>
                                          <p:spTgt spid="3"/>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randombar(horizontal)">
                                      <p:cBhvr>
                                        <p:cTn id="7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5619" grpId="0" build="p"/>
      <p:bldP spid="5" grpId="0" build="p"/>
      <p:bldP spid="3"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1BD676F-FB36-46B6-B373-3A65F0ED88D4}"/>
              </a:ext>
            </a:extLst>
          </p:cNvPr>
          <p:cNvSpPr/>
          <p:nvPr/>
        </p:nvSpPr>
        <p:spPr>
          <a:xfrm>
            <a:off x="4427468" y="1060132"/>
            <a:ext cx="7097854" cy="5567037"/>
          </a:xfrm>
          <a:prstGeom prst="rect">
            <a:avLst/>
          </a:prstGeom>
        </p:spPr>
        <p:txBody>
          <a:bodyPr wrap="square">
            <a:spAutoFit/>
          </a:bodyPr>
          <a:lstStyle/>
          <a:p>
            <a:pPr>
              <a:lnSpc>
                <a:spcPct val="150000"/>
              </a:lnSpc>
            </a:pPr>
            <a:r>
              <a:rPr lang="zh-CN" altLang="zh-CN" b="1" dirty="0">
                <a:solidFill>
                  <a:srgbClr val="0000CC"/>
                </a:solidFill>
                <a:latin typeface="+mn-ea"/>
              </a:rPr>
              <a:t>牛顿是经典力学理论理所当然的开创者</a:t>
            </a:r>
            <a:endParaRPr lang="en-US" altLang="zh-CN" b="1" dirty="0">
              <a:solidFill>
                <a:srgbClr val="0000CC"/>
              </a:solidFill>
              <a:latin typeface="+mn-ea"/>
            </a:endParaRPr>
          </a:p>
          <a:p>
            <a:pPr marL="952713" lvl="1" indent="-342900">
              <a:lnSpc>
                <a:spcPct val="150000"/>
              </a:lnSpc>
              <a:buFont typeface="Wingdings" panose="05000000000000000000" pitchFamily="2" charset="2"/>
              <a:buChar char="u"/>
            </a:pPr>
            <a:r>
              <a:rPr lang="en-US" altLang="zh-CN" b="1" dirty="0">
                <a:latin typeface="+mn-ea"/>
              </a:rPr>
              <a:t> </a:t>
            </a:r>
            <a:r>
              <a:rPr lang="zh-CN" altLang="zh-CN" b="1" dirty="0">
                <a:latin typeface="+mn-ea"/>
              </a:rPr>
              <a:t>著名的万有引力定律</a:t>
            </a:r>
            <a:endParaRPr lang="en-US" altLang="zh-CN" b="1" dirty="0">
              <a:latin typeface="+mn-ea"/>
            </a:endParaRPr>
          </a:p>
          <a:p>
            <a:pPr marL="952713" lvl="1" indent="-342900">
              <a:lnSpc>
                <a:spcPct val="150000"/>
              </a:lnSpc>
              <a:buFont typeface="Wingdings" panose="05000000000000000000" pitchFamily="2" charset="2"/>
              <a:buChar char="u"/>
            </a:pPr>
            <a:r>
              <a:rPr lang="zh-CN" altLang="zh-CN" b="1" dirty="0">
                <a:latin typeface="+mn-ea"/>
              </a:rPr>
              <a:t>牛顿运动三定律</a:t>
            </a:r>
            <a:endParaRPr lang="en-US" altLang="zh-CN" b="1" dirty="0">
              <a:latin typeface="+mn-ea"/>
            </a:endParaRPr>
          </a:p>
          <a:p>
            <a:pPr marL="952713" lvl="1" indent="-342900">
              <a:lnSpc>
                <a:spcPct val="150000"/>
              </a:lnSpc>
              <a:buFont typeface="Wingdings" panose="05000000000000000000" pitchFamily="2" charset="2"/>
              <a:buChar char="u"/>
            </a:pPr>
            <a:r>
              <a:rPr lang="zh-CN" altLang="zh-CN" b="1" dirty="0">
                <a:latin typeface="+mn-ea"/>
              </a:rPr>
              <a:t>代表作为《自然哲学的数学原理》</a:t>
            </a:r>
            <a:endParaRPr lang="en-US" altLang="zh-CN" b="1" dirty="0">
              <a:latin typeface="+mn-ea"/>
            </a:endParaRPr>
          </a:p>
          <a:p>
            <a:pPr>
              <a:lnSpc>
                <a:spcPct val="150000"/>
              </a:lnSpc>
            </a:pPr>
            <a:r>
              <a:rPr lang="zh-CN" altLang="zh-CN" b="1" dirty="0">
                <a:solidFill>
                  <a:srgbClr val="0000CC"/>
                </a:solidFill>
                <a:latin typeface="+mn-ea"/>
              </a:rPr>
              <a:t>牛顿在光学方面也取得了巨大成果</a:t>
            </a:r>
            <a:endParaRPr lang="en-US" altLang="zh-CN" b="1" dirty="0">
              <a:solidFill>
                <a:srgbClr val="0000CC"/>
              </a:solidFill>
              <a:latin typeface="+mn-ea"/>
            </a:endParaRPr>
          </a:p>
          <a:p>
            <a:pPr marL="952713" lvl="1" indent="-342900">
              <a:lnSpc>
                <a:spcPct val="150000"/>
              </a:lnSpc>
              <a:buFont typeface="Wingdings" panose="05000000000000000000" pitchFamily="2" charset="2"/>
              <a:buChar char="u"/>
            </a:pPr>
            <a:r>
              <a:rPr lang="zh-CN" altLang="zh-CN" b="1" dirty="0">
                <a:latin typeface="+mn-ea"/>
              </a:rPr>
              <a:t>最早发现了白光的组成</a:t>
            </a:r>
            <a:endParaRPr lang="en-US" altLang="zh-CN" b="1" dirty="0">
              <a:latin typeface="+mn-ea"/>
            </a:endParaRPr>
          </a:p>
          <a:p>
            <a:pPr marL="952713" lvl="1" indent="-342900">
              <a:lnSpc>
                <a:spcPct val="150000"/>
              </a:lnSpc>
              <a:buFont typeface="Wingdings" panose="05000000000000000000" pitchFamily="2" charset="2"/>
              <a:buChar char="u"/>
            </a:pPr>
            <a:r>
              <a:rPr lang="zh-CN" altLang="zh-CN" b="1" dirty="0">
                <a:latin typeface="+mn-ea"/>
              </a:rPr>
              <a:t>揭示了色散现象的本质</a:t>
            </a:r>
            <a:endParaRPr lang="en-US" altLang="zh-CN" b="1" dirty="0">
              <a:latin typeface="+mn-ea"/>
            </a:endParaRPr>
          </a:p>
          <a:p>
            <a:pPr>
              <a:lnSpc>
                <a:spcPct val="150000"/>
              </a:lnSpc>
            </a:pPr>
            <a:r>
              <a:rPr lang="zh-CN" altLang="zh-CN" b="1" dirty="0">
                <a:solidFill>
                  <a:srgbClr val="0000CC"/>
                </a:solidFill>
                <a:latin typeface="+mn-ea"/>
              </a:rPr>
              <a:t>牛顿</a:t>
            </a:r>
            <a:r>
              <a:rPr lang="zh-CN" altLang="en-US" b="1" dirty="0">
                <a:solidFill>
                  <a:srgbClr val="0000CC"/>
                </a:solidFill>
                <a:latin typeface="+mn-ea"/>
              </a:rPr>
              <a:t>在</a:t>
            </a:r>
            <a:r>
              <a:rPr lang="zh-CN" altLang="zh-CN" b="1" dirty="0">
                <a:solidFill>
                  <a:srgbClr val="0000CC"/>
                </a:solidFill>
                <a:latin typeface="+mn-ea"/>
              </a:rPr>
              <a:t>数学领域的创造性成果</a:t>
            </a:r>
            <a:endParaRPr lang="en-US" altLang="zh-CN" b="1" dirty="0">
              <a:solidFill>
                <a:srgbClr val="0000CC"/>
              </a:solidFill>
              <a:latin typeface="+mn-ea"/>
            </a:endParaRPr>
          </a:p>
          <a:p>
            <a:pPr marL="952713" lvl="1" indent="-342900">
              <a:lnSpc>
                <a:spcPct val="150000"/>
              </a:lnSpc>
              <a:buFont typeface="Wingdings" panose="05000000000000000000" pitchFamily="2" charset="2"/>
              <a:buChar char="u"/>
            </a:pPr>
            <a:r>
              <a:rPr lang="en-US" altLang="zh-CN" b="1" dirty="0">
                <a:latin typeface="+mn-ea"/>
              </a:rPr>
              <a:t> </a:t>
            </a:r>
            <a:r>
              <a:rPr lang="zh-CN" altLang="zh-CN" b="1" dirty="0">
                <a:latin typeface="+mn-ea"/>
              </a:rPr>
              <a:t>发现了二项式定理</a:t>
            </a:r>
            <a:endParaRPr lang="en-US" altLang="zh-CN" b="1" dirty="0">
              <a:latin typeface="+mn-ea"/>
            </a:endParaRPr>
          </a:p>
          <a:p>
            <a:pPr marL="952713" lvl="1" indent="-342900">
              <a:lnSpc>
                <a:spcPct val="150000"/>
              </a:lnSpc>
              <a:buFont typeface="Wingdings" panose="05000000000000000000" pitchFamily="2" charset="2"/>
              <a:buChar char="u"/>
            </a:pPr>
            <a:r>
              <a:rPr lang="en-US" altLang="zh-CN" b="1" dirty="0">
                <a:latin typeface="+mn-ea"/>
              </a:rPr>
              <a:t> </a:t>
            </a:r>
            <a:r>
              <a:rPr lang="zh-CN" altLang="zh-CN" b="1" dirty="0">
                <a:latin typeface="+mn-ea"/>
              </a:rPr>
              <a:t>创立了微积分</a:t>
            </a:r>
            <a:endParaRPr lang="zh-CN" altLang="en-US" b="1" dirty="0">
              <a:latin typeface="+mn-ea"/>
            </a:endParaRPr>
          </a:p>
        </p:txBody>
      </p:sp>
      <p:sp>
        <p:nvSpPr>
          <p:cNvPr id="13" name="Rectangle 2">
            <a:extLst>
              <a:ext uri="{FF2B5EF4-FFF2-40B4-BE49-F238E27FC236}">
                <a16:creationId xmlns:a16="http://schemas.microsoft.com/office/drawing/2014/main" id="{A262B7D0-C47F-4509-BC5F-3914143D0E15}"/>
              </a:ext>
            </a:extLst>
          </p:cNvPr>
          <p:cNvSpPr txBox="1">
            <a:spLocks noChangeArrowheads="1"/>
          </p:cNvSpPr>
          <p:nvPr/>
        </p:nvSpPr>
        <p:spPr>
          <a:xfrm>
            <a:off x="772942" y="362834"/>
            <a:ext cx="5305686" cy="399960"/>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kern="1200">
                <a:solidFill>
                  <a:schemeClr val="bg1"/>
                </a:solidFill>
                <a:latin typeface="+mj-lt"/>
                <a:ea typeface="+mj-ea"/>
                <a:cs typeface="+mj-cs"/>
              </a:defRPr>
            </a:lvl1pPr>
          </a:lstStyle>
          <a:p>
            <a:r>
              <a:rPr lang="zh-CN" altLang="en-US" b="1" dirty="0">
                <a:latin typeface="+mn-ea"/>
                <a:ea typeface="+mn-ea"/>
              </a:rPr>
              <a:t>历史人物</a:t>
            </a:r>
            <a:r>
              <a:rPr lang="en-US" altLang="zh-CN" b="1" dirty="0">
                <a:latin typeface="+mn-ea"/>
                <a:ea typeface="+mn-ea"/>
              </a:rPr>
              <a:t>-</a:t>
            </a:r>
            <a:r>
              <a:rPr lang="zh-CN" altLang="zh-CN" b="1" dirty="0"/>
              <a:t>牛顿</a:t>
            </a:r>
            <a:endParaRPr lang="zh-CN" altLang="en-US" b="1" dirty="0">
              <a:latin typeface="+mn-ea"/>
              <a:ea typeface="+mn-ea"/>
            </a:endParaRPr>
          </a:p>
        </p:txBody>
      </p:sp>
      <p:sp>
        <p:nvSpPr>
          <p:cNvPr id="10" name="Rectangle 2">
            <a:extLst>
              <a:ext uri="{FF2B5EF4-FFF2-40B4-BE49-F238E27FC236}">
                <a16:creationId xmlns:a16="http://schemas.microsoft.com/office/drawing/2014/main" id="{49138C72-0364-471A-A3B3-1B236705EDF0}"/>
              </a:ext>
            </a:extLst>
          </p:cNvPr>
          <p:cNvSpPr txBox="1">
            <a:spLocks noChangeArrowheads="1"/>
          </p:cNvSpPr>
          <p:nvPr/>
        </p:nvSpPr>
        <p:spPr>
          <a:xfrm>
            <a:off x="1215985" y="5755235"/>
            <a:ext cx="2209800" cy="399960"/>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kern="1200">
                <a:solidFill>
                  <a:schemeClr val="bg1"/>
                </a:solidFill>
                <a:latin typeface="+mj-lt"/>
                <a:ea typeface="+mj-ea"/>
                <a:cs typeface="+mj-cs"/>
              </a:defRPr>
            </a:lvl1pPr>
          </a:lstStyle>
          <a:p>
            <a:r>
              <a:rPr lang="zh-CN" altLang="en-US" b="1" dirty="0">
                <a:latin typeface="+mn-ea"/>
                <a:ea typeface="+mn-ea"/>
              </a:rPr>
              <a:t>莱布尼茨故居</a:t>
            </a:r>
          </a:p>
        </p:txBody>
      </p:sp>
      <p:pic>
        <p:nvPicPr>
          <p:cNvPr id="3" name="图片 2">
            <a:extLst>
              <a:ext uri="{FF2B5EF4-FFF2-40B4-BE49-F238E27FC236}">
                <a16:creationId xmlns:a16="http://schemas.microsoft.com/office/drawing/2014/main" id="{F49B19B5-3543-4A46-917D-B5CB42B3C7C2}"/>
              </a:ext>
            </a:extLst>
          </p:cNvPr>
          <p:cNvPicPr>
            <a:picLocks noChangeAspect="1"/>
          </p:cNvPicPr>
          <p:nvPr/>
        </p:nvPicPr>
        <p:blipFill>
          <a:blip r:embed="rId4"/>
          <a:stretch>
            <a:fillRect/>
          </a:stretch>
        </p:blipFill>
        <p:spPr>
          <a:xfrm>
            <a:off x="307975" y="1044098"/>
            <a:ext cx="3756079" cy="5479166"/>
          </a:xfrm>
          <a:prstGeom prst="rect">
            <a:avLst/>
          </a:prstGeom>
        </p:spPr>
      </p:pic>
      <p:sp>
        <p:nvSpPr>
          <p:cNvPr id="4" name="矩形 3">
            <a:extLst>
              <a:ext uri="{FF2B5EF4-FFF2-40B4-BE49-F238E27FC236}">
                <a16:creationId xmlns:a16="http://schemas.microsoft.com/office/drawing/2014/main" id="{4D84B527-F95F-4BF5-93B0-AA15E7F153F5}"/>
              </a:ext>
            </a:extLst>
          </p:cNvPr>
          <p:cNvSpPr/>
          <p:nvPr/>
        </p:nvSpPr>
        <p:spPr>
          <a:xfrm>
            <a:off x="392044" y="5620961"/>
            <a:ext cx="3236017" cy="830997"/>
          </a:xfrm>
          <a:prstGeom prst="rect">
            <a:avLst/>
          </a:prstGeom>
          <a:solidFill>
            <a:srgbClr val="1157AB"/>
          </a:solidFill>
        </p:spPr>
        <p:txBody>
          <a:bodyPr wrap="square">
            <a:spAutoFit/>
          </a:bodyPr>
          <a:lstStyle/>
          <a:p>
            <a:r>
              <a:rPr lang="zh-CN" altLang="en-US" b="1" dirty="0">
                <a:solidFill>
                  <a:schemeClr val="bg1"/>
                </a:solidFill>
              </a:rPr>
              <a:t>牛顿被誉为人类历史上最伟大的科学家之一</a:t>
            </a:r>
          </a:p>
        </p:txBody>
      </p:sp>
    </p:spTree>
    <p:custDataLst>
      <p:tags r:id="rId1"/>
    </p:custDataLst>
    <p:extLst>
      <p:ext uri="{BB962C8B-B14F-4D97-AF65-F5344CB8AC3E}">
        <p14:creationId xmlns:p14="http://schemas.microsoft.com/office/powerpoint/2010/main" val="96085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randombar(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randombar(horizont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randombar(horizontal)">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randombar(horizontal)">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randombar(horizontal)">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randombar(horizontal)">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randombar(horizontal)">
                                      <p:cBhvr>
                                        <p:cTn id="47" dur="500"/>
                                        <p:tgtEl>
                                          <p:spTgt spid="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7">
                                            <p:txEl>
                                              <p:pRg st="9" end="9"/>
                                            </p:txEl>
                                          </p:spTgt>
                                        </p:tgtEl>
                                        <p:attrNameLst>
                                          <p:attrName>style.visibility</p:attrName>
                                        </p:attrNameLst>
                                      </p:cBhvr>
                                      <p:to>
                                        <p:strVal val="visible"/>
                                      </p:to>
                                    </p:set>
                                    <p:animEffect transition="in" filter="randombar(horizontal)">
                                      <p:cBhvr>
                                        <p:cTn id="52"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18D19888-6020-4019-B2B3-9B04CBA7D2D8}"/>
              </a:ext>
            </a:extLst>
          </p:cNvPr>
          <p:cNvSpPr>
            <a:spLocks noGrp="1" noChangeArrowheads="1"/>
          </p:cNvSpPr>
          <p:nvPr>
            <p:ph type="title"/>
          </p:nvPr>
        </p:nvSpPr>
        <p:spPr/>
        <p:txBody>
          <a:bodyPr/>
          <a:lstStyle/>
          <a:p>
            <a:pPr eaLnBrk="1" hangingPunct="1"/>
            <a:r>
              <a:rPr lang="zh-CN" altLang="en-US" dirty="0">
                <a:latin typeface="宋体" panose="02010600030101010101" pitchFamily="2" charset="-122"/>
              </a:rPr>
              <a:t>函数与关系的差别</a:t>
            </a:r>
          </a:p>
        </p:txBody>
      </p:sp>
      <p:sp>
        <p:nvSpPr>
          <p:cNvPr id="1777669" name="Rectangle 5">
            <a:extLst>
              <a:ext uri="{FF2B5EF4-FFF2-40B4-BE49-F238E27FC236}">
                <a16:creationId xmlns:a16="http://schemas.microsoft.com/office/drawing/2014/main" id="{C6089B59-A93F-4C81-9D3F-D5B9F848EED3}"/>
              </a:ext>
            </a:extLst>
          </p:cNvPr>
          <p:cNvSpPr>
            <a:spLocks noGrp="1" noChangeArrowheads="1"/>
          </p:cNvSpPr>
          <p:nvPr>
            <p:ph type="body" idx="1"/>
          </p:nvPr>
        </p:nvSpPr>
        <p:spPr>
          <a:xfrm>
            <a:off x="384175" y="1067594"/>
            <a:ext cx="11353800" cy="5220908"/>
          </a:xfrm>
        </p:spPr>
        <p:txBody>
          <a:bodyPr/>
          <a:lstStyle/>
          <a:p>
            <a:pPr marL="0" indent="0">
              <a:lnSpc>
                <a:spcPct val="150000"/>
              </a:lnSpc>
              <a:buNone/>
            </a:pPr>
            <a:r>
              <a:rPr lang="zh-CN" altLang="zh-CN" dirty="0"/>
              <a:t>当</a:t>
            </a:r>
            <a:r>
              <a:rPr lang="en-US" altLang="zh-CN" dirty="0"/>
              <a:t>A</a:t>
            </a:r>
            <a:r>
              <a:rPr lang="zh-CN" altLang="zh-CN" dirty="0"/>
              <a:t>和</a:t>
            </a:r>
            <a:r>
              <a:rPr lang="en-US" altLang="zh-CN" dirty="0"/>
              <a:t>B</a:t>
            </a:r>
            <a:r>
              <a:rPr lang="zh-CN" altLang="zh-CN" dirty="0"/>
              <a:t>都是有限集合时，函数和一般关系具有如下</a:t>
            </a:r>
            <a:r>
              <a:rPr lang="zh-CN" altLang="zh-CN" dirty="0">
                <a:solidFill>
                  <a:srgbClr val="3333FF"/>
                </a:solidFill>
              </a:rPr>
              <a:t>差别</a:t>
            </a:r>
            <a:r>
              <a:rPr lang="zh-CN" altLang="zh-CN" dirty="0"/>
              <a:t>：</a:t>
            </a:r>
            <a:endParaRPr lang="zh-CN" altLang="en-US" dirty="0">
              <a:solidFill>
                <a:srgbClr val="0000FF"/>
              </a:solidFill>
            </a:endParaRPr>
          </a:p>
          <a:p>
            <a:pPr marL="0" indent="0">
              <a:lnSpc>
                <a:spcPct val="150000"/>
              </a:lnSpc>
              <a:buClr>
                <a:srgbClr val="0000FF"/>
              </a:buClr>
              <a:buNone/>
            </a:pPr>
            <a:r>
              <a:rPr kumimoji="1" lang="zh-CN" altLang="en-US" dirty="0">
                <a:solidFill>
                  <a:srgbClr val="6600CC"/>
                </a:solidFill>
              </a:rPr>
              <a:t>（</a:t>
            </a:r>
            <a:r>
              <a:rPr kumimoji="1" lang="en-US" altLang="zh-CN" dirty="0">
                <a:solidFill>
                  <a:srgbClr val="6600CC"/>
                </a:solidFill>
              </a:rPr>
              <a:t>1</a:t>
            </a:r>
            <a:r>
              <a:rPr kumimoji="1" lang="zh-CN" altLang="en-US" dirty="0">
                <a:solidFill>
                  <a:srgbClr val="6600CC"/>
                </a:solidFill>
              </a:rPr>
              <a:t>）从</a:t>
            </a:r>
            <a:r>
              <a:rPr kumimoji="1" lang="en-US" altLang="zh-CN" dirty="0">
                <a:solidFill>
                  <a:srgbClr val="6600CC"/>
                </a:solidFill>
              </a:rPr>
              <a:t>A</a:t>
            </a:r>
            <a:r>
              <a:rPr kumimoji="1" lang="zh-CN" altLang="en-US" dirty="0">
                <a:solidFill>
                  <a:srgbClr val="6600CC"/>
                </a:solidFill>
              </a:rPr>
              <a:t>到</a:t>
            </a:r>
            <a:r>
              <a:rPr kumimoji="1" lang="en-US" altLang="zh-CN" dirty="0">
                <a:solidFill>
                  <a:srgbClr val="6600CC"/>
                </a:solidFill>
              </a:rPr>
              <a:t>B</a:t>
            </a:r>
            <a:r>
              <a:rPr kumimoji="1" lang="zh-CN" altLang="en-US" dirty="0">
                <a:solidFill>
                  <a:srgbClr val="6600CC"/>
                </a:solidFill>
              </a:rPr>
              <a:t>的不同的关系有</a:t>
            </a:r>
            <a:r>
              <a:rPr kumimoji="1" lang="en-US" altLang="zh-CN" dirty="0">
                <a:solidFill>
                  <a:srgbClr val="FF0000"/>
                </a:solidFill>
              </a:rPr>
              <a:t>2</a:t>
            </a:r>
            <a:r>
              <a:rPr kumimoji="1" lang="en-US" altLang="zh-CN" baseline="30000" dirty="0">
                <a:solidFill>
                  <a:srgbClr val="FF0000"/>
                </a:solidFill>
              </a:rPr>
              <a:t>|A|</a:t>
            </a:r>
            <a:r>
              <a:rPr kumimoji="1" lang="en-US" altLang="zh-CN" baseline="30000" dirty="0">
                <a:solidFill>
                  <a:srgbClr val="FF0000"/>
                </a:solidFill>
                <a:sym typeface="Symbol" panose="05050102010706020507" pitchFamily="18" charset="2"/>
              </a:rPr>
              <a:t>|B|</a:t>
            </a:r>
            <a:r>
              <a:rPr kumimoji="1" lang="zh-CN" altLang="zh-CN" dirty="0">
                <a:solidFill>
                  <a:srgbClr val="6600CC"/>
                </a:solidFill>
              </a:rPr>
              <a:t>个；但从</a:t>
            </a:r>
            <a:r>
              <a:rPr kumimoji="1" lang="en-US" altLang="zh-CN" noProof="1">
                <a:solidFill>
                  <a:srgbClr val="6600CC"/>
                </a:solidFill>
              </a:rPr>
              <a:t>A</a:t>
            </a:r>
            <a:r>
              <a:rPr kumimoji="1" lang="zh-CN" altLang="en-US" noProof="1">
                <a:solidFill>
                  <a:srgbClr val="6600CC"/>
                </a:solidFill>
              </a:rPr>
              <a:t>到</a:t>
            </a:r>
            <a:r>
              <a:rPr kumimoji="1" lang="en-US" altLang="zh-CN" noProof="1">
                <a:solidFill>
                  <a:srgbClr val="6600CC"/>
                </a:solidFill>
              </a:rPr>
              <a:t>B</a:t>
            </a:r>
            <a:r>
              <a:rPr kumimoji="1" lang="zh-CN" altLang="en-US" noProof="1">
                <a:solidFill>
                  <a:srgbClr val="6600CC"/>
                </a:solidFill>
              </a:rPr>
              <a:t>的不同的函数却仅有</a:t>
            </a:r>
            <a:r>
              <a:rPr kumimoji="1" lang="en-US" altLang="en-US" noProof="1">
                <a:solidFill>
                  <a:srgbClr val="FF0000"/>
                </a:solidFill>
              </a:rPr>
              <a:t>|B|</a:t>
            </a:r>
            <a:r>
              <a:rPr kumimoji="1" lang="en-US" altLang="en-US" baseline="30000" noProof="1">
                <a:solidFill>
                  <a:srgbClr val="FF0000"/>
                </a:solidFill>
              </a:rPr>
              <a:t>|A|</a:t>
            </a:r>
            <a:r>
              <a:rPr kumimoji="1" lang="zh-CN" altLang="en-US" noProof="1">
                <a:solidFill>
                  <a:srgbClr val="6600CC"/>
                </a:solidFill>
              </a:rPr>
              <a:t>个。</a:t>
            </a:r>
            <a:r>
              <a:rPr kumimoji="1" lang="en-US" altLang="zh-CN" dirty="0">
                <a:solidFill>
                  <a:srgbClr val="6600CC"/>
                </a:solidFill>
              </a:rPr>
              <a:t> </a:t>
            </a:r>
          </a:p>
          <a:p>
            <a:pPr marL="0" indent="0">
              <a:lnSpc>
                <a:spcPct val="150000"/>
              </a:lnSpc>
              <a:buClr>
                <a:srgbClr val="0000FF"/>
              </a:buClr>
              <a:buNone/>
            </a:pPr>
            <a:r>
              <a:rPr kumimoji="1" lang="en-US" altLang="zh-CN" dirty="0">
                <a:solidFill>
                  <a:srgbClr val="6600CC"/>
                </a:solidFill>
              </a:rPr>
              <a:t>                                                                                                           </a:t>
            </a:r>
            <a:r>
              <a:rPr kumimoji="1" lang="en-US" altLang="zh-CN" dirty="0"/>
              <a:t>(</a:t>
            </a:r>
            <a:r>
              <a:rPr kumimoji="1" lang="zh-CN" altLang="en-US" dirty="0"/>
              <a:t>数量不同</a:t>
            </a:r>
            <a:r>
              <a:rPr kumimoji="1" lang="en-US" altLang="zh-CN" dirty="0"/>
              <a:t>)</a:t>
            </a:r>
          </a:p>
          <a:p>
            <a:pPr marL="0" indent="0">
              <a:lnSpc>
                <a:spcPct val="150000"/>
              </a:lnSpc>
              <a:buClr>
                <a:srgbClr val="0000FF"/>
              </a:buClr>
              <a:buNone/>
            </a:pPr>
            <a:r>
              <a:rPr kumimoji="1" lang="zh-CN" altLang="en-US" dirty="0">
                <a:solidFill>
                  <a:srgbClr val="6600CC"/>
                </a:solidFill>
              </a:rPr>
              <a:t>（</a:t>
            </a:r>
            <a:r>
              <a:rPr kumimoji="1" lang="en-US" altLang="zh-CN" dirty="0">
                <a:solidFill>
                  <a:srgbClr val="6600CC"/>
                </a:solidFill>
              </a:rPr>
              <a:t>2</a:t>
            </a:r>
            <a:r>
              <a:rPr kumimoji="1" lang="zh-CN" altLang="en-US" dirty="0">
                <a:solidFill>
                  <a:srgbClr val="6600CC"/>
                </a:solidFill>
              </a:rPr>
              <a:t>）</a:t>
            </a:r>
            <a:r>
              <a:rPr kumimoji="1" lang="zh-CN" altLang="en-US" noProof="1">
                <a:solidFill>
                  <a:srgbClr val="6600CC"/>
                </a:solidFill>
              </a:rPr>
              <a:t>每一个函数的基数都为|</a:t>
            </a:r>
            <a:r>
              <a:rPr kumimoji="1" lang="en-US" altLang="zh-CN" noProof="1">
                <a:solidFill>
                  <a:srgbClr val="6600CC"/>
                </a:solidFill>
              </a:rPr>
              <a:t>A|</a:t>
            </a:r>
            <a:r>
              <a:rPr kumimoji="1" lang="zh-CN" altLang="en-US" noProof="1">
                <a:solidFill>
                  <a:srgbClr val="6600CC"/>
                </a:solidFill>
              </a:rPr>
              <a:t>个</a:t>
            </a:r>
            <a:r>
              <a:rPr kumimoji="1" lang="en-US" altLang="en-US" dirty="0">
                <a:solidFill>
                  <a:srgbClr val="6600CC"/>
                </a:solidFill>
              </a:rPr>
              <a:t>(|f|=|A|)</a:t>
            </a:r>
            <a:r>
              <a:rPr kumimoji="1" lang="zh-CN" altLang="en-US" noProof="1">
                <a:solidFill>
                  <a:srgbClr val="6600CC"/>
                </a:solidFill>
              </a:rPr>
              <a:t>，但关系的基数却为从零一直到|</a:t>
            </a:r>
            <a:r>
              <a:rPr kumimoji="1" lang="en-US" altLang="zh-CN" noProof="1">
                <a:solidFill>
                  <a:srgbClr val="6600CC"/>
                </a:solidFill>
              </a:rPr>
              <a:t>A|×|B|。</a:t>
            </a:r>
            <a:endParaRPr kumimoji="1" lang="en-US" altLang="zh-CN" dirty="0">
              <a:solidFill>
                <a:srgbClr val="6600CC"/>
              </a:solidFill>
            </a:endParaRPr>
          </a:p>
          <a:p>
            <a:pPr marL="0" indent="0" algn="r">
              <a:lnSpc>
                <a:spcPct val="150000"/>
              </a:lnSpc>
              <a:buNone/>
            </a:pPr>
            <a:r>
              <a:rPr kumimoji="1" lang="en-US" altLang="zh-CN" dirty="0">
                <a:solidFill>
                  <a:srgbClr val="6600CC"/>
                </a:solidFill>
              </a:rPr>
              <a:t>                                                                                                 </a:t>
            </a:r>
            <a:r>
              <a:rPr kumimoji="1" lang="en-US" altLang="zh-CN" dirty="0"/>
              <a:t>(</a:t>
            </a:r>
            <a:r>
              <a:rPr kumimoji="1" lang="zh-CN" altLang="en-US" dirty="0"/>
              <a:t>基数不同</a:t>
            </a:r>
            <a:r>
              <a:rPr kumimoji="1" lang="en-US" altLang="zh-CN" dirty="0"/>
              <a:t>)</a:t>
            </a:r>
          </a:p>
          <a:p>
            <a:pPr marL="0" indent="0">
              <a:lnSpc>
                <a:spcPct val="150000"/>
              </a:lnSpc>
              <a:buClr>
                <a:srgbClr val="0000FF"/>
              </a:buClr>
              <a:buNone/>
            </a:pPr>
            <a:r>
              <a:rPr kumimoji="1" lang="zh-CN" altLang="en-US" dirty="0">
                <a:solidFill>
                  <a:srgbClr val="6600CC"/>
                </a:solidFill>
              </a:rPr>
              <a:t>（</a:t>
            </a:r>
            <a:r>
              <a:rPr kumimoji="1" lang="en-US" altLang="zh-CN" dirty="0">
                <a:solidFill>
                  <a:srgbClr val="6600CC"/>
                </a:solidFill>
              </a:rPr>
              <a:t>3</a:t>
            </a:r>
            <a:r>
              <a:rPr kumimoji="1" lang="zh-CN" altLang="en-US" dirty="0">
                <a:solidFill>
                  <a:srgbClr val="6600CC"/>
                </a:solidFill>
              </a:rPr>
              <a:t>）关系的第一个元素可以相同；函数的第一元素一定是互不相同的。</a:t>
            </a:r>
          </a:p>
          <a:p>
            <a:pPr marL="0" indent="0" algn="r">
              <a:lnSpc>
                <a:spcPct val="150000"/>
              </a:lnSpc>
              <a:buClr>
                <a:srgbClr val="0000FF"/>
              </a:buClr>
              <a:buNone/>
            </a:pPr>
            <a:r>
              <a:rPr kumimoji="1" lang="en-US" altLang="zh-CN" dirty="0">
                <a:solidFill>
                  <a:srgbClr val="6600CC"/>
                </a:solidFill>
              </a:rPr>
              <a:t>                                                                         (</a:t>
            </a:r>
            <a:r>
              <a:rPr kumimoji="1" lang="zh-CN" altLang="en-US" dirty="0"/>
              <a:t>集合元素的第一个元素不同</a:t>
            </a:r>
            <a:r>
              <a:rPr kumimoji="1" lang="en-US" altLang="zh-CN" dirty="0"/>
              <a:t>)</a:t>
            </a:r>
          </a:p>
          <a:p>
            <a:pPr marL="0" indent="0" algn="r">
              <a:lnSpc>
                <a:spcPct val="150000"/>
              </a:lnSpc>
              <a:buNone/>
            </a:pPr>
            <a:endParaRPr lang="zh-CN" altLang="en-US" dirty="0"/>
          </a:p>
        </p:txBody>
      </p:sp>
    </p:spTree>
  </p:cSld>
  <p:clrMapOvr>
    <a:masterClrMapping/>
  </p:clrMapOvr>
  <p:transition>
    <p:blinds/>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78690" name="Rectangle 2">
                <a:extLst>
                  <a:ext uri="{FF2B5EF4-FFF2-40B4-BE49-F238E27FC236}">
                    <a16:creationId xmlns:a16="http://schemas.microsoft.com/office/drawing/2014/main" id="{176885E3-BF14-4A30-AD97-C6927B597B12}"/>
                  </a:ext>
                </a:extLst>
              </p:cNvPr>
              <p:cNvSpPr>
                <a:spLocks noGrp="1" noChangeArrowheads="1"/>
              </p:cNvSpPr>
              <p:nvPr>
                <p:ph type="body" idx="1"/>
              </p:nvPr>
            </p:nvSpPr>
            <p:spPr>
              <a:xfrm>
                <a:off x="307975" y="1067594"/>
                <a:ext cx="11506200" cy="5562600"/>
              </a:xfrm>
            </p:spPr>
            <p:txBody>
              <a:bodyPr>
                <a:noAutofit/>
              </a:bodyPr>
              <a:lstStyle/>
              <a:p>
                <a:pPr marL="0" indent="0">
                  <a:lnSpc>
                    <a:spcPct val="150000"/>
                  </a:lnSpc>
                  <a:buNone/>
                  <a:defRPr/>
                </a:pPr>
                <a:r>
                  <a:rPr lang="zh-CN" altLang="en-US" dirty="0">
                    <a:solidFill>
                      <a:srgbClr val="C00000"/>
                    </a:solidFill>
                  </a:rPr>
                  <a:t>定义</a:t>
                </a:r>
                <a:r>
                  <a:rPr lang="en-US" altLang="zh-CN" dirty="0">
                    <a:solidFill>
                      <a:srgbClr val="C00000"/>
                    </a:solidFill>
                  </a:rPr>
                  <a:t>5.16   </a:t>
                </a:r>
                <a:r>
                  <a:rPr lang="zh-CN" altLang="en-US" dirty="0"/>
                  <a:t>设</a:t>
                </a:r>
                <a:r>
                  <a:rPr lang="en-US" altLang="zh-CN" dirty="0"/>
                  <a:t>f</a:t>
                </a:r>
                <a:r>
                  <a:rPr lang="zh-CN" altLang="en-US" dirty="0"/>
                  <a:t>是从集合</a:t>
                </a:r>
                <a:r>
                  <a:rPr lang="en-US" altLang="zh-CN" dirty="0"/>
                  <a:t>A</a:t>
                </a:r>
                <a:r>
                  <a:rPr lang="zh-CN" altLang="en-US" dirty="0"/>
                  <a:t>到集合</a:t>
                </a:r>
                <a:r>
                  <a:rPr lang="en-US" altLang="zh-CN" dirty="0"/>
                  <a:t>B</a:t>
                </a:r>
                <a:r>
                  <a:rPr lang="zh-CN" altLang="en-US" dirty="0"/>
                  <a:t>的函数，</a:t>
                </a:r>
              </a:p>
              <a:p>
                <a:pPr marL="0" indent="0">
                  <a:lnSpc>
                    <a:spcPct val="150000"/>
                  </a:lnSpc>
                  <a:buNone/>
                  <a:defRPr/>
                </a:pPr>
                <a:r>
                  <a:rPr lang="zh-CN" altLang="en-US" dirty="0"/>
                  <a:t>（</a:t>
                </a:r>
                <a:r>
                  <a:rPr lang="en-US" altLang="zh-CN" dirty="0"/>
                  <a:t>1</a:t>
                </a:r>
                <a:r>
                  <a:rPr lang="zh-CN" altLang="en-US" dirty="0"/>
                  <a:t>）如果</a:t>
                </a:r>
                <a14:m>
                  <m:oMath xmlns:m="http://schemas.openxmlformats.org/officeDocument/2006/math">
                    <m:r>
                      <a:rPr lang="es-ES" altLang="zh-CN" i="1" smtClean="0">
                        <a:solidFill>
                          <a:srgbClr val="3333FF"/>
                        </a:solidFill>
                        <a:latin typeface="Cambria Math" panose="02040503050406030204" pitchFamily="18" charset="0"/>
                        <a:ea typeface="Cambria Math" panose="02040503050406030204" pitchFamily="18" charset="0"/>
                      </a:rPr>
                      <m:t>∀</m:t>
                    </m:r>
                  </m:oMath>
                </a14:m>
                <a:r>
                  <a:rPr lang="en-US" altLang="zh-CN" dirty="0">
                    <a:solidFill>
                      <a:srgbClr val="3333FF"/>
                    </a:solidFill>
                  </a:rPr>
                  <a:t>x</a:t>
                </a:r>
                <a:r>
                  <a:rPr lang="en-US" altLang="zh-CN" baseline="-25000" dirty="0">
                    <a:solidFill>
                      <a:srgbClr val="3333FF"/>
                    </a:solidFill>
                  </a:rPr>
                  <a:t>1</a:t>
                </a:r>
                <a14:m>
                  <m:oMath xmlns:m="http://schemas.openxmlformats.org/officeDocument/2006/math">
                    <m:r>
                      <a:rPr lang="es-ES" altLang="zh-CN" i="1">
                        <a:solidFill>
                          <a:srgbClr val="3333FF"/>
                        </a:solidFill>
                        <a:latin typeface="Cambria Math" panose="02040503050406030204" pitchFamily="18" charset="0"/>
                        <a:ea typeface="Cambria Math" panose="02040503050406030204" pitchFamily="18" charset="0"/>
                      </a:rPr>
                      <m:t>∀</m:t>
                    </m:r>
                  </m:oMath>
                </a14:m>
                <a:r>
                  <a:rPr lang="en-US" altLang="zh-CN" dirty="0">
                    <a:solidFill>
                      <a:srgbClr val="3333FF"/>
                    </a:solidFill>
                  </a:rPr>
                  <a:t>x</a:t>
                </a:r>
                <a:r>
                  <a:rPr lang="en-US" altLang="zh-CN" baseline="-25000" dirty="0">
                    <a:solidFill>
                      <a:srgbClr val="3333FF"/>
                    </a:solidFill>
                  </a:rPr>
                  <a:t>2</a:t>
                </a:r>
                <a:r>
                  <a:rPr lang="en-US" altLang="zh-CN" dirty="0">
                    <a:solidFill>
                      <a:srgbClr val="3333FF"/>
                    </a:solidFill>
                  </a:rPr>
                  <a:t>(x</a:t>
                </a:r>
                <a:r>
                  <a:rPr lang="en-US" altLang="zh-CN" baseline="-25000" dirty="0">
                    <a:solidFill>
                      <a:srgbClr val="3333FF"/>
                    </a:solidFill>
                  </a:rPr>
                  <a:t>1</a:t>
                </a:r>
                <a:r>
                  <a:rPr lang="en-US" altLang="zh-CN" dirty="0">
                    <a:solidFill>
                      <a:srgbClr val="3333FF"/>
                    </a:solidFill>
                  </a:rPr>
                  <a:t>∈A∧x</a:t>
                </a:r>
                <a:r>
                  <a:rPr lang="en-US" altLang="zh-CN" baseline="-25000" dirty="0">
                    <a:solidFill>
                      <a:srgbClr val="3333FF"/>
                    </a:solidFill>
                  </a:rPr>
                  <a:t>2 </a:t>
                </a:r>
                <a:r>
                  <a:rPr lang="en-US" altLang="zh-CN" dirty="0">
                    <a:solidFill>
                      <a:srgbClr val="3333FF"/>
                    </a:solidFill>
                  </a:rPr>
                  <a:t>∈A∧x</a:t>
                </a:r>
                <a:r>
                  <a:rPr lang="en-US" altLang="zh-CN" baseline="-25000" dirty="0">
                    <a:solidFill>
                      <a:srgbClr val="3333FF"/>
                    </a:solidFill>
                  </a:rPr>
                  <a:t>1 </a:t>
                </a:r>
                <a:r>
                  <a:rPr lang="en-US" altLang="zh-CN" dirty="0">
                    <a:solidFill>
                      <a:srgbClr val="3333FF"/>
                    </a:solidFill>
                  </a:rPr>
                  <a:t>≠ x</a:t>
                </a:r>
                <a:r>
                  <a:rPr lang="en-US" altLang="zh-CN" baseline="-25000" dirty="0">
                    <a:solidFill>
                      <a:srgbClr val="3333FF"/>
                    </a:solidFill>
                  </a:rPr>
                  <a:t>2 </a:t>
                </a:r>
                <a:r>
                  <a:rPr lang="en-US" altLang="zh-CN" dirty="0">
                    <a:solidFill>
                      <a:srgbClr val="3333FF"/>
                    </a:solidFill>
                  </a:rPr>
                  <a:t>→f(x</a:t>
                </a:r>
                <a:r>
                  <a:rPr lang="en-US" altLang="zh-CN" baseline="-25000" dirty="0">
                    <a:solidFill>
                      <a:srgbClr val="3333FF"/>
                    </a:solidFill>
                  </a:rPr>
                  <a:t>1</a:t>
                </a:r>
                <a:r>
                  <a:rPr lang="en-US" altLang="zh-CN" dirty="0">
                    <a:solidFill>
                      <a:srgbClr val="3333FF"/>
                    </a:solidFill>
                  </a:rPr>
                  <a:t>)≠f(x</a:t>
                </a:r>
                <a:r>
                  <a:rPr lang="en-US" altLang="zh-CN" baseline="-25000" dirty="0">
                    <a:solidFill>
                      <a:srgbClr val="3333FF"/>
                    </a:solidFill>
                  </a:rPr>
                  <a:t>2</a:t>
                </a:r>
                <a:r>
                  <a:rPr lang="en-US" altLang="zh-CN" dirty="0">
                    <a:solidFill>
                      <a:srgbClr val="3333FF"/>
                    </a:solidFill>
                  </a:rPr>
                  <a:t>))=1</a:t>
                </a:r>
                <a:r>
                  <a:rPr lang="zh-CN" altLang="en-US" dirty="0"/>
                  <a:t>或者</a:t>
                </a:r>
                <a14:m>
                  <m:oMath xmlns:m="http://schemas.openxmlformats.org/officeDocument/2006/math">
                    <m:r>
                      <a:rPr lang="es-ES" altLang="zh-CN" i="1" smtClean="0">
                        <a:solidFill>
                          <a:srgbClr val="3333FF"/>
                        </a:solidFill>
                        <a:latin typeface="Cambria Math" panose="02040503050406030204" pitchFamily="18" charset="0"/>
                        <a:ea typeface="Cambria Math" panose="02040503050406030204" pitchFamily="18" charset="0"/>
                      </a:rPr>
                      <m:t>∀</m:t>
                    </m:r>
                  </m:oMath>
                </a14:m>
                <a:r>
                  <a:rPr lang="en-US" altLang="zh-CN" dirty="0">
                    <a:solidFill>
                      <a:srgbClr val="3333FF"/>
                    </a:solidFill>
                  </a:rPr>
                  <a:t>x</a:t>
                </a:r>
                <a:r>
                  <a:rPr lang="en-US" altLang="zh-CN" baseline="-25000" dirty="0">
                    <a:solidFill>
                      <a:srgbClr val="3333FF"/>
                    </a:solidFill>
                  </a:rPr>
                  <a:t>1</a:t>
                </a:r>
                <a14:m>
                  <m:oMath xmlns:m="http://schemas.openxmlformats.org/officeDocument/2006/math">
                    <m:r>
                      <a:rPr lang="es-ES" altLang="zh-CN" i="1">
                        <a:solidFill>
                          <a:srgbClr val="3333FF"/>
                        </a:solidFill>
                        <a:latin typeface="Cambria Math" panose="02040503050406030204" pitchFamily="18" charset="0"/>
                        <a:ea typeface="Cambria Math" panose="02040503050406030204" pitchFamily="18" charset="0"/>
                      </a:rPr>
                      <m:t>∀</m:t>
                    </m:r>
                  </m:oMath>
                </a14:m>
                <a:r>
                  <a:rPr lang="en-US" altLang="zh-CN" dirty="0">
                    <a:solidFill>
                      <a:srgbClr val="3333FF"/>
                    </a:solidFill>
                  </a:rPr>
                  <a:t>x</a:t>
                </a:r>
                <a:r>
                  <a:rPr lang="en-US" altLang="zh-CN" baseline="-25000" dirty="0">
                    <a:solidFill>
                      <a:srgbClr val="3333FF"/>
                    </a:solidFill>
                  </a:rPr>
                  <a:t>2</a:t>
                </a:r>
                <a:r>
                  <a:rPr lang="en-US" altLang="zh-CN" dirty="0">
                    <a:solidFill>
                      <a:srgbClr val="3333FF"/>
                    </a:solidFill>
                  </a:rPr>
                  <a:t>(x</a:t>
                </a:r>
                <a:r>
                  <a:rPr lang="en-US" altLang="zh-CN" baseline="-25000" dirty="0">
                    <a:solidFill>
                      <a:srgbClr val="3333FF"/>
                    </a:solidFill>
                  </a:rPr>
                  <a:t>1</a:t>
                </a:r>
                <a:r>
                  <a:rPr lang="en-US" altLang="zh-CN" dirty="0">
                    <a:solidFill>
                      <a:srgbClr val="3333FF"/>
                    </a:solidFill>
                  </a:rPr>
                  <a:t>∈A∧ x</a:t>
                </a:r>
                <a:r>
                  <a:rPr lang="en-US" altLang="zh-CN" baseline="-25000" dirty="0">
                    <a:solidFill>
                      <a:srgbClr val="3333FF"/>
                    </a:solidFill>
                  </a:rPr>
                  <a:t>2</a:t>
                </a:r>
                <a:r>
                  <a:rPr lang="en-US" altLang="zh-CN" dirty="0">
                    <a:solidFill>
                      <a:srgbClr val="3333FF"/>
                    </a:solidFill>
                  </a:rPr>
                  <a:t>∈A∧f(x</a:t>
                </a:r>
                <a:r>
                  <a:rPr lang="en-US" altLang="zh-CN" baseline="-25000" dirty="0">
                    <a:solidFill>
                      <a:srgbClr val="3333FF"/>
                    </a:solidFill>
                  </a:rPr>
                  <a:t>1</a:t>
                </a:r>
                <a:r>
                  <a:rPr lang="en-US" altLang="zh-CN" dirty="0">
                    <a:solidFill>
                      <a:srgbClr val="3333FF"/>
                    </a:solidFill>
                  </a:rPr>
                  <a:t>)=f(x</a:t>
                </a:r>
                <a:r>
                  <a:rPr lang="en-US" altLang="zh-CN" baseline="-25000" dirty="0">
                    <a:solidFill>
                      <a:srgbClr val="3333FF"/>
                    </a:solidFill>
                  </a:rPr>
                  <a:t>2</a:t>
                </a:r>
                <a:r>
                  <a:rPr lang="en-US" altLang="zh-CN" dirty="0">
                    <a:solidFill>
                      <a:srgbClr val="3333FF"/>
                    </a:solidFill>
                  </a:rPr>
                  <a:t>)→x</a:t>
                </a:r>
                <a:r>
                  <a:rPr lang="en-US" altLang="zh-CN" baseline="-25000" dirty="0">
                    <a:solidFill>
                      <a:srgbClr val="3333FF"/>
                    </a:solidFill>
                  </a:rPr>
                  <a:t>1 </a:t>
                </a:r>
                <a:r>
                  <a:rPr lang="en-US" altLang="zh-CN" dirty="0">
                    <a:solidFill>
                      <a:srgbClr val="3333FF"/>
                    </a:solidFill>
                  </a:rPr>
                  <a:t>= x</a:t>
                </a:r>
                <a:r>
                  <a:rPr lang="en-US" altLang="zh-CN" baseline="-25000" dirty="0">
                    <a:solidFill>
                      <a:srgbClr val="3333FF"/>
                    </a:solidFill>
                  </a:rPr>
                  <a:t>2</a:t>
                </a:r>
                <a:r>
                  <a:rPr lang="en-US" altLang="zh-CN" dirty="0">
                    <a:solidFill>
                      <a:srgbClr val="3333FF"/>
                    </a:solidFill>
                  </a:rPr>
                  <a:t>)=1</a:t>
                </a:r>
                <a:r>
                  <a:rPr lang="zh-CN" altLang="en-US" dirty="0"/>
                  <a:t>，则称</a:t>
                </a:r>
                <a:r>
                  <a:rPr lang="en-US" altLang="zh-CN" dirty="0"/>
                  <a:t>f</a:t>
                </a:r>
                <a:r>
                  <a:rPr lang="zh-CN" altLang="en-US" dirty="0"/>
                  <a:t>为从</a:t>
                </a:r>
                <a:r>
                  <a:rPr lang="en-US" altLang="zh-CN" dirty="0"/>
                  <a:t>A</a:t>
                </a:r>
                <a:r>
                  <a:rPr lang="zh-CN" altLang="en-US" dirty="0"/>
                  <a:t>到</a:t>
                </a:r>
                <a:r>
                  <a:rPr lang="en-US" altLang="zh-CN" dirty="0"/>
                  <a:t>B</a:t>
                </a:r>
                <a:r>
                  <a:rPr lang="zh-CN" altLang="en-US" dirty="0"/>
                  <a:t>的</a:t>
                </a:r>
                <a:r>
                  <a:rPr lang="zh-CN" altLang="en-US" dirty="0">
                    <a:solidFill>
                      <a:srgbClr val="C00000"/>
                    </a:solidFill>
                  </a:rPr>
                  <a:t>单射</a:t>
                </a:r>
                <a:r>
                  <a:rPr lang="zh-CN" altLang="en-US" dirty="0"/>
                  <a:t>（</a:t>
                </a:r>
                <a:r>
                  <a:rPr lang="en-US" altLang="zh-CN" dirty="0"/>
                  <a:t>Injection</a:t>
                </a:r>
                <a:r>
                  <a:rPr lang="zh-CN" altLang="en-US" dirty="0"/>
                  <a:t>）或</a:t>
                </a:r>
                <a:r>
                  <a:rPr lang="zh-CN" altLang="en-US" dirty="0">
                    <a:solidFill>
                      <a:srgbClr val="C00000"/>
                    </a:solidFill>
                  </a:rPr>
                  <a:t>一对一映射</a:t>
                </a:r>
                <a:r>
                  <a:rPr lang="zh-CN" altLang="en-US" dirty="0"/>
                  <a:t>（</a:t>
                </a:r>
                <a:r>
                  <a:rPr lang="en-US" altLang="zh-CN" dirty="0"/>
                  <a:t>One to One Mapping</a:t>
                </a:r>
                <a:r>
                  <a:rPr lang="zh-CN" altLang="en-US" dirty="0"/>
                  <a:t>）。</a:t>
                </a:r>
              </a:p>
              <a:p>
                <a:pPr marL="0" indent="0">
                  <a:lnSpc>
                    <a:spcPct val="150000"/>
                  </a:lnSpc>
                  <a:buNone/>
                  <a:defRPr/>
                </a:pPr>
                <a:r>
                  <a:rPr lang="zh-CN" altLang="en-US" dirty="0"/>
                  <a:t>（</a:t>
                </a:r>
                <a:r>
                  <a:rPr lang="en-US" altLang="zh-CN" dirty="0"/>
                  <a:t>2</a:t>
                </a:r>
                <a:r>
                  <a:rPr lang="zh-CN" altLang="en-US" dirty="0"/>
                  <a:t>）如果</a:t>
                </a:r>
                <a:r>
                  <a:rPr lang="en-US" altLang="zh-CN" dirty="0" err="1">
                    <a:solidFill>
                      <a:srgbClr val="3333FF"/>
                    </a:solidFill>
                  </a:rPr>
                  <a:t>ranf</a:t>
                </a:r>
                <a:r>
                  <a:rPr lang="en-US" altLang="zh-CN" dirty="0">
                    <a:solidFill>
                      <a:srgbClr val="3333FF"/>
                    </a:solidFill>
                  </a:rPr>
                  <a:t>=B</a:t>
                </a:r>
                <a:r>
                  <a:rPr lang="zh-CN" altLang="en-US" dirty="0"/>
                  <a:t>或者</a:t>
                </a:r>
                <a14:m>
                  <m:oMath xmlns:m="http://schemas.openxmlformats.org/officeDocument/2006/math">
                    <m:r>
                      <a:rPr lang="es-ES" altLang="zh-CN" i="1" smtClean="0">
                        <a:solidFill>
                          <a:srgbClr val="3333FF"/>
                        </a:solidFill>
                        <a:latin typeface="Cambria Math" panose="02040503050406030204" pitchFamily="18" charset="0"/>
                        <a:ea typeface="Cambria Math" panose="02040503050406030204" pitchFamily="18" charset="0"/>
                      </a:rPr>
                      <m:t>∀</m:t>
                    </m:r>
                  </m:oMath>
                </a14:m>
                <a:r>
                  <a:rPr lang="en-US" altLang="zh-CN" dirty="0">
                    <a:solidFill>
                      <a:srgbClr val="3333FF"/>
                    </a:solidFill>
                  </a:rPr>
                  <a:t>y(</a:t>
                </a:r>
                <a:r>
                  <a:rPr lang="en-US" altLang="zh-CN" dirty="0" err="1">
                    <a:solidFill>
                      <a:srgbClr val="3333FF"/>
                    </a:solidFill>
                  </a:rPr>
                  <a:t>y∈B</a:t>
                </a:r>
                <a:r>
                  <a:rPr lang="en-US" altLang="zh-CN" dirty="0">
                    <a:solidFill>
                      <a:srgbClr val="3333FF"/>
                    </a:solidFill>
                  </a:rPr>
                  <a:t>→</a:t>
                </a:r>
                <a:r>
                  <a:rPr lang="en-US" altLang="zh-CN" dirty="0">
                    <a:solidFill>
                      <a:srgbClr val="3333FF"/>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dirty="0">
                    <a:solidFill>
                      <a:srgbClr val="3333FF"/>
                    </a:solidFill>
                  </a:rPr>
                  <a:t>x(</a:t>
                </a:r>
                <a:r>
                  <a:rPr lang="en-US" altLang="zh-CN" dirty="0" err="1">
                    <a:solidFill>
                      <a:srgbClr val="3333FF"/>
                    </a:solidFill>
                  </a:rPr>
                  <a:t>x∈B∧f</a:t>
                </a:r>
                <a:r>
                  <a:rPr lang="en-US" altLang="zh-CN" dirty="0">
                    <a:solidFill>
                      <a:srgbClr val="3333FF"/>
                    </a:solidFill>
                  </a:rPr>
                  <a:t>(x)=y)=1</a:t>
                </a:r>
                <a:r>
                  <a:rPr lang="zh-CN" altLang="en-US" dirty="0"/>
                  <a:t>，则称</a:t>
                </a:r>
                <a:r>
                  <a:rPr lang="en-US" altLang="zh-CN" dirty="0"/>
                  <a:t>f</a:t>
                </a:r>
                <a:r>
                  <a:rPr lang="zh-CN" altLang="en-US" dirty="0"/>
                  <a:t>为从</a:t>
                </a:r>
                <a:r>
                  <a:rPr lang="en-US" altLang="zh-CN" dirty="0"/>
                  <a:t>A</a:t>
                </a:r>
                <a:r>
                  <a:rPr lang="zh-CN" altLang="en-US" dirty="0"/>
                  <a:t>到</a:t>
                </a:r>
                <a:r>
                  <a:rPr lang="en-US" altLang="zh-CN" dirty="0"/>
                  <a:t>B</a:t>
                </a:r>
                <a:r>
                  <a:rPr lang="zh-CN" altLang="en-US" dirty="0"/>
                  <a:t>的</a:t>
                </a:r>
                <a:r>
                  <a:rPr lang="zh-CN" altLang="en-US" dirty="0">
                    <a:solidFill>
                      <a:srgbClr val="C00000"/>
                    </a:solidFill>
                  </a:rPr>
                  <a:t>满射</a:t>
                </a:r>
                <a:r>
                  <a:rPr lang="zh-CN" altLang="en-US" dirty="0"/>
                  <a:t>（</a:t>
                </a:r>
                <a:r>
                  <a:rPr lang="en-US" altLang="zh-CN" dirty="0"/>
                  <a:t>Surjection</a:t>
                </a:r>
                <a:r>
                  <a:rPr lang="zh-CN" altLang="en-US" dirty="0"/>
                  <a:t>）或</a:t>
                </a:r>
                <a:r>
                  <a:rPr lang="zh-CN" altLang="en-US" dirty="0">
                    <a:solidFill>
                      <a:srgbClr val="C00000"/>
                    </a:solidFill>
                  </a:rPr>
                  <a:t>从</a:t>
                </a:r>
                <a:r>
                  <a:rPr lang="en-US" altLang="zh-CN" dirty="0">
                    <a:solidFill>
                      <a:srgbClr val="C00000"/>
                    </a:solidFill>
                  </a:rPr>
                  <a:t>A</a:t>
                </a:r>
                <a:r>
                  <a:rPr lang="zh-CN" altLang="en-US" dirty="0">
                    <a:solidFill>
                      <a:srgbClr val="C00000"/>
                    </a:solidFill>
                  </a:rPr>
                  <a:t>到</a:t>
                </a:r>
                <a:r>
                  <a:rPr lang="en-US" altLang="zh-CN" dirty="0">
                    <a:solidFill>
                      <a:srgbClr val="C00000"/>
                    </a:solidFill>
                  </a:rPr>
                  <a:t>B</a:t>
                </a:r>
                <a:r>
                  <a:rPr lang="zh-CN" altLang="en-US" dirty="0">
                    <a:solidFill>
                      <a:srgbClr val="C00000"/>
                    </a:solidFill>
                  </a:rPr>
                  <a:t>上的映射</a:t>
                </a:r>
                <a:r>
                  <a:rPr lang="zh-CN" altLang="en-US" dirty="0"/>
                  <a:t>。</a:t>
                </a:r>
                <a:endParaRPr lang="en-US" altLang="zh-CN" dirty="0"/>
              </a:p>
              <a:p>
                <a:pPr marL="0" indent="0">
                  <a:lnSpc>
                    <a:spcPct val="150000"/>
                  </a:lnSpc>
                  <a:buNone/>
                </a:pPr>
                <a:r>
                  <a:rPr lang="zh-CN" altLang="zh-CN" dirty="0"/>
                  <a:t>（</a:t>
                </a:r>
                <a:r>
                  <a:rPr lang="en-US" altLang="zh-CN" dirty="0"/>
                  <a:t>3</a:t>
                </a:r>
                <a:r>
                  <a:rPr lang="zh-CN" altLang="zh-CN" dirty="0"/>
                  <a:t>）如果</a:t>
                </a:r>
                <a:r>
                  <a:rPr lang="en-US" altLang="zh-CN" dirty="0">
                    <a:solidFill>
                      <a:srgbClr val="3333FF"/>
                    </a:solidFill>
                  </a:rPr>
                  <a:t>f</a:t>
                </a:r>
                <a:r>
                  <a:rPr lang="zh-CN" altLang="zh-CN" dirty="0">
                    <a:solidFill>
                      <a:srgbClr val="3333FF"/>
                    </a:solidFill>
                  </a:rPr>
                  <a:t>既是单射，又是满射</a:t>
                </a:r>
                <a:r>
                  <a:rPr lang="zh-CN" altLang="zh-CN" dirty="0"/>
                  <a:t>，则称</a:t>
                </a:r>
                <a:r>
                  <a:rPr lang="en-US" altLang="zh-CN" dirty="0"/>
                  <a:t>f</a:t>
                </a:r>
                <a:r>
                  <a:rPr lang="zh-CN" altLang="zh-CN" dirty="0"/>
                  <a:t>为从</a:t>
                </a:r>
                <a:r>
                  <a:rPr lang="en-US" altLang="zh-CN" dirty="0"/>
                  <a:t>A</a:t>
                </a:r>
                <a:r>
                  <a:rPr lang="zh-CN" altLang="zh-CN" dirty="0"/>
                  <a:t>到</a:t>
                </a:r>
                <a:r>
                  <a:rPr lang="en-US" altLang="zh-CN" dirty="0"/>
                  <a:t>B</a:t>
                </a:r>
                <a:r>
                  <a:rPr lang="zh-CN" altLang="zh-CN" dirty="0"/>
                  <a:t>的</a:t>
                </a:r>
                <a:r>
                  <a:rPr lang="zh-CN" altLang="zh-CN" dirty="0">
                    <a:solidFill>
                      <a:srgbClr val="C00000"/>
                    </a:solidFill>
                  </a:rPr>
                  <a:t>双射</a:t>
                </a:r>
                <a:r>
                  <a:rPr lang="zh-CN" altLang="zh-CN" dirty="0"/>
                  <a:t>（</a:t>
                </a:r>
                <a:r>
                  <a:rPr lang="en-US" altLang="zh-CN" dirty="0"/>
                  <a:t>Bijection</a:t>
                </a:r>
                <a:r>
                  <a:rPr lang="zh-CN" altLang="zh-CN" dirty="0"/>
                  <a:t>）或</a:t>
                </a:r>
                <a:r>
                  <a:rPr lang="zh-CN" altLang="zh-CN" dirty="0">
                    <a:solidFill>
                      <a:srgbClr val="C00000"/>
                    </a:solidFill>
                  </a:rPr>
                  <a:t>一一映射</a:t>
                </a:r>
                <a:r>
                  <a:rPr lang="zh-CN" altLang="zh-CN" dirty="0"/>
                  <a:t>。</a:t>
                </a:r>
              </a:p>
              <a:p>
                <a:pPr marL="0" indent="0">
                  <a:lnSpc>
                    <a:spcPct val="150000"/>
                  </a:lnSpc>
                  <a:buNone/>
                </a:pPr>
                <a:r>
                  <a:rPr lang="zh-CN" altLang="zh-CN" dirty="0"/>
                  <a:t>（</a:t>
                </a:r>
                <a:r>
                  <a:rPr lang="en-US" altLang="zh-CN" dirty="0"/>
                  <a:t>4</a:t>
                </a:r>
                <a:r>
                  <a:rPr lang="zh-CN" altLang="zh-CN" dirty="0"/>
                  <a:t>）如果</a:t>
                </a:r>
                <a:r>
                  <a:rPr lang="en-US" altLang="zh-CN" dirty="0"/>
                  <a:t>A</a:t>
                </a:r>
                <a:r>
                  <a:rPr lang="zh-CN" altLang="zh-CN" dirty="0"/>
                  <a:t>＝</a:t>
                </a:r>
                <a:r>
                  <a:rPr lang="en-US" altLang="zh-CN" dirty="0"/>
                  <a:t>B</a:t>
                </a:r>
                <a:r>
                  <a:rPr lang="zh-CN" altLang="zh-CN" dirty="0"/>
                  <a:t>，则称</a:t>
                </a:r>
                <a:r>
                  <a:rPr lang="en-US" altLang="zh-CN" dirty="0"/>
                  <a:t>f</a:t>
                </a:r>
                <a:r>
                  <a:rPr lang="zh-CN" altLang="zh-CN" dirty="0"/>
                  <a:t>为</a:t>
                </a:r>
                <a:r>
                  <a:rPr lang="en-US" altLang="zh-CN" dirty="0"/>
                  <a:t>A</a:t>
                </a:r>
                <a:r>
                  <a:rPr lang="zh-CN" altLang="zh-CN" dirty="0"/>
                  <a:t>上的函数；当</a:t>
                </a:r>
                <a:r>
                  <a:rPr lang="en-US" altLang="zh-CN" dirty="0"/>
                  <a:t>A</a:t>
                </a:r>
                <a:r>
                  <a:rPr lang="zh-CN" altLang="zh-CN" dirty="0"/>
                  <a:t>上的函数</a:t>
                </a:r>
                <a:r>
                  <a:rPr lang="en-US" altLang="zh-CN" dirty="0"/>
                  <a:t>f</a:t>
                </a:r>
                <a:r>
                  <a:rPr lang="zh-CN" altLang="zh-CN" dirty="0"/>
                  <a:t>是双射时，称</a:t>
                </a:r>
                <a:r>
                  <a:rPr lang="en-US" altLang="zh-CN" dirty="0"/>
                  <a:t>f</a:t>
                </a:r>
                <a:r>
                  <a:rPr lang="zh-CN" altLang="zh-CN" dirty="0"/>
                  <a:t>为</a:t>
                </a:r>
                <a:r>
                  <a:rPr lang="zh-CN" altLang="zh-CN" dirty="0">
                    <a:solidFill>
                      <a:srgbClr val="C00000"/>
                    </a:solidFill>
                  </a:rPr>
                  <a:t>变换</a:t>
                </a:r>
                <a:r>
                  <a:rPr lang="zh-CN" altLang="zh-CN" dirty="0"/>
                  <a:t>（</a:t>
                </a:r>
                <a:r>
                  <a:rPr lang="en-US" altLang="zh-CN" dirty="0"/>
                  <a:t>Transform</a:t>
                </a:r>
                <a:r>
                  <a:rPr lang="zh-CN" altLang="zh-CN" dirty="0"/>
                  <a:t>）。</a:t>
                </a:r>
              </a:p>
              <a:p>
                <a:pPr marL="0" indent="0">
                  <a:lnSpc>
                    <a:spcPct val="150000"/>
                  </a:lnSpc>
                  <a:buNone/>
                  <a:defRPr/>
                </a:pPr>
                <a:endParaRPr lang="en-US" altLang="zh-CN" dirty="0"/>
              </a:p>
            </p:txBody>
          </p:sp>
        </mc:Choice>
        <mc:Fallback xmlns="">
          <p:sp>
            <p:nvSpPr>
              <p:cNvPr id="1778690" name="Rectangle 2">
                <a:extLst>
                  <a:ext uri="{FF2B5EF4-FFF2-40B4-BE49-F238E27FC236}">
                    <a16:creationId xmlns:a16="http://schemas.microsoft.com/office/drawing/2014/main" id="{176885E3-BF14-4A30-AD97-C6927B597B12}"/>
                  </a:ext>
                </a:extLst>
              </p:cNvPr>
              <p:cNvSpPr>
                <a:spLocks noGrp="1" noRot="1" noChangeAspect="1" noMove="1" noResize="1" noEditPoints="1" noAdjustHandles="1" noChangeArrowheads="1" noChangeShapeType="1" noTextEdit="1"/>
              </p:cNvSpPr>
              <p:nvPr>
                <p:ph type="body" idx="1"/>
              </p:nvPr>
            </p:nvSpPr>
            <p:spPr>
              <a:xfrm>
                <a:off x="307975" y="1067594"/>
                <a:ext cx="11506200" cy="5562600"/>
              </a:xfrm>
              <a:blipFill>
                <a:blip r:embed="rId2"/>
                <a:stretch>
                  <a:fillRect l="-583" r="-1378"/>
                </a:stretch>
              </a:blipFill>
            </p:spPr>
            <p:txBody>
              <a:bodyPr/>
              <a:lstStyle/>
              <a:p>
                <a:r>
                  <a:rPr lang="zh-CN" altLang="en-US">
                    <a:noFill/>
                  </a:rPr>
                  <a:t> </a:t>
                </a:r>
              </a:p>
            </p:txBody>
          </p:sp>
        </mc:Fallback>
      </mc:AlternateContent>
      <p:sp>
        <p:nvSpPr>
          <p:cNvPr id="19460" name="Rectangle 3">
            <a:extLst>
              <a:ext uri="{FF2B5EF4-FFF2-40B4-BE49-F238E27FC236}">
                <a16:creationId xmlns:a16="http://schemas.microsoft.com/office/drawing/2014/main" id="{E10CA48D-E1E6-4FD2-93B6-87B70F80B436}"/>
              </a:ext>
            </a:extLst>
          </p:cNvPr>
          <p:cNvSpPr>
            <a:spLocks noGrp="1" noChangeArrowheads="1"/>
          </p:cNvSpPr>
          <p:nvPr>
            <p:ph type="title"/>
          </p:nvPr>
        </p:nvSpPr>
        <p:spPr/>
        <p:txBody>
          <a:bodyPr/>
          <a:lstStyle/>
          <a:p>
            <a:pPr eaLnBrk="1" hangingPunct="1"/>
            <a:r>
              <a:rPr lang="en-US" altLang="zh-CN" dirty="0"/>
              <a:t>2. </a:t>
            </a:r>
            <a:r>
              <a:rPr lang="zh-CN" altLang="en-US" dirty="0"/>
              <a:t>函数的类型</a:t>
            </a:r>
          </a:p>
        </p:txBody>
      </p:sp>
    </p:spTree>
  </p:cSld>
  <p:clrMapOvr>
    <a:masterClrMapping/>
  </p:clrMapOvr>
  <p:transition>
    <p:zoom dir="in"/>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4B3ACD20-106C-4CC4-AC63-793154D2A90C}"/>
              </a:ext>
            </a:extLst>
          </p:cNvPr>
          <p:cNvSpPr>
            <a:spLocks noGrp="1" noChangeArrowheads="1"/>
          </p:cNvSpPr>
          <p:nvPr>
            <p:ph type="title"/>
          </p:nvPr>
        </p:nvSpPr>
        <p:spPr/>
        <p:txBody>
          <a:bodyPr/>
          <a:lstStyle/>
          <a:p>
            <a:r>
              <a:rPr lang="zh-CN" altLang="en-US" sz="2400" b="0" dirty="0">
                <a:latin typeface="华文行楷" panose="02010800040101010101" pitchFamily="2" charset="-122"/>
                <a:ea typeface="华文行楷" panose="02010800040101010101" pitchFamily="2" charset="-122"/>
              </a:rPr>
              <a:t>解题小贴士</a:t>
            </a:r>
            <a:endParaRPr lang="zh-CN" altLang="en-US" dirty="0"/>
          </a:p>
        </p:txBody>
      </p:sp>
      <mc:AlternateContent xmlns:mc="http://schemas.openxmlformats.org/markup-compatibility/2006" xmlns:a14="http://schemas.microsoft.com/office/drawing/2010/main">
        <mc:Choice Requires="a14">
          <p:sp>
            <p:nvSpPr>
              <p:cNvPr id="4" name="Text Box 556">
                <a:extLst>
                  <a:ext uri="{FF2B5EF4-FFF2-40B4-BE49-F238E27FC236}">
                    <a16:creationId xmlns:a16="http://schemas.microsoft.com/office/drawing/2014/main" id="{EF684EB8-CAAD-4FFB-BA4C-895AC0284529}"/>
                  </a:ext>
                </a:extLst>
              </p:cNvPr>
              <p:cNvSpPr txBox="1">
                <a:spLocks noChangeArrowheads="1"/>
              </p:cNvSpPr>
              <p:nvPr/>
            </p:nvSpPr>
            <p:spPr bwMode="auto">
              <a:xfrm>
                <a:off x="307975" y="991394"/>
                <a:ext cx="10591800" cy="3429000"/>
              </a:xfrm>
              <a:prstGeom prst="rect">
                <a:avLst/>
              </a:prstGeom>
              <a:solidFill>
                <a:srgbClr val="D9D9D9"/>
              </a:solidFill>
              <a:ln w="9525">
                <a:solidFill>
                  <a:srgbClr val="000000"/>
                </a:solidFill>
                <a:miter lim="800000"/>
                <a:headEnd/>
                <a:tailEnd/>
              </a:ln>
              <a:effectLst/>
              <a:extLst>
                <a:ext uri="{AF507438-7753-43E0-B8FC-AC1667EBCBE1}">
                  <a14:hiddenEffects>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zh-CN" altLang="en-US" b="1" i="0" u="none" strike="noStrike" cap="none" normalizeH="0" baseline="0" dirty="0">
                    <a:ln>
                      <a:noFill/>
                    </a:ln>
                    <a:effectLst/>
                    <a:latin typeface="+mn-ea"/>
                  </a:rPr>
                  <a:t>解题小贴士</a:t>
                </a:r>
                <a:r>
                  <a:rPr kumimoji="0" lang="en-US" altLang="zh-CN" b="1" i="0" u="none" strike="noStrike" cap="none" normalizeH="0" baseline="0" dirty="0">
                    <a:ln>
                      <a:noFill/>
                    </a:ln>
                    <a:effectLst/>
                    <a:latin typeface="+mn-ea"/>
                  </a:rPr>
                  <a:t>—</a:t>
                </a:r>
                <a:r>
                  <a:rPr kumimoji="0" lang="zh-CN" altLang="en-US" b="1" i="0" u="none" strike="noStrike" cap="none" normalizeH="0" baseline="0" dirty="0">
                    <a:ln>
                      <a:noFill/>
                    </a:ln>
                    <a:solidFill>
                      <a:srgbClr val="C00000"/>
                    </a:solidFill>
                    <a:effectLst/>
                    <a:latin typeface="+mn-ea"/>
                  </a:rPr>
                  <a:t>函数类型的判断和证明方法</a:t>
                </a:r>
              </a:p>
              <a:p>
                <a:pPr lvl="0" algn="just" defTabSz="914400" eaLnBrk="0" fontAlgn="base" hangingPunct="0">
                  <a:lnSpc>
                    <a:spcPct val="150000"/>
                  </a:lnSpc>
                  <a:spcBef>
                    <a:spcPct val="0"/>
                  </a:spcBef>
                  <a:spcAft>
                    <a:spcPct val="0"/>
                  </a:spcAft>
                </a:pPr>
                <a:r>
                  <a:rPr kumimoji="0" lang="zh-CN" altLang="en-US" b="1" i="0" u="none" strike="noStrike" cap="none" normalizeH="0" baseline="0" dirty="0">
                    <a:ln>
                      <a:noFill/>
                    </a:ln>
                    <a:solidFill>
                      <a:schemeClr val="tx1"/>
                    </a:solidFill>
                    <a:effectLst/>
                    <a:latin typeface="+mn-ea"/>
                  </a:rPr>
                  <a:t>（</a:t>
                </a:r>
                <a:r>
                  <a:rPr kumimoji="0" lang="en-US" altLang="zh-CN" b="1" i="0" u="none" strike="noStrike" cap="none" normalizeH="0" baseline="0" dirty="0">
                    <a:ln>
                      <a:noFill/>
                    </a:ln>
                    <a:solidFill>
                      <a:schemeClr val="tx1"/>
                    </a:solidFill>
                    <a:effectLst/>
                    <a:latin typeface="+mn-ea"/>
                  </a:rPr>
                  <a:t>1</a:t>
                </a:r>
                <a:r>
                  <a:rPr kumimoji="0" lang="zh-CN" altLang="en-US" b="1" i="0" u="none" strike="noStrike" cap="none" normalizeH="0" baseline="0" dirty="0">
                    <a:ln>
                      <a:noFill/>
                    </a:ln>
                    <a:solidFill>
                      <a:schemeClr val="tx1"/>
                    </a:solidFill>
                    <a:effectLst/>
                    <a:latin typeface="+mn-ea"/>
                  </a:rPr>
                  <a:t>）</a:t>
                </a:r>
                <a:r>
                  <a:rPr kumimoji="0" lang="en-US" altLang="zh-CN" b="1" i="0" u="none" strike="noStrike" cap="none" normalizeH="0" baseline="0" dirty="0">
                    <a:ln>
                      <a:noFill/>
                    </a:ln>
                    <a:solidFill>
                      <a:schemeClr val="tx1"/>
                    </a:solidFill>
                    <a:effectLst/>
                    <a:latin typeface="+mn-ea"/>
                  </a:rPr>
                  <a:t>f</a:t>
                </a:r>
                <a:r>
                  <a:rPr kumimoji="0" lang="zh-CN" altLang="en-US" b="1" i="0" u="none" strike="noStrike" cap="none" normalizeH="0" baseline="0" dirty="0">
                    <a:ln>
                      <a:noFill/>
                    </a:ln>
                    <a:solidFill>
                      <a:schemeClr val="tx1"/>
                    </a:solidFill>
                    <a:effectLst/>
                    <a:latin typeface="+mn-ea"/>
                  </a:rPr>
                  <a:t>：</a:t>
                </a:r>
                <a:r>
                  <a:rPr kumimoji="0" lang="en-US" altLang="zh-CN" b="1" i="0" u="none" strike="noStrike" cap="none" normalizeH="0" baseline="0" dirty="0">
                    <a:ln>
                      <a:noFill/>
                    </a:ln>
                    <a:solidFill>
                      <a:schemeClr val="tx1"/>
                    </a:solidFill>
                    <a:effectLst/>
                    <a:latin typeface="+mn-ea"/>
                  </a:rPr>
                  <a:t>A→B</a:t>
                </a:r>
                <a:r>
                  <a:rPr kumimoji="0" lang="zh-CN" altLang="en-US" b="1" i="0" u="none" strike="noStrike" cap="none" normalizeH="0" baseline="0" dirty="0">
                    <a:ln>
                      <a:noFill/>
                    </a:ln>
                    <a:solidFill>
                      <a:schemeClr val="tx1"/>
                    </a:solidFill>
                    <a:effectLst/>
                    <a:latin typeface="+mn-ea"/>
                  </a:rPr>
                  <a:t>是单射</a:t>
                </a:r>
                <a:r>
                  <a:rPr lang="en-US" altLang="zh-CN" b="1" dirty="0">
                    <a:latin typeface="+mn-ea"/>
                    <a:sym typeface="Symbol" panose="05050102010706020507" pitchFamily="18" charset="2"/>
                  </a:rPr>
                  <a:t></a:t>
                </a:r>
                <a14:m>
                  <m:oMath xmlns:m="http://schemas.openxmlformats.org/officeDocument/2006/math">
                    <m:r>
                      <a:rPr lang="es-ES" altLang="zh-CN" b="1" i="1" smtClean="0">
                        <a:solidFill>
                          <a:srgbClr val="3333FF"/>
                        </a:solidFill>
                        <a:latin typeface="Cambria Math" panose="02040503050406030204" pitchFamily="18" charset="0"/>
                      </a:rPr>
                      <m:t>∀</m:t>
                    </m:r>
                  </m:oMath>
                </a14:m>
                <a:r>
                  <a:rPr lang="en-US" altLang="zh-CN" b="1" dirty="0">
                    <a:solidFill>
                      <a:srgbClr val="3333FF"/>
                    </a:solidFill>
                    <a:latin typeface="+mn-ea"/>
                  </a:rPr>
                  <a:t>x</a:t>
                </a:r>
                <a:r>
                  <a:rPr lang="en-US" altLang="zh-CN" b="1" baseline="-25000" dirty="0">
                    <a:solidFill>
                      <a:srgbClr val="3333FF"/>
                    </a:solidFill>
                    <a:latin typeface="+mn-ea"/>
                  </a:rPr>
                  <a:t>1</a:t>
                </a:r>
                <a14:m>
                  <m:oMath xmlns:m="http://schemas.openxmlformats.org/officeDocument/2006/math">
                    <m:r>
                      <a:rPr lang="es-ES" altLang="zh-CN" b="1" i="1" smtClean="0">
                        <a:solidFill>
                          <a:srgbClr val="3333FF"/>
                        </a:solidFill>
                        <a:latin typeface="Cambria Math" panose="02040503050406030204" pitchFamily="18" charset="0"/>
                      </a:rPr>
                      <m:t>∀</m:t>
                    </m:r>
                  </m:oMath>
                </a14:m>
                <a:r>
                  <a:rPr lang="en-US" altLang="zh-CN" b="1" dirty="0">
                    <a:solidFill>
                      <a:srgbClr val="3333FF"/>
                    </a:solidFill>
                    <a:latin typeface="+mn-ea"/>
                  </a:rPr>
                  <a:t>x</a:t>
                </a:r>
                <a:r>
                  <a:rPr lang="en-US" altLang="zh-CN" b="1" baseline="-25000" dirty="0">
                    <a:solidFill>
                      <a:srgbClr val="3333FF"/>
                    </a:solidFill>
                    <a:latin typeface="+mn-ea"/>
                  </a:rPr>
                  <a:t>2</a:t>
                </a:r>
                <a:r>
                  <a:rPr lang="en-US" altLang="zh-CN" b="1" dirty="0">
                    <a:solidFill>
                      <a:srgbClr val="3333FF"/>
                    </a:solidFill>
                    <a:latin typeface="+mn-ea"/>
                  </a:rPr>
                  <a:t>(x</a:t>
                </a:r>
                <a:r>
                  <a:rPr lang="en-US" altLang="zh-CN" b="1" baseline="-25000" dirty="0">
                    <a:solidFill>
                      <a:srgbClr val="3333FF"/>
                    </a:solidFill>
                    <a:latin typeface="+mn-ea"/>
                  </a:rPr>
                  <a:t>1</a:t>
                </a:r>
                <a:r>
                  <a:rPr lang="en-US" altLang="zh-CN" b="1" dirty="0">
                    <a:solidFill>
                      <a:srgbClr val="3333FF"/>
                    </a:solidFill>
                    <a:latin typeface="+mn-ea"/>
                  </a:rPr>
                  <a:t>∈A∧x</a:t>
                </a:r>
                <a:r>
                  <a:rPr lang="en-US" altLang="zh-CN" b="1" baseline="-25000" dirty="0">
                    <a:solidFill>
                      <a:srgbClr val="3333FF"/>
                    </a:solidFill>
                    <a:latin typeface="+mn-ea"/>
                  </a:rPr>
                  <a:t>2 </a:t>
                </a:r>
                <a:r>
                  <a:rPr lang="en-US" altLang="zh-CN" b="1" dirty="0">
                    <a:solidFill>
                      <a:srgbClr val="3333FF"/>
                    </a:solidFill>
                    <a:latin typeface="+mn-ea"/>
                  </a:rPr>
                  <a:t>∈A∧x</a:t>
                </a:r>
                <a:r>
                  <a:rPr lang="en-US" altLang="zh-CN" b="1" baseline="-25000" dirty="0">
                    <a:solidFill>
                      <a:srgbClr val="3333FF"/>
                    </a:solidFill>
                    <a:latin typeface="+mn-ea"/>
                  </a:rPr>
                  <a:t>1 </a:t>
                </a:r>
                <a:r>
                  <a:rPr lang="en-US" altLang="zh-CN" b="1" dirty="0">
                    <a:solidFill>
                      <a:srgbClr val="3333FF"/>
                    </a:solidFill>
                    <a:latin typeface="+mn-ea"/>
                  </a:rPr>
                  <a:t>≠ x</a:t>
                </a:r>
                <a:r>
                  <a:rPr lang="en-US" altLang="zh-CN" b="1" baseline="-25000" dirty="0">
                    <a:solidFill>
                      <a:srgbClr val="3333FF"/>
                    </a:solidFill>
                    <a:latin typeface="+mn-ea"/>
                  </a:rPr>
                  <a:t>2 </a:t>
                </a:r>
                <a:r>
                  <a:rPr lang="en-US" altLang="zh-CN" b="1" dirty="0">
                    <a:solidFill>
                      <a:srgbClr val="3333FF"/>
                    </a:solidFill>
                    <a:latin typeface="+mn-ea"/>
                  </a:rPr>
                  <a:t>→f(x</a:t>
                </a:r>
                <a:r>
                  <a:rPr lang="en-US" altLang="zh-CN" b="1" baseline="-25000" dirty="0">
                    <a:solidFill>
                      <a:srgbClr val="3333FF"/>
                    </a:solidFill>
                    <a:latin typeface="+mn-ea"/>
                  </a:rPr>
                  <a:t>1</a:t>
                </a:r>
                <a:r>
                  <a:rPr lang="en-US" altLang="zh-CN" b="1" dirty="0">
                    <a:solidFill>
                      <a:srgbClr val="3333FF"/>
                    </a:solidFill>
                    <a:latin typeface="+mn-ea"/>
                  </a:rPr>
                  <a:t>)≠f(x</a:t>
                </a:r>
                <a:r>
                  <a:rPr lang="en-US" altLang="zh-CN" b="1" baseline="-25000" dirty="0">
                    <a:solidFill>
                      <a:srgbClr val="3333FF"/>
                    </a:solidFill>
                    <a:latin typeface="+mn-ea"/>
                  </a:rPr>
                  <a:t>2</a:t>
                </a:r>
                <a:r>
                  <a:rPr lang="en-US" altLang="zh-CN" b="1" dirty="0">
                    <a:solidFill>
                      <a:srgbClr val="3333FF"/>
                    </a:solidFill>
                    <a:latin typeface="+mn-ea"/>
                  </a:rPr>
                  <a:t>))=1</a:t>
                </a:r>
                <a:r>
                  <a:rPr kumimoji="0" lang="zh-CN" altLang="en-US" b="1" i="0" u="none" strike="noStrike" cap="none" normalizeH="0" baseline="0" dirty="0">
                    <a:ln>
                      <a:noFill/>
                    </a:ln>
                    <a:solidFill>
                      <a:schemeClr val="tx1"/>
                    </a:solidFill>
                    <a:effectLst/>
                    <a:latin typeface="+mn-ea"/>
                  </a:rPr>
                  <a:t>或者</a:t>
                </a:r>
                <a14:m>
                  <m:oMath xmlns:m="http://schemas.openxmlformats.org/officeDocument/2006/math">
                    <m:r>
                      <a:rPr lang="es-ES" altLang="zh-CN" b="1" i="1" smtClean="0">
                        <a:solidFill>
                          <a:srgbClr val="3333FF"/>
                        </a:solidFill>
                        <a:latin typeface="Cambria Math" panose="02040503050406030204" pitchFamily="18" charset="0"/>
                      </a:rPr>
                      <m:t>∀</m:t>
                    </m:r>
                  </m:oMath>
                </a14:m>
                <a:r>
                  <a:rPr lang="en-US" altLang="zh-CN" b="1" dirty="0">
                    <a:solidFill>
                      <a:srgbClr val="3333FF"/>
                    </a:solidFill>
                    <a:latin typeface="+mn-ea"/>
                  </a:rPr>
                  <a:t>x</a:t>
                </a:r>
                <a:r>
                  <a:rPr lang="en-US" altLang="zh-CN" b="1" baseline="-25000" dirty="0">
                    <a:solidFill>
                      <a:srgbClr val="3333FF"/>
                    </a:solidFill>
                    <a:latin typeface="+mn-ea"/>
                  </a:rPr>
                  <a:t>1</a:t>
                </a:r>
                <a14:m>
                  <m:oMath xmlns:m="http://schemas.openxmlformats.org/officeDocument/2006/math">
                    <m:r>
                      <a:rPr lang="es-ES" altLang="zh-CN" b="1" i="1" smtClean="0">
                        <a:solidFill>
                          <a:srgbClr val="3333FF"/>
                        </a:solidFill>
                        <a:latin typeface="Cambria Math" panose="02040503050406030204" pitchFamily="18" charset="0"/>
                      </a:rPr>
                      <m:t>∀</m:t>
                    </m:r>
                  </m:oMath>
                </a14:m>
                <a:r>
                  <a:rPr lang="en-US" altLang="zh-CN" b="1" dirty="0">
                    <a:solidFill>
                      <a:srgbClr val="3333FF"/>
                    </a:solidFill>
                    <a:latin typeface="+mn-ea"/>
                  </a:rPr>
                  <a:t>x</a:t>
                </a:r>
                <a:r>
                  <a:rPr lang="en-US" altLang="zh-CN" b="1" baseline="-25000" dirty="0">
                    <a:solidFill>
                      <a:srgbClr val="3333FF"/>
                    </a:solidFill>
                    <a:latin typeface="+mn-ea"/>
                  </a:rPr>
                  <a:t>2</a:t>
                </a:r>
                <a:r>
                  <a:rPr lang="en-US" altLang="zh-CN" b="1" dirty="0">
                    <a:solidFill>
                      <a:srgbClr val="3333FF"/>
                    </a:solidFill>
                    <a:latin typeface="+mn-ea"/>
                  </a:rPr>
                  <a:t>(x</a:t>
                </a:r>
                <a:r>
                  <a:rPr lang="en-US" altLang="zh-CN" b="1" baseline="-25000" dirty="0">
                    <a:solidFill>
                      <a:srgbClr val="3333FF"/>
                    </a:solidFill>
                    <a:latin typeface="+mn-ea"/>
                  </a:rPr>
                  <a:t>1</a:t>
                </a:r>
                <a:r>
                  <a:rPr lang="en-US" altLang="zh-CN" b="1" dirty="0">
                    <a:solidFill>
                      <a:srgbClr val="3333FF"/>
                    </a:solidFill>
                    <a:latin typeface="+mn-ea"/>
                  </a:rPr>
                  <a:t>∈A∧ x</a:t>
                </a:r>
                <a:r>
                  <a:rPr lang="en-US" altLang="zh-CN" b="1" baseline="-25000" dirty="0">
                    <a:solidFill>
                      <a:srgbClr val="3333FF"/>
                    </a:solidFill>
                    <a:latin typeface="+mn-ea"/>
                  </a:rPr>
                  <a:t>2</a:t>
                </a:r>
                <a:r>
                  <a:rPr lang="en-US" altLang="zh-CN" b="1" dirty="0">
                    <a:solidFill>
                      <a:srgbClr val="3333FF"/>
                    </a:solidFill>
                    <a:latin typeface="+mn-ea"/>
                  </a:rPr>
                  <a:t>∈A∧f(x</a:t>
                </a:r>
                <a:r>
                  <a:rPr lang="en-US" altLang="zh-CN" b="1" baseline="-25000" dirty="0">
                    <a:solidFill>
                      <a:srgbClr val="3333FF"/>
                    </a:solidFill>
                    <a:latin typeface="+mn-ea"/>
                  </a:rPr>
                  <a:t>1</a:t>
                </a:r>
                <a:r>
                  <a:rPr lang="en-US" altLang="zh-CN" b="1" dirty="0">
                    <a:solidFill>
                      <a:srgbClr val="3333FF"/>
                    </a:solidFill>
                    <a:latin typeface="+mn-ea"/>
                  </a:rPr>
                  <a:t>)=f(x</a:t>
                </a:r>
                <a:r>
                  <a:rPr lang="en-US" altLang="zh-CN" b="1" baseline="-25000" dirty="0">
                    <a:solidFill>
                      <a:srgbClr val="3333FF"/>
                    </a:solidFill>
                    <a:latin typeface="+mn-ea"/>
                  </a:rPr>
                  <a:t>2</a:t>
                </a:r>
                <a:r>
                  <a:rPr lang="en-US" altLang="zh-CN" b="1" dirty="0">
                    <a:solidFill>
                      <a:srgbClr val="3333FF"/>
                    </a:solidFill>
                    <a:latin typeface="+mn-ea"/>
                  </a:rPr>
                  <a:t>)→x</a:t>
                </a:r>
                <a:r>
                  <a:rPr lang="en-US" altLang="zh-CN" b="1" baseline="-25000" dirty="0">
                    <a:solidFill>
                      <a:srgbClr val="3333FF"/>
                    </a:solidFill>
                    <a:latin typeface="+mn-ea"/>
                  </a:rPr>
                  <a:t>1 </a:t>
                </a:r>
                <a:r>
                  <a:rPr lang="en-US" altLang="zh-CN" b="1" dirty="0">
                    <a:solidFill>
                      <a:srgbClr val="3333FF"/>
                    </a:solidFill>
                    <a:latin typeface="+mn-ea"/>
                  </a:rPr>
                  <a:t>= x</a:t>
                </a:r>
                <a:r>
                  <a:rPr lang="en-US" altLang="zh-CN" b="1" baseline="-25000" dirty="0">
                    <a:solidFill>
                      <a:srgbClr val="3333FF"/>
                    </a:solidFill>
                    <a:latin typeface="+mn-ea"/>
                  </a:rPr>
                  <a:t>2</a:t>
                </a:r>
                <a:r>
                  <a:rPr lang="en-US" altLang="zh-CN" b="1" dirty="0">
                    <a:solidFill>
                      <a:srgbClr val="3333FF"/>
                    </a:solidFill>
                    <a:latin typeface="+mn-ea"/>
                  </a:rPr>
                  <a:t>)=1 </a:t>
                </a:r>
                <a:r>
                  <a:rPr kumimoji="0" lang="zh-CN" altLang="en-US" b="1" i="0" u="none" strike="noStrike" cap="none" normalizeH="0" baseline="0" dirty="0">
                    <a:ln>
                      <a:noFill/>
                    </a:ln>
                    <a:solidFill>
                      <a:schemeClr val="tx1"/>
                    </a:solidFill>
                    <a:effectLst/>
                    <a:latin typeface="+mn-ea"/>
                  </a:rPr>
                  <a:t>。</a:t>
                </a:r>
              </a:p>
              <a:p>
                <a:pPr lvl="0" algn="just" defTabSz="914400" eaLnBrk="0" fontAlgn="base" hangingPunct="0">
                  <a:lnSpc>
                    <a:spcPct val="150000"/>
                  </a:lnSpc>
                  <a:spcBef>
                    <a:spcPct val="0"/>
                  </a:spcBef>
                  <a:spcAft>
                    <a:spcPct val="0"/>
                  </a:spcAft>
                </a:pPr>
                <a:r>
                  <a:rPr kumimoji="0" lang="zh-CN" altLang="en-US" b="1" i="0" u="none" strike="noStrike" cap="none" normalizeH="0" baseline="0" dirty="0">
                    <a:ln>
                      <a:noFill/>
                    </a:ln>
                    <a:solidFill>
                      <a:schemeClr val="tx1"/>
                    </a:solidFill>
                    <a:effectLst/>
                    <a:latin typeface="+mn-ea"/>
                  </a:rPr>
                  <a:t>（</a:t>
                </a:r>
                <a:r>
                  <a:rPr kumimoji="0" lang="en-US" altLang="zh-CN" b="1" i="0" u="none" strike="noStrike" cap="none" normalizeH="0" baseline="0" dirty="0">
                    <a:ln>
                      <a:noFill/>
                    </a:ln>
                    <a:solidFill>
                      <a:schemeClr val="tx1"/>
                    </a:solidFill>
                    <a:effectLst/>
                    <a:latin typeface="+mn-ea"/>
                  </a:rPr>
                  <a:t>2</a:t>
                </a:r>
                <a:r>
                  <a:rPr kumimoji="0" lang="zh-CN" altLang="en-US" b="1" i="0" u="none" strike="noStrike" cap="none" normalizeH="0" baseline="0" dirty="0">
                    <a:ln>
                      <a:noFill/>
                    </a:ln>
                    <a:solidFill>
                      <a:schemeClr val="tx1"/>
                    </a:solidFill>
                    <a:effectLst/>
                    <a:latin typeface="+mn-ea"/>
                  </a:rPr>
                  <a:t>）</a:t>
                </a:r>
                <a:r>
                  <a:rPr kumimoji="0" lang="en-US" altLang="zh-CN" b="1" i="0" u="none" strike="noStrike" cap="none" normalizeH="0" baseline="0" dirty="0">
                    <a:ln>
                      <a:noFill/>
                    </a:ln>
                    <a:solidFill>
                      <a:schemeClr val="tx1"/>
                    </a:solidFill>
                    <a:effectLst/>
                    <a:latin typeface="+mn-ea"/>
                  </a:rPr>
                  <a:t>f</a:t>
                </a:r>
                <a:r>
                  <a:rPr kumimoji="0" lang="zh-CN" altLang="en-US" b="1" i="0" u="none" strike="noStrike" cap="none" normalizeH="0" baseline="0" dirty="0">
                    <a:ln>
                      <a:noFill/>
                    </a:ln>
                    <a:solidFill>
                      <a:schemeClr val="tx1"/>
                    </a:solidFill>
                    <a:effectLst/>
                    <a:latin typeface="+mn-ea"/>
                  </a:rPr>
                  <a:t>：</a:t>
                </a:r>
                <a:r>
                  <a:rPr kumimoji="0" lang="en-US" altLang="zh-CN" b="1" i="0" u="none" strike="noStrike" cap="none" normalizeH="0" baseline="0" dirty="0">
                    <a:ln>
                      <a:noFill/>
                    </a:ln>
                    <a:solidFill>
                      <a:schemeClr val="tx1"/>
                    </a:solidFill>
                    <a:effectLst/>
                    <a:latin typeface="+mn-ea"/>
                  </a:rPr>
                  <a:t>A→B</a:t>
                </a:r>
                <a:r>
                  <a:rPr kumimoji="0" lang="zh-CN" altLang="en-US" b="1" i="0" u="none" strike="noStrike" cap="none" normalizeH="0" baseline="0" dirty="0">
                    <a:ln>
                      <a:noFill/>
                    </a:ln>
                    <a:solidFill>
                      <a:schemeClr val="tx1"/>
                    </a:solidFill>
                    <a:effectLst/>
                    <a:latin typeface="+mn-ea"/>
                  </a:rPr>
                  <a:t>是满射</a:t>
                </a:r>
                <a:r>
                  <a:rPr lang="en-US" altLang="zh-CN" b="1" dirty="0">
                    <a:latin typeface="+mn-ea"/>
                    <a:sym typeface="Symbol" panose="05050102010706020507" pitchFamily="18" charset="2"/>
                  </a:rPr>
                  <a:t> </a:t>
                </a:r>
                <a14:m>
                  <m:oMath xmlns:m="http://schemas.openxmlformats.org/officeDocument/2006/math">
                    <m:r>
                      <a:rPr lang="es-ES" altLang="zh-CN" b="1" i="1" smtClean="0">
                        <a:solidFill>
                          <a:srgbClr val="3333FF"/>
                        </a:solidFill>
                        <a:latin typeface="Cambria Math" panose="02040503050406030204" pitchFamily="18" charset="0"/>
                      </a:rPr>
                      <m:t>∀</m:t>
                    </m:r>
                  </m:oMath>
                </a14:m>
                <a:r>
                  <a:rPr lang="en-US" altLang="zh-CN" b="1" dirty="0">
                    <a:solidFill>
                      <a:srgbClr val="3333FF"/>
                    </a:solidFill>
                    <a:latin typeface="+mn-ea"/>
                  </a:rPr>
                  <a:t>y(</a:t>
                </a:r>
                <a:r>
                  <a:rPr lang="en-US" altLang="zh-CN" b="1" dirty="0" err="1">
                    <a:solidFill>
                      <a:srgbClr val="3333FF"/>
                    </a:solidFill>
                    <a:latin typeface="+mn-ea"/>
                  </a:rPr>
                  <a:t>y∈B</a:t>
                </a:r>
                <a:r>
                  <a:rPr lang="en-US" altLang="zh-CN" b="1" dirty="0">
                    <a:solidFill>
                      <a:srgbClr val="3333FF"/>
                    </a:solidFill>
                    <a:latin typeface="+mn-ea"/>
                  </a:rPr>
                  <a:t>→</a:t>
                </a:r>
                <a:r>
                  <a:rPr lang="en-US" altLang="zh-CN" b="1" dirty="0">
                    <a:solidFill>
                      <a:srgbClr val="3333FF"/>
                    </a:solidFill>
                    <a:latin typeface="+mn-ea"/>
                    <a:sym typeface="Symbol" panose="05050102010706020507" pitchFamily="18" charset="2"/>
                  </a:rPr>
                  <a:t> </a:t>
                </a:r>
                <a:r>
                  <a:rPr lang="en-US" altLang="zh-CN" b="1" dirty="0">
                    <a:solidFill>
                      <a:srgbClr val="3333FF"/>
                    </a:solidFill>
                    <a:latin typeface="+mn-ea"/>
                  </a:rPr>
                  <a:t>x(</a:t>
                </a:r>
                <a:r>
                  <a:rPr lang="en-US" altLang="zh-CN" b="1" dirty="0" err="1">
                    <a:solidFill>
                      <a:srgbClr val="3333FF"/>
                    </a:solidFill>
                    <a:latin typeface="+mn-ea"/>
                  </a:rPr>
                  <a:t>x∈B∧f</a:t>
                </a:r>
                <a:r>
                  <a:rPr lang="en-US" altLang="zh-CN" b="1" dirty="0">
                    <a:solidFill>
                      <a:srgbClr val="3333FF"/>
                    </a:solidFill>
                    <a:latin typeface="+mn-ea"/>
                  </a:rPr>
                  <a:t>(x)=y)=1</a:t>
                </a:r>
                <a:r>
                  <a:rPr kumimoji="0" lang="zh-CN" altLang="en-US" b="1" i="0" u="none" strike="noStrike" cap="none" normalizeH="0" baseline="0" dirty="0">
                    <a:ln>
                      <a:noFill/>
                    </a:ln>
                    <a:solidFill>
                      <a:schemeClr val="tx1"/>
                    </a:solidFill>
                    <a:effectLst/>
                    <a:latin typeface="+mn-ea"/>
                  </a:rPr>
                  <a:t>或者</a:t>
                </a:r>
                <a:r>
                  <a:rPr kumimoji="0" lang="en-US" altLang="zh-CN" b="1" i="0" u="none" strike="noStrike" cap="none" normalizeH="0" baseline="0" dirty="0" err="1">
                    <a:ln>
                      <a:noFill/>
                    </a:ln>
                    <a:solidFill>
                      <a:schemeClr val="tx1"/>
                    </a:solidFill>
                    <a:effectLst/>
                    <a:latin typeface="+mn-ea"/>
                  </a:rPr>
                  <a:t>ranf</a:t>
                </a:r>
                <a:r>
                  <a:rPr kumimoji="0" lang="zh-CN" altLang="en-US" b="1" i="0" u="none" strike="noStrike" cap="none" normalizeH="0" baseline="0" dirty="0">
                    <a:ln>
                      <a:noFill/>
                    </a:ln>
                    <a:solidFill>
                      <a:schemeClr val="tx1"/>
                    </a:solidFill>
                    <a:effectLst/>
                    <a:latin typeface="+mn-ea"/>
                  </a:rPr>
                  <a:t>＝</a:t>
                </a:r>
                <a:r>
                  <a:rPr kumimoji="0" lang="en-US" altLang="zh-CN" b="1" i="0" u="none" strike="noStrike" cap="none" normalizeH="0" baseline="0" dirty="0">
                    <a:ln>
                      <a:noFill/>
                    </a:ln>
                    <a:solidFill>
                      <a:schemeClr val="tx1"/>
                    </a:solidFill>
                    <a:effectLst/>
                    <a:latin typeface="+mn-ea"/>
                  </a:rPr>
                  <a:t>B</a:t>
                </a:r>
                <a:r>
                  <a:rPr kumimoji="0" lang="zh-CN" altLang="en-US" b="1" i="0" u="none" strike="noStrike" cap="none" normalizeH="0" baseline="0" dirty="0">
                    <a:ln>
                      <a:noFill/>
                    </a:ln>
                    <a:solidFill>
                      <a:schemeClr val="tx1"/>
                    </a:solidFill>
                    <a:effectLst/>
                    <a:latin typeface="+mn-ea"/>
                  </a:rPr>
                  <a:t>。</a:t>
                </a:r>
              </a:p>
              <a:p>
                <a:pPr lvl="0" algn="just" defTabSz="914400" eaLnBrk="0" fontAlgn="base" hangingPunct="0">
                  <a:lnSpc>
                    <a:spcPct val="150000"/>
                  </a:lnSpc>
                  <a:spcBef>
                    <a:spcPct val="0"/>
                  </a:spcBef>
                  <a:spcAft>
                    <a:spcPct val="0"/>
                  </a:spcAft>
                </a:pPr>
                <a:r>
                  <a:rPr kumimoji="0" lang="zh-CN" altLang="en-US" b="1" i="0" u="none" strike="noStrike" cap="none" normalizeH="0" baseline="0" dirty="0">
                    <a:ln>
                      <a:noFill/>
                    </a:ln>
                    <a:solidFill>
                      <a:schemeClr val="tx1"/>
                    </a:solidFill>
                    <a:effectLst/>
                    <a:latin typeface="+mn-ea"/>
                  </a:rPr>
                  <a:t>（</a:t>
                </a:r>
                <a:r>
                  <a:rPr kumimoji="0" lang="en-US" altLang="zh-CN" b="1" i="0" u="none" strike="noStrike" cap="none" normalizeH="0" baseline="0" dirty="0">
                    <a:ln>
                      <a:noFill/>
                    </a:ln>
                    <a:solidFill>
                      <a:schemeClr val="tx1"/>
                    </a:solidFill>
                    <a:effectLst/>
                    <a:latin typeface="+mn-ea"/>
                  </a:rPr>
                  <a:t>3</a:t>
                </a:r>
                <a:r>
                  <a:rPr kumimoji="0" lang="zh-CN" altLang="en-US" b="1" i="0" u="none" strike="noStrike" cap="none" normalizeH="0" baseline="0" dirty="0">
                    <a:ln>
                      <a:noFill/>
                    </a:ln>
                    <a:solidFill>
                      <a:schemeClr val="tx1"/>
                    </a:solidFill>
                    <a:effectLst/>
                    <a:latin typeface="+mn-ea"/>
                  </a:rPr>
                  <a:t>）</a:t>
                </a:r>
                <a:r>
                  <a:rPr kumimoji="0" lang="en-US" altLang="zh-CN" b="1" i="0" u="none" strike="noStrike" cap="none" normalizeH="0" baseline="0" dirty="0">
                    <a:ln>
                      <a:noFill/>
                    </a:ln>
                    <a:solidFill>
                      <a:schemeClr val="tx1"/>
                    </a:solidFill>
                    <a:effectLst/>
                    <a:latin typeface="+mn-ea"/>
                  </a:rPr>
                  <a:t>f</a:t>
                </a:r>
                <a:r>
                  <a:rPr kumimoji="0" lang="zh-CN" altLang="en-US" b="1" i="0" u="none" strike="noStrike" cap="none" normalizeH="0" baseline="0" dirty="0">
                    <a:ln>
                      <a:noFill/>
                    </a:ln>
                    <a:solidFill>
                      <a:schemeClr val="tx1"/>
                    </a:solidFill>
                    <a:effectLst/>
                    <a:latin typeface="+mn-ea"/>
                  </a:rPr>
                  <a:t>：</a:t>
                </a:r>
                <a:r>
                  <a:rPr kumimoji="0" lang="en-US" altLang="zh-CN" b="1" i="0" u="none" strike="noStrike" cap="none" normalizeH="0" baseline="0" dirty="0">
                    <a:ln>
                      <a:noFill/>
                    </a:ln>
                    <a:solidFill>
                      <a:schemeClr val="tx1"/>
                    </a:solidFill>
                    <a:effectLst/>
                    <a:latin typeface="+mn-ea"/>
                  </a:rPr>
                  <a:t>A→B</a:t>
                </a:r>
                <a:r>
                  <a:rPr kumimoji="0" lang="zh-CN" altLang="en-US" b="1" i="0" u="none" strike="noStrike" cap="none" normalizeH="0" baseline="0" dirty="0">
                    <a:ln>
                      <a:noFill/>
                    </a:ln>
                    <a:solidFill>
                      <a:schemeClr val="tx1"/>
                    </a:solidFill>
                    <a:effectLst/>
                    <a:latin typeface="+mn-ea"/>
                  </a:rPr>
                  <a:t>是双射</a:t>
                </a:r>
                <a:r>
                  <a:rPr lang="en-US" altLang="zh-CN" b="1" dirty="0">
                    <a:latin typeface="+mn-ea"/>
                    <a:sym typeface="Symbol" panose="05050102010706020507" pitchFamily="18" charset="2"/>
                  </a:rPr>
                  <a:t> </a:t>
                </a:r>
                <a:r>
                  <a:rPr kumimoji="0" lang="en-US" altLang="zh-CN" b="1" i="0" u="none" strike="noStrike" cap="none" normalizeH="0" baseline="0" dirty="0">
                    <a:ln>
                      <a:noFill/>
                    </a:ln>
                    <a:solidFill>
                      <a:schemeClr val="tx1"/>
                    </a:solidFill>
                    <a:effectLst/>
                    <a:latin typeface="+mn-ea"/>
                  </a:rPr>
                  <a:t>f</a:t>
                </a:r>
                <a:r>
                  <a:rPr kumimoji="0" lang="zh-CN" altLang="en-US" b="1" i="0" u="none" strike="noStrike" cap="none" normalizeH="0" baseline="0" dirty="0">
                    <a:ln>
                      <a:noFill/>
                    </a:ln>
                    <a:solidFill>
                      <a:schemeClr val="tx1"/>
                    </a:solidFill>
                    <a:effectLst/>
                    <a:latin typeface="+mn-ea"/>
                  </a:rPr>
                  <a:t>既是单射，又是满射。</a:t>
                </a:r>
              </a:p>
              <a:p>
                <a:pPr lvl="0" algn="just" defTabSz="914400" eaLnBrk="0" fontAlgn="base" hangingPunct="0">
                  <a:lnSpc>
                    <a:spcPct val="150000"/>
                  </a:lnSpc>
                  <a:spcBef>
                    <a:spcPct val="0"/>
                  </a:spcBef>
                  <a:spcAft>
                    <a:spcPct val="0"/>
                  </a:spcAft>
                </a:pPr>
                <a:r>
                  <a:rPr kumimoji="0" lang="zh-CN" altLang="en-US" b="1" i="0" u="none" strike="noStrike" cap="none" normalizeH="0" baseline="0" dirty="0">
                    <a:ln>
                      <a:noFill/>
                    </a:ln>
                    <a:solidFill>
                      <a:schemeClr val="tx1"/>
                    </a:solidFill>
                    <a:effectLst/>
                    <a:latin typeface="+mn-ea"/>
                  </a:rPr>
                  <a:t>（</a:t>
                </a:r>
                <a:r>
                  <a:rPr kumimoji="0" lang="en-US" altLang="zh-CN" b="1" i="0" u="none" strike="noStrike" cap="none" normalizeH="0" baseline="0" dirty="0">
                    <a:ln>
                      <a:noFill/>
                    </a:ln>
                    <a:solidFill>
                      <a:schemeClr val="tx1"/>
                    </a:solidFill>
                    <a:effectLst/>
                    <a:latin typeface="+mn-ea"/>
                  </a:rPr>
                  <a:t>4</a:t>
                </a:r>
                <a:r>
                  <a:rPr kumimoji="0" lang="zh-CN" altLang="en-US" b="1" i="0" u="none" strike="noStrike" cap="none" normalizeH="0" baseline="0" dirty="0">
                    <a:ln>
                      <a:noFill/>
                    </a:ln>
                    <a:solidFill>
                      <a:schemeClr val="tx1"/>
                    </a:solidFill>
                    <a:effectLst/>
                    <a:latin typeface="+mn-ea"/>
                  </a:rPr>
                  <a:t>）</a:t>
                </a:r>
                <a:r>
                  <a:rPr kumimoji="0" lang="en-US" altLang="zh-CN" b="1" i="0" u="none" strike="noStrike" cap="none" normalizeH="0" baseline="0" dirty="0">
                    <a:ln>
                      <a:noFill/>
                    </a:ln>
                    <a:solidFill>
                      <a:schemeClr val="tx1"/>
                    </a:solidFill>
                    <a:effectLst/>
                    <a:latin typeface="+mn-ea"/>
                  </a:rPr>
                  <a:t>f</a:t>
                </a:r>
                <a:r>
                  <a:rPr kumimoji="0" lang="zh-CN" altLang="en-US" b="1" i="0" u="none" strike="noStrike" cap="none" normalizeH="0" baseline="0" dirty="0">
                    <a:ln>
                      <a:noFill/>
                    </a:ln>
                    <a:solidFill>
                      <a:schemeClr val="tx1"/>
                    </a:solidFill>
                    <a:effectLst/>
                    <a:latin typeface="+mn-ea"/>
                  </a:rPr>
                  <a:t>：</a:t>
                </a:r>
                <a:r>
                  <a:rPr kumimoji="0" lang="en-US" altLang="zh-CN" b="1" i="0" u="none" strike="noStrike" cap="none" normalizeH="0" baseline="0" dirty="0">
                    <a:ln>
                      <a:noFill/>
                    </a:ln>
                    <a:solidFill>
                      <a:schemeClr val="tx1"/>
                    </a:solidFill>
                    <a:effectLst/>
                    <a:latin typeface="+mn-ea"/>
                  </a:rPr>
                  <a:t>A→B</a:t>
                </a:r>
                <a:r>
                  <a:rPr kumimoji="0" lang="zh-CN" altLang="en-US" b="1" i="0" u="none" strike="noStrike" cap="none" normalizeH="0" baseline="0" dirty="0">
                    <a:ln>
                      <a:noFill/>
                    </a:ln>
                    <a:solidFill>
                      <a:schemeClr val="tx1"/>
                    </a:solidFill>
                    <a:effectLst/>
                    <a:latin typeface="+mn-ea"/>
                  </a:rPr>
                  <a:t>是变换</a:t>
                </a:r>
                <a:r>
                  <a:rPr lang="en-US" altLang="zh-CN" b="1" dirty="0">
                    <a:latin typeface="+mn-ea"/>
                    <a:sym typeface="Symbol" panose="05050102010706020507" pitchFamily="18" charset="2"/>
                  </a:rPr>
                  <a:t> </a:t>
                </a:r>
                <a:r>
                  <a:rPr kumimoji="0" lang="en-US" altLang="zh-CN" b="1" i="0" u="none" strike="noStrike" cap="none" normalizeH="0" baseline="0" dirty="0">
                    <a:ln>
                      <a:noFill/>
                    </a:ln>
                    <a:solidFill>
                      <a:schemeClr val="tx1"/>
                    </a:solidFill>
                    <a:effectLst/>
                    <a:latin typeface="+mn-ea"/>
                  </a:rPr>
                  <a:t>f</a:t>
                </a:r>
                <a:r>
                  <a:rPr kumimoji="0" lang="zh-CN" altLang="en-US" b="1" i="0" u="none" strike="noStrike" cap="none" normalizeH="0" baseline="0" dirty="0">
                    <a:ln>
                      <a:noFill/>
                    </a:ln>
                    <a:solidFill>
                      <a:schemeClr val="tx1"/>
                    </a:solidFill>
                    <a:effectLst/>
                    <a:latin typeface="+mn-ea"/>
                  </a:rPr>
                  <a:t>是双射且</a:t>
                </a:r>
                <a:r>
                  <a:rPr kumimoji="0" lang="en-US" altLang="zh-CN" b="1" i="0" u="none" strike="noStrike" cap="none" normalizeH="0" baseline="0" dirty="0">
                    <a:ln>
                      <a:noFill/>
                    </a:ln>
                    <a:solidFill>
                      <a:schemeClr val="tx1"/>
                    </a:solidFill>
                    <a:effectLst/>
                    <a:latin typeface="+mn-ea"/>
                  </a:rPr>
                  <a:t>A</a:t>
                </a:r>
                <a:r>
                  <a:rPr kumimoji="0" lang="zh-CN" altLang="en-US" b="1" i="0" u="none" strike="noStrike" cap="none" normalizeH="0" baseline="0" dirty="0">
                    <a:ln>
                      <a:noFill/>
                    </a:ln>
                    <a:solidFill>
                      <a:schemeClr val="tx1"/>
                    </a:solidFill>
                    <a:effectLst/>
                    <a:latin typeface="+mn-ea"/>
                  </a:rPr>
                  <a:t>＝</a:t>
                </a:r>
                <a:r>
                  <a:rPr kumimoji="0" lang="en-US" altLang="zh-CN" b="1" i="0" u="none" strike="noStrike" cap="none" normalizeH="0" baseline="0" dirty="0">
                    <a:ln>
                      <a:noFill/>
                    </a:ln>
                    <a:solidFill>
                      <a:schemeClr val="tx1"/>
                    </a:solidFill>
                    <a:effectLst/>
                    <a:latin typeface="+mn-ea"/>
                  </a:rPr>
                  <a:t>B</a:t>
                </a:r>
                <a:r>
                  <a:rPr kumimoji="0" lang="zh-CN" altLang="en-US" b="1" i="0" u="none" strike="noStrike" cap="none" normalizeH="0" baseline="0" dirty="0">
                    <a:ln>
                      <a:noFill/>
                    </a:ln>
                    <a:solidFill>
                      <a:schemeClr val="tx1"/>
                    </a:solidFill>
                    <a:effectLst/>
                    <a:latin typeface="+mn-ea"/>
                  </a:rPr>
                  <a:t>。</a:t>
                </a:r>
                <a:endParaRPr kumimoji="0" lang="zh-CN" altLang="zh-CN" b="1" i="0" u="none" strike="noStrike" cap="none" normalizeH="0" baseline="0" dirty="0">
                  <a:ln>
                    <a:noFill/>
                  </a:ln>
                  <a:solidFill>
                    <a:schemeClr val="tx1"/>
                  </a:solidFill>
                  <a:effectLst/>
                  <a:latin typeface="+mn-ea"/>
                </a:endParaRPr>
              </a:p>
            </p:txBody>
          </p:sp>
        </mc:Choice>
        <mc:Fallback xmlns="">
          <p:sp>
            <p:nvSpPr>
              <p:cNvPr id="4" name="Text Box 556">
                <a:extLst>
                  <a:ext uri="{FF2B5EF4-FFF2-40B4-BE49-F238E27FC236}">
                    <a16:creationId xmlns:a16="http://schemas.microsoft.com/office/drawing/2014/main" id="{EF684EB8-CAAD-4FFB-BA4C-895AC0284529}"/>
                  </a:ext>
                </a:extLst>
              </p:cNvPr>
              <p:cNvSpPr txBox="1">
                <a:spLocks noRot="1" noChangeAspect="1" noMove="1" noResize="1" noEditPoints="1" noAdjustHandles="1" noChangeArrowheads="1" noChangeShapeType="1" noTextEdit="1"/>
              </p:cNvSpPr>
              <p:nvPr/>
            </p:nvSpPr>
            <p:spPr bwMode="auto">
              <a:xfrm>
                <a:off x="307975" y="991394"/>
                <a:ext cx="10591800" cy="3429000"/>
              </a:xfrm>
              <a:prstGeom prst="rect">
                <a:avLst/>
              </a:prstGeom>
              <a:blipFill>
                <a:blip r:embed="rId2"/>
                <a:stretch>
                  <a:fillRect l="-863" r="-805" b="-887"/>
                </a:stretch>
              </a:blip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8" name="Rectangle 2">
            <a:extLst>
              <a:ext uri="{FF2B5EF4-FFF2-40B4-BE49-F238E27FC236}">
                <a16:creationId xmlns:a16="http://schemas.microsoft.com/office/drawing/2014/main" id="{EB1D19D9-1FBD-467F-9AFA-6B404E2D9355}"/>
              </a:ext>
            </a:extLst>
          </p:cNvPr>
          <p:cNvSpPr txBox="1">
            <a:spLocks noChangeArrowheads="1"/>
          </p:cNvSpPr>
          <p:nvPr/>
        </p:nvSpPr>
        <p:spPr>
          <a:xfrm>
            <a:off x="290486" y="4629944"/>
            <a:ext cx="10591800" cy="2229643"/>
          </a:xfrm>
          <a:prstGeom prst="rect">
            <a:avLst/>
          </a:prstGeom>
          <a:solidFill>
            <a:schemeClr val="bg2"/>
          </a:solidFill>
        </p:spPr>
        <p:txBody>
          <a:bodyPr vert="horz" lIns="121917" tIns="60958" rIns="121917" bIns="60958" rtlCol="0">
            <a:normAutofit lnSpcReduction="10000"/>
          </a:bodyPr>
          <a:lstStyle>
            <a:lvl1pPr marL="457360" indent="-457360" algn="l" defTabSz="1219627" rtl="0" eaLnBrk="1" latinLnBrk="0" hangingPunct="1">
              <a:lnSpc>
                <a:spcPct val="120000"/>
              </a:lnSpc>
              <a:spcBef>
                <a:spcPts val="0"/>
              </a:spcBef>
              <a:buSzPct val="80000"/>
              <a:buFont typeface="Wingdings" pitchFamily="2" charset="2"/>
              <a:buChar char="l"/>
              <a:defRPr sz="2400" b="1" kern="1200">
                <a:solidFill>
                  <a:schemeClr val="tx1"/>
                </a:solidFill>
                <a:latin typeface="+mn-ea"/>
                <a:ea typeface="+mn-ea"/>
                <a:cs typeface="+mn-cs"/>
              </a:defRPr>
            </a:lvl1pPr>
            <a:lvl2pPr marL="990947" indent="-381133"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4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50000"/>
              </a:lnSpc>
              <a:buNone/>
            </a:pPr>
            <a:r>
              <a:rPr lang="zh-CN" altLang="en-US" dirty="0">
                <a:solidFill>
                  <a:srgbClr val="C00000"/>
                </a:solidFill>
              </a:rPr>
              <a:t>注意     </a:t>
            </a:r>
            <a:r>
              <a:rPr lang="zh-CN" altLang="zh-CN" dirty="0">
                <a:solidFill>
                  <a:srgbClr val="C00000"/>
                </a:solidFill>
              </a:rPr>
              <a:t>若</a:t>
            </a:r>
            <a:r>
              <a:rPr lang="en-US" altLang="zh-CN" dirty="0">
                <a:solidFill>
                  <a:srgbClr val="C00000"/>
                </a:solidFill>
              </a:rPr>
              <a:t>f</a:t>
            </a:r>
            <a:r>
              <a:rPr lang="zh-CN" altLang="zh-CN" dirty="0">
                <a:solidFill>
                  <a:srgbClr val="C00000"/>
                </a:solidFill>
              </a:rPr>
              <a:t>是从有限集</a:t>
            </a:r>
            <a:r>
              <a:rPr lang="en-US" altLang="zh-CN" dirty="0">
                <a:solidFill>
                  <a:srgbClr val="C00000"/>
                </a:solidFill>
              </a:rPr>
              <a:t>A</a:t>
            </a:r>
            <a:r>
              <a:rPr lang="zh-CN" altLang="zh-CN" dirty="0">
                <a:solidFill>
                  <a:srgbClr val="C00000"/>
                </a:solidFill>
              </a:rPr>
              <a:t>到有限集</a:t>
            </a:r>
            <a:r>
              <a:rPr lang="en-US" altLang="zh-CN" dirty="0">
                <a:solidFill>
                  <a:srgbClr val="C00000"/>
                </a:solidFill>
              </a:rPr>
              <a:t>B</a:t>
            </a:r>
            <a:r>
              <a:rPr lang="zh-CN" altLang="zh-CN" dirty="0">
                <a:solidFill>
                  <a:srgbClr val="C00000"/>
                </a:solidFill>
              </a:rPr>
              <a:t>的函数，则有：</a:t>
            </a:r>
            <a:endParaRPr lang="en-US" altLang="zh-CN" dirty="0">
              <a:solidFill>
                <a:srgbClr val="C00000"/>
              </a:solidFill>
            </a:endParaRPr>
          </a:p>
          <a:p>
            <a:pPr marL="0" indent="0">
              <a:lnSpc>
                <a:spcPct val="150000"/>
              </a:lnSpc>
              <a:buNone/>
            </a:pPr>
            <a:r>
              <a:rPr lang="zh-CN" altLang="en-US" dirty="0">
                <a:solidFill>
                  <a:srgbClr val="3333FF"/>
                </a:solidFill>
              </a:rPr>
              <a:t>（</a:t>
            </a:r>
            <a:r>
              <a:rPr lang="en-US" altLang="zh-CN" dirty="0">
                <a:solidFill>
                  <a:srgbClr val="3333FF"/>
                </a:solidFill>
              </a:rPr>
              <a:t>1</a:t>
            </a:r>
            <a:r>
              <a:rPr lang="zh-CN" altLang="en-US" dirty="0">
                <a:solidFill>
                  <a:srgbClr val="3333FF"/>
                </a:solidFill>
              </a:rPr>
              <a:t>） </a:t>
            </a:r>
            <a:r>
              <a:rPr lang="en-US" altLang="zh-CN" dirty="0">
                <a:solidFill>
                  <a:srgbClr val="3333FF"/>
                </a:solidFill>
              </a:rPr>
              <a:t>f</a:t>
            </a:r>
            <a:r>
              <a:rPr lang="zh-CN" altLang="en-US" dirty="0">
                <a:solidFill>
                  <a:srgbClr val="3333FF"/>
                </a:solidFill>
              </a:rPr>
              <a:t>是单射的必要条件为</a:t>
            </a:r>
            <a:r>
              <a:rPr lang="en-US" altLang="zh-CN" dirty="0">
                <a:solidFill>
                  <a:srgbClr val="3333FF"/>
                </a:solidFill>
              </a:rPr>
              <a:t>|A|≤|B|</a:t>
            </a:r>
            <a:r>
              <a:rPr lang="zh-CN" altLang="en-US" dirty="0">
                <a:solidFill>
                  <a:srgbClr val="3333FF"/>
                </a:solidFill>
              </a:rPr>
              <a:t>；</a:t>
            </a:r>
          </a:p>
          <a:p>
            <a:pPr marL="0" indent="0">
              <a:lnSpc>
                <a:spcPct val="150000"/>
              </a:lnSpc>
              <a:buClr>
                <a:srgbClr val="800080"/>
              </a:buClr>
              <a:buNone/>
            </a:pPr>
            <a:r>
              <a:rPr lang="zh-CN" altLang="en-US" dirty="0">
                <a:solidFill>
                  <a:srgbClr val="3333FF"/>
                </a:solidFill>
              </a:rPr>
              <a:t>（</a:t>
            </a:r>
            <a:r>
              <a:rPr lang="en-US" altLang="zh-CN" dirty="0">
                <a:solidFill>
                  <a:srgbClr val="3333FF"/>
                </a:solidFill>
              </a:rPr>
              <a:t>2</a:t>
            </a:r>
            <a:r>
              <a:rPr lang="zh-CN" altLang="en-US" dirty="0">
                <a:solidFill>
                  <a:srgbClr val="3333FF"/>
                </a:solidFill>
              </a:rPr>
              <a:t>） </a:t>
            </a:r>
            <a:r>
              <a:rPr lang="en-US" altLang="zh-CN" dirty="0">
                <a:solidFill>
                  <a:srgbClr val="3333FF"/>
                </a:solidFill>
              </a:rPr>
              <a:t>f</a:t>
            </a:r>
            <a:r>
              <a:rPr lang="zh-CN" altLang="en-US" dirty="0">
                <a:solidFill>
                  <a:srgbClr val="3333FF"/>
                </a:solidFill>
              </a:rPr>
              <a:t>是满射的必要条件为</a:t>
            </a:r>
            <a:r>
              <a:rPr lang="en-US" altLang="zh-CN" dirty="0">
                <a:solidFill>
                  <a:srgbClr val="3333FF"/>
                </a:solidFill>
              </a:rPr>
              <a:t>|B|≤|A|</a:t>
            </a:r>
            <a:r>
              <a:rPr lang="zh-CN" altLang="en-US" dirty="0">
                <a:solidFill>
                  <a:srgbClr val="3333FF"/>
                </a:solidFill>
              </a:rPr>
              <a:t>；</a:t>
            </a:r>
          </a:p>
          <a:p>
            <a:pPr marL="0" indent="0">
              <a:lnSpc>
                <a:spcPct val="150000"/>
              </a:lnSpc>
              <a:buClr>
                <a:srgbClr val="800080"/>
              </a:buClr>
              <a:buNone/>
            </a:pPr>
            <a:r>
              <a:rPr lang="zh-CN" altLang="en-US" dirty="0">
                <a:solidFill>
                  <a:srgbClr val="3333FF"/>
                </a:solidFill>
              </a:rPr>
              <a:t>（</a:t>
            </a:r>
            <a:r>
              <a:rPr lang="en-US" altLang="zh-CN" dirty="0">
                <a:solidFill>
                  <a:srgbClr val="3333FF"/>
                </a:solidFill>
              </a:rPr>
              <a:t>3</a:t>
            </a:r>
            <a:r>
              <a:rPr lang="zh-CN" altLang="en-US" dirty="0">
                <a:solidFill>
                  <a:srgbClr val="3333FF"/>
                </a:solidFill>
              </a:rPr>
              <a:t>） </a:t>
            </a:r>
            <a:r>
              <a:rPr lang="en-US" altLang="zh-CN" dirty="0">
                <a:solidFill>
                  <a:srgbClr val="3333FF"/>
                </a:solidFill>
              </a:rPr>
              <a:t>f</a:t>
            </a:r>
            <a:r>
              <a:rPr lang="zh-CN" altLang="en-US" dirty="0">
                <a:solidFill>
                  <a:srgbClr val="3333FF"/>
                </a:solidFill>
              </a:rPr>
              <a:t>是双射的必要条件为</a:t>
            </a:r>
            <a:r>
              <a:rPr lang="en-US" altLang="zh-CN" dirty="0">
                <a:solidFill>
                  <a:srgbClr val="3333FF"/>
                </a:solidFill>
              </a:rPr>
              <a:t>|A|</a:t>
            </a:r>
            <a:r>
              <a:rPr lang="zh-CN" altLang="en-US" dirty="0">
                <a:solidFill>
                  <a:srgbClr val="3333FF"/>
                </a:solidFill>
              </a:rPr>
              <a:t>＝</a:t>
            </a:r>
            <a:r>
              <a:rPr lang="en-US" altLang="zh-CN" dirty="0">
                <a:solidFill>
                  <a:srgbClr val="3333FF"/>
                </a:solidFill>
              </a:rPr>
              <a:t>|B|</a:t>
            </a:r>
            <a:r>
              <a:rPr lang="zh-CN" altLang="en-US" dirty="0">
                <a:solidFill>
                  <a:srgbClr val="3333FF"/>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0E2252A4-0B40-4AC1-B412-CE62EC0C134D}"/>
              </a:ext>
            </a:extLst>
          </p:cNvPr>
          <p:cNvSpPr>
            <a:spLocks noGrp="1" noChangeArrowheads="1"/>
          </p:cNvSpPr>
          <p:nvPr>
            <p:ph type="title"/>
          </p:nvPr>
        </p:nvSpPr>
        <p:spPr>
          <a:xfrm>
            <a:off x="841375" y="291141"/>
            <a:ext cx="8066367" cy="592275"/>
          </a:xfrm>
        </p:spPr>
        <p:txBody>
          <a:bodyPr/>
          <a:lstStyle/>
          <a:p>
            <a:pPr eaLnBrk="1" hangingPunct="1"/>
            <a:r>
              <a:rPr lang="zh-CN" altLang="en-US" dirty="0"/>
              <a:t>例</a:t>
            </a:r>
            <a:r>
              <a:rPr lang="en-US" altLang="zh-CN" dirty="0"/>
              <a:t>5.28</a:t>
            </a:r>
            <a:endParaRPr lang="zh-CN" altLang="en-US" dirty="0"/>
          </a:p>
        </p:txBody>
      </p:sp>
      <p:sp>
        <p:nvSpPr>
          <p:cNvPr id="1780739" name="Rectangle 3">
            <a:extLst>
              <a:ext uri="{FF2B5EF4-FFF2-40B4-BE49-F238E27FC236}">
                <a16:creationId xmlns:a16="http://schemas.microsoft.com/office/drawing/2014/main" id="{22BC751C-FC02-48C5-9B66-CC5EA6B54343}"/>
              </a:ext>
            </a:extLst>
          </p:cNvPr>
          <p:cNvSpPr>
            <a:spLocks noGrp="1" noChangeArrowheads="1"/>
          </p:cNvSpPr>
          <p:nvPr>
            <p:ph type="body" idx="1"/>
          </p:nvPr>
        </p:nvSpPr>
        <p:spPr>
          <a:xfrm>
            <a:off x="231775" y="891958"/>
            <a:ext cx="11506200" cy="5967629"/>
          </a:xfrm>
        </p:spPr>
        <p:txBody>
          <a:bodyPr>
            <a:normAutofit/>
          </a:bodyPr>
          <a:lstStyle/>
          <a:p>
            <a:pPr marL="0" indent="0">
              <a:lnSpc>
                <a:spcPct val="150000"/>
              </a:lnSpc>
              <a:buClr>
                <a:srgbClr val="800080"/>
              </a:buClr>
              <a:buNone/>
            </a:pPr>
            <a:r>
              <a:rPr lang="zh-CN" altLang="zh-CN" dirty="0">
                <a:solidFill>
                  <a:srgbClr val="C00000"/>
                </a:solidFill>
              </a:rPr>
              <a:t>例</a:t>
            </a:r>
            <a:r>
              <a:rPr lang="en-US" altLang="zh-CN" dirty="0">
                <a:solidFill>
                  <a:srgbClr val="C00000"/>
                </a:solidFill>
              </a:rPr>
              <a:t>5.28  </a:t>
            </a:r>
            <a:r>
              <a:rPr lang="zh-CN" altLang="zh-CN" dirty="0"/>
              <a:t>试分别构造单射、满射、双射和变换。</a:t>
            </a:r>
          </a:p>
          <a:p>
            <a:pPr marL="0" indent="0">
              <a:lnSpc>
                <a:spcPct val="150000"/>
              </a:lnSpc>
              <a:buClr>
                <a:srgbClr val="800080"/>
              </a:buClr>
              <a:buNone/>
            </a:pPr>
            <a:r>
              <a:rPr lang="zh-CN" altLang="zh-CN" dirty="0">
                <a:solidFill>
                  <a:srgbClr val="C00000"/>
                </a:solidFill>
              </a:rPr>
              <a:t>解</a:t>
            </a:r>
            <a:r>
              <a:rPr lang="en-US" altLang="zh-CN" dirty="0"/>
              <a:t>  </a:t>
            </a:r>
            <a:r>
              <a:rPr lang="zh-CN" altLang="zh-CN" dirty="0"/>
              <a:t>（</a:t>
            </a:r>
            <a:r>
              <a:rPr lang="en-US" altLang="zh-CN" dirty="0"/>
              <a:t>1</a:t>
            </a:r>
            <a:r>
              <a:rPr lang="zh-CN" altLang="zh-CN" dirty="0"/>
              <a:t>）构造单射函数如下：</a:t>
            </a:r>
          </a:p>
          <a:p>
            <a:pPr marL="0" indent="0">
              <a:lnSpc>
                <a:spcPct val="150000"/>
              </a:lnSpc>
              <a:buClr>
                <a:srgbClr val="800080"/>
              </a:buClr>
              <a:buNone/>
            </a:pPr>
            <a:r>
              <a:rPr lang="zh-CN" altLang="en-US" dirty="0"/>
              <a:t>  </a:t>
            </a:r>
            <a:r>
              <a:rPr lang="en-US" altLang="zh-CN" dirty="0"/>
              <a:t>	</a:t>
            </a:r>
            <a:r>
              <a:rPr lang="zh-CN" altLang="en-US" dirty="0"/>
              <a:t> 设</a:t>
            </a:r>
            <a:r>
              <a:rPr lang="en-US" altLang="zh-CN" dirty="0"/>
              <a:t>A={1,2,3}</a:t>
            </a:r>
            <a:r>
              <a:rPr lang="zh-CN" altLang="en-US" dirty="0"/>
              <a:t>，</a:t>
            </a:r>
            <a:r>
              <a:rPr lang="en-US" altLang="zh-CN" dirty="0"/>
              <a:t>B={</a:t>
            </a:r>
            <a:r>
              <a:rPr lang="en-US" altLang="zh-CN" dirty="0" err="1"/>
              <a:t>a,b,c,d</a:t>
            </a:r>
            <a:r>
              <a:rPr lang="en-US" altLang="zh-CN" dirty="0"/>
              <a:t>}</a:t>
            </a:r>
            <a:r>
              <a:rPr lang="zh-CN" altLang="en-US" dirty="0"/>
              <a:t>。</a:t>
            </a:r>
            <a:r>
              <a:rPr lang="en-US" altLang="zh-CN" dirty="0"/>
              <a:t>f</a:t>
            </a:r>
            <a:r>
              <a:rPr lang="en-US" altLang="zh-CN" baseline="-25000" dirty="0"/>
              <a:t>1 </a:t>
            </a:r>
            <a:r>
              <a:rPr lang="en-US" altLang="zh-CN" dirty="0"/>
              <a:t>:A→B</a:t>
            </a:r>
            <a:r>
              <a:rPr lang="zh-CN" altLang="en-US" dirty="0"/>
              <a:t>定义为：</a:t>
            </a:r>
            <a:r>
              <a:rPr lang="en-US" altLang="zh-CN" dirty="0"/>
              <a:t> {&lt;1,a&gt;,&lt;2,c&gt;,&lt;3,b&gt;} </a:t>
            </a:r>
            <a:r>
              <a:rPr lang="zh-CN" altLang="en-US" dirty="0"/>
              <a:t>；</a:t>
            </a:r>
            <a:endParaRPr lang="en-US" altLang="zh-CN" dirty="0"/>
          </a:p>
          <a:p>
            <a:pPr marL="0" indent="0">
              <a:lnSpc>
                <a:spcPct val="150000"/>
              </a:lnSpc>
              <a:buClr>
                <a:srgbClr val="800080"/>
              </a:buClr>
              <a:buNone/>
            </a:pPr>
            <a:r>
              <a:rPr lang="en-US" altLang="zh-CN" dirty="0"/>
              <a:t>     </a:t>
            </a:r>
            <a:r>
              <a:rPr lang="zh-CN" altLang="zh-CN" dirty="0"/>
              <a:t>（</a:t>
            </a:r>
            <a:r>
              <a:rPr lang="en-US" altLang="zh-CN" dirty="0"/>
              <a:t>2</a:t>
            </a:r>
            <a:r>
              <a:rPr lang="zh-CN" altLang="zh-CN" dirty="0"/>
              <a:t>）构造满射函数如下：</a:t>
            </a:r>
          </a:p>
          <a:p>
            <a:pPr marL="0" indent="0">
              <a:lnSpc>
                <a:spcPct val="150000"/>
              </a:lnSpc>
              <a:buClr>
                <a:srgbClr val="800080"/>
              </a:buClr>
              <a:buNone/>
            </a:pPr>
            <a:r>
              <a:rPr lang="en-US" altLang="zh-CN" dirty="0"/>
              <a:t>	</a:t>
            </a:r>
            <a:r>
              <a:rPr lang="zh-CN" altLang="en-US" dirty="0"/>
              <a:t>设</a:t>
            </a:r>
            <a:r>
              <a:rPr lang="en-US" altLang="zh-CN" dirty="0"/>
              <a:t>A={1,2,3,4}</a:t>
            </a:r>
            <a:r>
              <a:rPr lang="zh-CN" altLang="en-US" dirty="0"/>
              <a:t>，</a:t>
            </a:r>
            <a:r>
              <a:rPr lang="en-US" altLang="zh-CN" dirty="0"/>
              <a:t>B={</a:t>
            </a:r>
            <a:r>
              <a:rPr lang="en-US" altLang="zh-CN" dirty="0" err="1"/>
              <a:t>a,b,c</a:t>
            </a:r>
            <a:r>
              <a:rPr lang="en-US" altLang="zh-CN" dirty="0"/>
              <a:t>}</a:t>
            </a:r>
            <a:r>
              <a:rPr lang="zh-CN" altLang="en-US" dirty="0"/>
              <a:t>。</a:t>
            </a:r>
            <a:r>
              <a:rPr lang="en-US" altLang="zh-CN" dirty="0"/>
              <a:t>f</a:t>
            </a:r>
            <a:r>
              <a:rPr lang="en-US" altLang="zh-CN" baseline="-25000" dirty="0"/>
              <a:t>2</a:t>
            </a:r>
            <a:r>
              <a:rPr lang="en-US" altLang="zh-CN" dirty="0"/>
              <a:t>:A→B</a:t>
            </a:r>
            <a:r>
              <a:rPr lang="zh-CN" altLang="en-US" dirty="0"/>
              <a:t>定义为：</a:t>
            </a:r>
            <a:r>
              <a:rPr lang="en-US" altLang="zh-CN" dirty="0"/>
              <a:t> 	{&lt;1,a&gt;,&lt;2,c&gt;,&lt;3,b&gt;,&lt;4,a&gt;} </a:t>
            </a:r>
            <a:r>
              <a:rPr lang="zh-CN" altLang="en-US" dirty="0"/>
              <a:t>；</a:t>
            </a:r>
            <a:endParaRPr lang="en-US" altLang="zh-CN" dirty="0"/>
          </a:p>
          <a:p>
            <a:pPr marL="0" indent="0">
              <a:lnSpc>
                <a:spcPct val="150000"/>
              </a:lnSpc>
              <a:buClr>
                <a:srgbClr val="800080"/>
              </a:buClr>
              <a:buNone/>
            </a:pPr>
            <a:r>
              <a:rPr lang="en-US" altLang="zh-CN" dirty="0"/>
              <a:t>     </a:t>
            </a:r>
            <a:r>
              <a:rPr lang="zh-CN" altLang="zh-CN" dirty="0"/>
              <a:t>（</a:t>
            </a:r>
            <a:r>
              <a:rPr lang="en-US" altLang="zh-CN" dirty="0"/>
              <a:t>3</a:t>
            </a:r>
            <a:r>
              <a:rPr lang="zh-CN" altLang="zh-CN" dirty="0"/>
              <a:t>）构造双射函数如下：</a:t>
            </a:r>
            <a:endParaRPr lang="en-US" altLang="zh-CN" dirty="0"/>
          </a:p>
          <a:p>
            <a:pPr marL="0" indent="0">
              <a:lnSpc>
                <a:spcPct val="150000"/>
              </a:lnSpc>
              <a:buClr>
                <a:srgbClr val="800080"/>
              </a:buClr>
              <a:buNone/>
            </a:pPr>
            <a:r>
              <a:rPr lang="en-US" altLang="zh-CN" dirty="0"/>
              <a:t>	</a:t>
            </a:r>
            <a:r>
              <a:rPr lang="zh-CN" altLang="zh-CN" dirty="0"/>
              <a:t>设</a:t>
            </a:r>
            <a:r>
              <a:rPr lang="en-US" altLang="zh-CN" dirty="0"/>
              <a:t>A</a:t>
            </a:r>
            <a:r>
              <a:rPr lang="zh-CN" altLang="zh-CN" dirty="0"/>
              <a:t>＝</a:t>
            </a:r>
            <a:r>
              <a:rPr lang="en-US" altLang="zh-CN" dirty="0"/>
              <a:t>{1,2,3}</a:t>
            </a:r>
            <a:r>
              <a:rPr lang="zh-CN" altLang="en-US" dirty="0"/>
              <a:t>，</a:t>
            </a:r>
            <a:r>
              <a:rPr lang="en-US" altLang="zh-CN" dirty="0"/>
              <a:t> B={</a:t>
            </a:r>
            <a:r>
              <a:rPr lang="en-US" altLang="zh-CN" dirty="0" err="1"/>
              <a:t>a,b,c</a:t>
            </a:r>
            <a:r>
              <a:rPr lang="en-US" altLang="zh-CN" dirty="0"/>
              <a:t>} </a:t>
            </a:r>
            <a:r>
              <a:rPr lang="zh-CN" altLang="en-US" dirty="0"/>
              <a:t>。</a:t>
            </a:r>
            <a:r>
              <a:rPr lang="en-US" altLang="zh-CN" dirty="0"/>
              <a:t>f</a:t>
            </a:r>
            <a:r>
              <a:rPr lang="en-US" altLang="zh-CN" baseline="-25000" dirty="0"/>
              <a:t>3</a:t>
            </a:r>
            <a:r>
              <a:rPr lang="en-US" altLang="zh-CN" dirty="0"/>
              <a:t>:A→B</a:t>
            </a:r>
            <a:r>
              <a:rPr lang="zh-CN" altLang="en-US" dirty="0"/>
              <a:t>定义为：</a:t>
            </a:r>
            <a:r>
              <a:rPr lang="en-US" altLang="zh-CN" dirty="0"/>
              <a:t>{&lt;1,b&gt;,&lt;2,c&gt;,&lt;3,a&gt;} </a:t>
            </a:r>
            <a:r>
              <a:rPr lang="zh-CN" altLang="en-US" dirty="0"/>
              <a:t>；</a:t>
            </a:r>
            <a:endParaRPr lang="en-US" altLang="zh-CN" dirty="0"/>
          </a:p>
          <a:p>
            <a:pPr marL="0" indent="0">
              <a:lnSpc>
                <a:spcPct val="150000"/>
              </a:lnSpc>
              <a:buClr>
                <a:srgbClr val="800080"/>
              </a:buClr>
              <a:buNone/>
            </a:pPr>
            <a:r>
              <a:rPr lang="en-US" altLang="zh-CN" dirty="0"/>
              <a:t>     </a:t>
            </a:r>
            <a:r>
              <a:rPr lang="zh-CN" altLang="zh-CN" dirty="0"/>
              <a:t>（</a:t>
            </a:r>
            <a:r>
              <a:rPr lang="en-US" altLang="zh-CN" dirty="0"/>
              <a:t>4</a:t>
            </a:r>
            <a:r>
              <a:rPr lang="zh-CN" altLang="zh-CN" dirty="0"/>
              <a:t>）构造变换如下：</a:t>
            </a:r>
          </a:p>
          <a:p>
            <a:pPr marL="0" indent="0">
              <a:lnSpc>
                <a:spcPct val="150000"/>
              </a:lnSpc>
              <a:buClr>
                <a:srgbClr val="800080"/>
              </a:buClr>
              <a:buNone/>
            </a:pPr>
            <a:r>
              <a:rPr lang="en-US" altLang="zh-CN" dirty="0"/>
              <a:t>	</a:t>
            </a:r>
            <a:r>
              <a:rPr lang="zh-CN" altLang="zh-CN" dirty="0"/>
              <a:t>设</a:t>
            </a:r>
            <a:r>
              <a:rPr lang="en-US" altLang="zh-CN" dirty="0"/>
              <a:t>A</a:t>
            </a:r>
            <a:r>
              <a:rPr lang="zh-CN" altLang="zh-CN" dirty="0"/>
              <a:t>＝</a:t>
            </a:r>
            <a:r>
              <a:rPr lang="en-US" altLang="zh-CN" dirty="0"/>
              <a:t>{1,2,3}</a:t>
            </a:r>
            <a:r>
              <a:rPr lang="zh-CN" altLang="zh-CN" dirty="0"/>
              <a:t>，</a:t>
            </a:r>
            <a:r>
              <a:rPr lang="en-US" altLang="zh-CN" dirty="0"/>
              <a:t>B</a:t>
            </a:r>
            <a:r>
              <a:rPr lang="zh-CN" altLang="zh-CN" dirty="0"/>
              <a:t>＝</a:t>
            </a:r>
            <a:r>
              <a:rPr lang="en-US" altLang="zh-CN" dirty="0"/>
              <a:t>{1,2,3}</a:t>
            </a:r>
            <a:r>
              <a:rPr lang="zh-CN" altLang="zh-CN" dirty="0"/>
              <a:t>，</a:t>
            </a:r>
            <a:r>
              <a:rPr lang="en-US" altLang="zh-CN" dirty="0"/>
              <a:t>f</a:t>
            </a:r>
            <a:r>
              <a:rPr lang="en-US" altLang="zh-CN" baseline="-25000" dirty="0"/>
              <a:t>4</a:t>
            </a:r>
            <a:r>
              <a:rPr lang="zh-CN" altLang="zh-CN" dirty="0"/>
              <a:t>：</a:t>
            </a:r>
            <a:r>
              <a:rPr lang="en-US" altLang="zh-CN" dirty="0"/>
              <a:t>A→B</a:t>
            </a:r>
            <a:r>
              <a:rPr lang="zh-CN" altLang="zh-CN" dirty="0"/>
              <a:t>定义为：</a:t>
            </a:r>
            <a:r>
              <a:rPr lang="en-US" altLang="zh-CN" dirty="0"/>
              <a:t>{&lt;1,2&gt;,&lt;2,3&gt;,&lt;3,1&gt;}</a:t>
            </a:r>
            <a:r>
              <a:rPr lang="zh-CN" altLang="zh-CN" dirty="0"/>
              <a:t>。</a:t>
            </a:r>
          </a:p>
          <a:p>
            <a:pPr marL="0" indent="0">
              <a:lnSpc>
                <a:spcPct val="150000"/>
              </a:lnSpc>
              <a:buClr>
                <a:srgbClr val="800080"/>
              </a:buClr>
              <a:buNone/>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80739">
                                            <p:txEl>
                                              <p:pRg st="1" end="1"/>
                                            </p:txEl>
                                          </p:spTgt>
                                        </p:tgtEl>
                                        <p:attrNameLst>
                                          <p:attrName>style.visibility</p:attrName>
                                        </p:attrNameLst>
                                      </p:cBhvr>
                                      <p:to>
                                        <p:strVal val="visible"/>
                                      </p:to>
                                    </p:set>
                                    <p:anim calcmode="lin" valueType="num">
                                      <p:cBhvr additive="base">
                                        <p:cTn id="7" dur="500" fill="hold"/>
                                        <p:tgtEl>
                                          <p:spTgt spid="178073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80739">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780739">
                                            <p:txEl>
                                              <p:pRg st="2" end="2"/>
                                            </p:txEl>
                                          </p:spTgt>
                                        </p:tgtEl>
                                        <p:attrNameLst>
                                          <p:attrName>style.visibility</p:attrName>
                                        </p:attrNameLst>
                                      </p:cBhvr>
                                      <p:to>
                                        <p:strVal val="visible"/>
                                      </p:to>
                                    </p:set>
                                    <p:anim calcmode="lin" valueType="num">
                                      <p:cBhvr additive="base">
                                        <p:cTn id="12" dur="500" fill="hold"/>
                                        <p:tgtEl>
                                          <p:spTgt spid="1780739">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7807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780739">
                                            <p:txEl>
                                              <p:pRg st="3" end="3"/>
                                            </p:txEl>
                                          </p:spTgt>
                                        </p:tgtEl>
                                        <p:attrNameLst>
                                          <p:attrName>style.visibility</p:attrName>
                                        </p:attrNameLst>
                                      </p:cBhvr>
                                      <p:to>
                                        <p:strVal val="visible"/>
                                      </p:to>
                                    </p:set>
                                    <p:anim calcmode="lin" valueType="num">
                                      <p:cBhvr additive="base">
                                        <p:cTn id="18" dur="500" fill="hold"/>
                                        <p:tgtEl>
                                          <p:spTgt spid="1780739">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780739">
                                            <p:txEl>
                                              <p:pRg st="3" end="3"/>
                                            </p:txEl>
                                          </p:spTgt>
                                        </p:tgtEl>
                                        <p:attrNameLst>
                                          <p:attrName>ppt_y</p:attrName>
                                        </p:attrNameLst>
                                      </p:cBhvr>
                                      <p:tavLst>
                                        <p:tav tm="0">
                                          <p:val>
                                            <p:strVal val="1+#ppt_h/2"/>
                                          </p:val>
                                        </p:tav>
                                        <p:tav tm="100000">
                                          <p:val>
                                            <p:strVal val="#ppt_y"/>
                                          </p:val>
                                        </p:tav>
                                      </p:tavLst>
                                    </p:anim>
                                  </p:childTnLst>
                                </p:cTn>
                              </p:par>
                            </p:childTnLst>
                          </p:cTn>
                        </p:par>
                        <p:par>
                          <p:cTn id="20" fill="hold" nodeType="afterGroup">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1780739">
                                            <p:txEl>
                                              <p:pRg st="4" end="4"/>
                                            </p:txEl>
                                          </p:spTgt>
                                        </p:tgtEl>
                                        <p:attrNameLst>
                                          <p:attrName>style.visibility</p:attrName>
                                        </p:attrNameLst>
                                      </p:cBhvr>
                                      <p:to>
                                        <p:strVal val="visible"/>
                                      </p:to>
                                    </p:set>
                                    <p:anim calcmode="lin" valueType="num">
                                      <p:cBhvr additive="base">
                                        <p:cTn id="23" dur="500" fill="hold"/>
                                        <p:tgtEl>
                                          <p:spTgt spid="178073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807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780739">
                                            <p:txEl>
                                              <p:pRg st="5" end="5"/>
                                            </p:txEl>
                                          </p:spTgt>
                                        </p:tgtEl>
                                        <p:attrNameLst>
                                          <p:attrName>style.visibility</p:attrName>
                                        </p:attrNameLst>
                                      </p:cBhvr>
                                      <p:to>
                                        <p:strVal val="visible"/>
                                      </p:to>
                                    </p:set>
                                    <p:anim calcmode="lin" valueType="num">
                                      <p:cBhvr additive="base">
                                        <p:cTn id="29" dur="500" fill="hold"/>
                                        <p:tgtEl>
                                          <p:spTgt spid="178073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780739">
                                            <p:txEl>
                                              <p:pRg st="5" end="5"/>
                                            </p:txEl>
                                          </p:spTgt>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grpId="0" nodeType="afterEffect">
                                  <p:stCondLst>
                                    <p:cond delay="0"/>
                                  </p:stCondLst>
                                  <p:childTnLst>
                                    <p:set>
                                      <p:cBhvr>
                                        <p:cTn id="33" dur="1" fill="hold">
                                          <p:stCondLst>
                                            <p:cond delay="0"/>
                                          </p:stCondLst>
                                        </p:cTn>
                                        <p:tgtEl>
                                          <p:spTgt spid="1780739">
                                            <p:txEl>
                                              <p:pRg st="6" end="6"/>
                                            </p:txEl>
                                          </p:spTgt>
                                        </p:tgtEl>
                                        <p:attrNameLst>
                                          <p:attrName>style.visibility</p:attrName>
                                        </p:attrNameLst>
                                      </p:cBhvr>
                                      <p:to>
                                        <p:strVal val="visible"/>
                                      </p:to>
                                    </p:set>
                                    <p:anim calcmode="lin" valueType="num">
                                      <p:cBhvr additive="base">
                                        <p:cTn id="34" dur="500" fill="hold"/>
                                        <p:tgtEl>
                                          <p:spTgt spid="1780739">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78073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780739">
                                            <p:txEl>
                                              <p:pRg st="7" end="7"/>
                                            </p:txEl>
                                          </p:spTgt>
                                        </p:tgtEl>
                                        <p:attrNameLst>
                                          <p:attrName>style.visibility</p:attrName>
                                        </p:attrNameLst>
                                      </p:cBhvr>
                                      <p:to>
                                        <p:strVal val="visible"/>
                                      </p:to>
                                    </p:set>
                                    <p:anim calcmode="lin" valueType="num">
                                      <p:cBhvr additive="base">
                                        <p:cTn id="40" dur="500" fill="hold"/>
                                        <p:tgtEl>
                                          <p:spTgt spid="1780739">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78073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780739">
                                            <p:txEl>
                                              <p:pRg st="8" end="8"/>
                                            </p:txEl>
                                          </p:spTgt>
                                        </p:tgtEl>
                                        <p:attrNameLst>
                                          <p:attrName>style.visibility</p:attrName>
                                        </p:attrNameLst>
                                      </p:cBhvr>
                                      <p:to>
                                        <p:strVal val="visible"/>
                                      </p:to>
                                    </p:set>
                                    <p:anim calcmode="lin" valueType="num">
                                      <p:cBhvr additive="base">
                                        <p:cTn id="46" dur="500" fill="hold"/>
                                        <p:tgtEl>
                                          <p:spTgt spid="1780739">
                                            <p:txEl>
                                              <p:pRg st="8" end="8"/>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78073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0739"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a:extLst>
              <a:ext uri="{FF2B5EF4-FFF2-40B4-BE49-F238E27FC236}">
                <a16:creationId xmlns:a16="http://schemas.microsoft.com/office/drawing/2014/main" id="{746C9C07-6474-4ABE-8B68-C8E5B7E14DF0}"/>
              </a:ext>
            </a:extLst>
          </p:cNvPr>
          <p:cNvSpPr>
            <a:spLocks noGrp="1" noChangeArrowheads="1"/>
          </p:cNvSpPr>
          <p:nvPr>
            <p:ph type="title"/>
          </p:nvPr>
        </p:nvSpPr>
        <p:spPr/>
        <p:txBody>
          <a:bodyPr/>
          <a:lstStyle/>
          <a:p>
            <a:pPr eaLnBrk="1" hangingPunct="1"/>
            <a:r>
              <a:rPr lang="zh-CN" altLang="en-US" dirty="0"/>
              <a:t>定理</a:t>
            </a:r>
            <a:r>
              <a:rPr lang="en-US" altLang="zh-CN" dirty="0"/>
              <a:t>5.7</a:t>
            </a:r>
            <a:endParaRPr lang="zh-CN" altLang="en-US" dirty="0"/>
          </a:p>
        </p:txBody>
      </p:sp>
      <p:sp>
        <p:nvSpPr>
          <p:cNvPr id="1783811" name="Rectangle 3">
            <a:extLst>
              <a:ext uri="{FF2B5EF4-FFF2-40B4-BE49-F238E27FC236}">
                <a16:creationId xmlns:a16="http://schemas.microsoft.com/office/drawing/2014/main" id="{2F007300-5FAF-4519-AC5F-6CB9FC25B4D5}"/>
              </a:ext>
            </a:extLst>
          </p:cNvPr>
          <p:cNvSpPr>
            <a:spLocks noGrp="1" noChangeArrowheads="1"/>
          </p:cNvSpPr>
          <p:nvPr>
            <p:ph type="body" idx="1"/>
          </p:nvPr>
        </p:nvSpPr>
        <p:spPr>
          <a:xfrm>
            <a:off x="460375" y="1067594"/>
            <a:ext cx="11353800" cy="5179624"/>
          </a:xfrm>
        </p:spPr>
        <p:txBody>
          <a:bodyPr>
            <a:normAutofit lnSpcReduction="10000"/>
          </a:bodyPr>
          <a:lstStyle/>
          <a:p>
            <a:pPr marL="0" indent="0">
              <a:lnSpc>
                <a:spcPct val="150000"/>
              </a:lnSpc>
              <a:spcBef>
                <a:spcPct val="10000"/>
              </a:spcBef>
              <a:buNone/>
            </a:pPr>
            <a:r>
              <a:rPr lang="zh-CN" altLang="zh-CN" dirty="0">
                <a:solidFill>
                  <a:srgbClr val="C00000"/>
                </a:solidFill>
              </a:rPr>
              <a:t>定理</a:t>
            </a:r>
            <a:r>
              <a:rPr lang="en-US" altLang="zh-CN" dirty="0">
                <a:solidFill>
                  <a:srgbClr val="C00000"/>
                </a:solidFill>
              </a:rPr>
              <a:t>5.7  </a:t>
            </a:r>
            <a:r>
              <a:rPr lang="zh-CN" altLang="en-US" dirty="0"/>
              <a:t>设</a:t>
            </a:r>
            <a:r>
              <a:rPr lang="en-US" altLang="zh-CN" dirty="0"/>
              <a:t>A</a:t>
            </a:r>
            <a:r>
              <a:rPr lang="zh-CN" altLang="en-US" dirty="0"/>
              <a:t>，</a:t>
            </a:r>
            <a:r>
              <a:rPr lang="en-US" altLang="zh-CN" dirty="0"/>
              <a:t>B</a:t>
            </a:r>
            <a:r>
              <a:rPr lang="zh-CN" altLang="en-US" dirty="0"/>
              <a:t>是有限集合，且</a:t>
            </a:r>
            <a:r>
              <a:rPr lang="en-US" altLang="zh-CN" dirty="0"/>
              <a:t>|A|=|B|</a:t>
            </a:r>
            <a:r>
              <a:rPr lang="zh-CN" altLang="en-US" dirty="0"/>
              <a:t>，</a:t>
            </a:r>
            <a:r>
              <a:rPr lang="en-US" altLang="zh-CN" dirty="0"/>
              <a:t>f</a:t>
            </a:r>
            <a:r>
              <a:rPr lang="zh-CN" altLang="en-US" dirty="0"/>
              <a:t>是</a:t>
            </a:r>
            <a:r>
              <a:rPr lang="en-US" altLang="zh-CN" dirty="0"/>
              <a:t>A</a:t>
            </a:r>
            <a:r>
              <a:rPr lang="zh-CN" altLang="en-US" dirty="0"/>
              <a:t>到</a:t>
            </a:r>
            <a:r>
              <a:rPr lang="en-US" altLang="zh-CN" dirty="0"/>
              <a:t>B</a:t>
            </a:r>
            <a:r>
              <a:rPr lang="zh-CN" altLang="en-US" dirty="0"/>
              <a:t>的函数，则</a:t>
            </a:r>
            <a:r>
              <a:rPr lang="en-US" altLang="zh-CN" dirty="0"/>
              <a:t>f</a:t>
            </a:r>
            <a:r>
              <a:rPr lang="zh-CN" altLang="en-US" dirty="0"/>
              <a:t>是单射当且仅当</a:t>
            </a:r>
            <a:r>
              <a:rPr lang="en-US" altLang="zh-CN" dirty="0"/>
              <a:t>f	</a:t>
            </a:r>
            <a:r>
              <a:rPr lang="zh-CN" altLang="en-US" dirty="0"/>
              <a:t>是满射。</a:t>
            </a:r>
          </a:p>
          <a:p>
            <a:pPr marL="0" indent="0">
              <a:lnSpc>
                <a:spcPct val="150000"/>
              </a:lnSpc>
              <a:spcBef>
                <a:spcPct val="50000"/>
              </a:spcBef>
              <a:buNone/>
            </a:pPr>
            <a:r>
              <a:rPr lang="zh-CN" altLang="en-US" dirty="0">
                <a:solidFill>
                  <a:srgbClr val="C00000"/>
                </a:solidFill>
              </a:rPr>
              <a:t>证明 </a:t>
            </a:r>
            <a:r>
              <a:rPr lang="zh-CN" altLang="en-US" dirty="0">
                <a:solidFill>
                  <a:srgbClr val="0000CC"/>
                </a:solidFill>
              </a:rPr>
              <a:t>必要性</a:t>
            </a:r>
            <a:r>
              <a:rPr lang="en-US" altLang="zh-CN" dirty="0">
                <a:solidFill>
                  <a:srgbClr val="0000CC"/>
                </a:solidFill>
              </a:rPr>
              <a:t>(</a:t>
            </a:r>
            <a:r>
              <a:rPr lang="en-US" altLang="zh-CN" dirty="0">
                <a:solidFill>
                  <a:srgbClr val="0000CC"/>
                </a:solidFill>
                <a:latin typeface="宋体" panose="02010600030101010101" pitchFamily="2" charset="-122"/>
                <a:sym typeface="Symbol" panose="05050102010706020507" pitchFamily="18" charset="2"/>
              </a:rPr>
              <a:t></a:t>
            </a:r>
            <a:r>
              <a:rPr lang="en-US" altLang="zh-CN" dirty="0">
                <a:solidFill>
                  <a:srgbClr val="0000CC"/>
                </a:solidFill>
              </a:rPr>
              <a:t>)</a:t>
            </a:r>
            <a:r>
              <a:rPr lang="zh-CN" altLang="en-US" dirty="0">
                <a:solidFill>
                  <a:srgbClr val="0000CC"/>
                </a:solidFill>
              </a:rPr>
              <a:t>：设</a:t>
            </a:r>
            <a:r>
              <a:rPr lang="en-US" altLang="zh-CN" dirty="0">
                <a:solidFill>
                  <a:srgbClr val="0000CC"/>
                </a:solidFill>
              </a:rPr>
              <a:t>f</a:t>
            </a:r>
            <a:r>
              <a:rPr lang="zh-CN" altLang="en-US" dirty="0">
                <a:solidFill>
                  <a:srgbClr val="0000CC"/>
                </a:solidFill>
              </a:rPr>
              <a:t>是单射。</a:t>
            </a:r>
          </a:p>
          <a:p>
            <a:pPr marL="0" indent="0">
              <a:lnSpc>
                <a:spcPct val="150000"/>
              </a:lnSpc>
              <a:spcBef>
                <a:spcPct val="10000"/>
              </a:spcBef>
              <a:buNone/>
            </a:pPr>
            <a:r>
              <a:rPr lang="zh-CN" altLang="en-US" dirty="0"/>
              <a:t>	显然，</a:t>
            </a:r>
            <a:r>
              <a:rPr lang="en-US" altLang="zh-CN" dirty="0"/>
              <a:t>f</a:t>
            </a:r>
            <a:r>
              <a:rPr lang="zh-CN" altLang="en-US" dirty="0"/>
              <a:t>是</a:t>
            </a:r>
            <a:r>
              <a:rPr lang="en-US" altLang="zh-CN" dirty="0"/>
              <a:t>A</a:t>
            </a:r>
            <a:r>
              <a:rPr lang="zh-CN" altLang="en-US" dirty="0"/>
              <a:t>到</a:t>
            </a:r>
            <a:r>
              <a:rPr lang="en-US" altLang="zh-CN" dirty="0"/>
              <a:t>f(A)</a:t>
            </a:r>
            <a:r>
              <a:rPr lang="zh-CN" altLang="en-US" dirty="0"/>
              <a:t>的满射，</a:t>
            </a:r>
          </a:p>
          <a:p>
            <a:pPr marL="0" indent="0">
              <a:lnSpc>
                <a:spcPct val="150000"/>
              </a:lnSpc>
              <a:spcBef>
                <a:spcPct val="10000"/>
              </a:spcBef>
              <a:buNone/>
            </a:pPr>
            <a:r>
              <a:rPr lang="zh-CN" altLang="en-US" dirty="0"/>
              <a:t>	故</a:t>
            </a:r>
            <a:r>
              <a:rPr lang="en-US" altLang="zh-CN" dirty="0"/>
              <a:t>f</a:t>
            </a:r>
            <a:r>
              <a:rPr lang="zh-CN" altLang="en-US" dirty="0"/>
              <a:t>是</a:t>
            </a:r>
            <a:r>
              <a:rPr lang="en-US" altLang="zh-CN" dirty="0"/>
              <a:t>A</a:t>
            </a:r>
            <a:r>
              <a:rPr lang="zh-CN" altLang="en-US" dirty="0"/>
              <a:t>到</a:t>
            </a:r>
            <a:r>
              <a:rPr lang="en-US" altLang="zh-CN" dirty="0"/>
              <a:t>f(A)</a:t>
            </a:r>
            <a:r>
              <a:rPr lang="zh-CN" altLang="en-US" dirty="0"/>
              <a:t>的双射，</a:t>
            </a:r>
          </a:p>
          <a:p>
            <a:pPr marL="0" indent="0">
              <a:lnSpc>
                <a:spcPct val="150000"/>
              </a:lnSpc>
              <a:spcBef>
                <a:spcPct val="10000"/>
              </a:spcBef>
              <a:buNone/>
            </a:pPr>
            <a:r>
              <a:rPr lang="zh-CN" altLang="en-US" dirty="0"/>
              <a:t>	因此</a:t>
            </a:r>
            <a:r>
              <a:rPr lang="en-US" altLang="zh-CN" dirty="0"/>
              <a:t>|A|=|f(A)|</a:t>
            </a:r>
            <a:r>
              <a:rPr lang="zh-CN" altLang="en-US" dirty="0"/>
              <a:t>。</a:t>
            </a:r>
          </a:p>
          <a:p>
            <a:pPr marL="0" indent="0">
              <a:lnSpc>
                <a:spcPct val="150000"/>
              </a:lnSpc>
              <a:spcBef>
                <a:spcPct val="10000"/>
              </a:spcBef>
              <a:buNone/>
            </a:pPr>
            <a:r>
              <a:rPr lang="zh-CN" altLang="en-US" dirty="0"/>
              <a:t>	由</a:t>
            </a:r>
            <a:r>
              <a:rPr lang="en-US" altLang="zh-CN" dirty="0"/>
              <a:t>|f(A)|=|B|</a:t>
            </a:r>
            <a:r>
              <a:rPr lang="zh-CN" altLang="en-US" dirty="0"/>
              <a:t>，且</a:t>
            </a:r>
            <a:r>
              <a:rPr lang="en-US" altLang="zh-CN" dirty="0"/>
              <a:t>f(A)</a:t>
            </a:r>
            <a:r>
              <a:rPr lang="en-US" altLang="zh-CN" dirty="0">
                <a:sym typeface="Symbol" panose="05050102010706020507" pitchFamily="18" charset="2"/>
              </a:rPr>
              <a:t></a:t>
            </a:r>
            <a:r>
              <a:rPr lang="en-US" altLang="zh-CN" dirty="0"/>
              <a:t>B</a:t>
            </a:r>
            <a:r>
              <a:rPr lang="zh-CN" altLang="en-US" dirty="0"/>
              <a:t>，</a:t>
            </a:r>
          </a:p>
          <a:p>
            <a:pPr marL="0" indent="0">
              <a:lnSpc>
                <a:spcPct val="150000"/>
              </a:lnSpc>
              <a:spcBef>
                <a:spcPct val="10000"/>
              </a:spcBef>
              <a:buNone/>
            </a:pPr>
            <a:r>
              <a:rPr lang="zh-CN" altLang="en-US" dirty="0"/>
              <a:t>	得</a:t>
            </a:r>
            <a:r>
              <a:rPr lang="en-US" altLang="zh-CN" dirty="0"/>
              <a:t>f(A)=B</a:t>
            </a:r>
            <a:r>
              <a:rPr lang="zh-CN" altLang="en-US" dirty="0"/>
              <a:t>，</a:t>
            </a:r>
          </a:p>
          <a:p>
            <a:pPr marL="0" indent="0">
              <a:lnSpc>
                <a:spcPct val="150000"/>
              </a:lnSpc>
              <a:spcBef>
                <a:spcPct val="10000"/>
              </a:spcBef>
              <a:buNone/>
            </a:pPr>
            <a:r>
              <a:rPr lang="zh-CN" altLang="en-US" dirty="0"/>
              <a:t>	故</a:t>
            </a:r>
            <a:r>
              <a:rPr lang="en-US" altLang="zh-CN" dirty="0"/>
              <a:t>f</a:t>
            </a:r>
            <a:r>
              <a:rPr lang="zh-CN" altLang="en-US" dirty="0"/>
              <a:t>是</a:t>
            </a:r>
            <a:r>
              <a:rPr lang="en-US" altLang="zh-CN" dirty="0"/>
              <a:t>A</a:t>
            </a:r>
            <a:r>
              <a:rPr lang="zh-CN" altLang="en-US" dirty="0"/>
              <a:t>到</a:t>
            </a:r>
            <a:r>
              <a:rPr lang="en-US" altLang="zh-CN" dirty="0"/>
              <a:t>B</a:t>
            </a:r>
            <a:r>
              <a:rPr lang="zh-CN" altLang="en-US" dirty="0"/>
              <a:t>的满射。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83811">
                                            <p:txEl>
                                              <p:pRg st="1" end="1"/>
                                            </p:txEl>
                                          </p:spTgt>
                                        </p:tgtEl>
                                        <p:attrNameLst>
                                          <p:attrName>style.visibility</p:attrName>
                                        </p:attrNameLst>
                                      </p:cBhvr>
                                      <p:to>
                                        <p:strVal val="visible"/>
                                      </p:to>
                                    </p:set>
                                    <p:anim calcmode="lin" valueType="num">
                                      <p:cBhvr additive="base">
                                        <p:cTn id="7" dur="500" fill="hold"/>
                                        <p:tgtEl>
                                          <p:spTgt spid="17838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838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83811">
                                            <p:txEl>
                                              <p:pRg st="2" end="2"/>
                                            </p:txEl>
                                          </p:spTgt>
                                        </p:tgtEl>
                                        <p:attrNameLst>
                                          <p:attrName>style.visibility</p:attrName>
                                        </p:attrNameLst>
                                      </p:cBhvr>
                                      <p:to>
                                        <p:strVal val="visible"/>
                                      </p:to>
                                    </p:set>
                                    <p:anim calcmode="lin" valueType="num">
                                      <p:cBhvr additive="base">
                                        <p:cTn id="13" dur="500" fill="hold"/>
                                        <p:tgtEl>
                                          <p:spTgt spid="178381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838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83811">
                                            <p:txEl>
                                              <p:pRg st="3" end="3"/>
                                            </p:txEl>
                                          </p:spTgt>
                                        </p:tgtEl>
                                        <p:attrNameLst>
                                          <p:attrName>style.visibility</p:attrName>
                                        </p:attrNameLst>
                                      </p:cBhvr>
                                      <p:to>
                                        <p:strVal val="visible"/>
                                      </p:to>
                                    </p:set>
                                    <p:anim calcmode="lin" valueType="num">
                                      <p:cBhvr additive="base">
                                        <p:cTn id="19" dur="500" fill="hold"/>
                                        <p:tgtEl>
                                          <p:spTgt spid="178381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838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83811">
                                            <p:txEl>
                                              <p:pRg st="4" end="4"/>
                                            </p:txEl>
                                          </p:spTgt>
                                        </p:tgtEl>
                                        <p:attrNameLst>
                                          <p:attrName>style.visibility</p:attrName>
                                        </p:attrNameLst>
                                      </p:cBhvr>
                                      <p:to>
                                        <p:strVal val="visible"/>
                                      </p:to>
                                    </p:set>
                                    <p:anim calcmode="lin" valueType="num">
                                      <p:cBhvr additive="base">
                                        <p:cTn id="25" dur="500" fill="hold"/>
                                        <p:tgtEl>
                                          <p:spTgt spid="178381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838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83811">
                                            <p:txEl>
                                              <p:pRg st="5" end="5"/>
                                            </p:txEl>
                                          </p:spTgt>
                                        </p:tgtEl>
                                        <p:attrNameLst>
                                          <p:attrName>style.visibility</p:attrName>
                                        </p:attrNameLst>
                                      </p:cBhvr>
                                      <p:to>
                                        <p:strVal val="visible"/>
                                      </p:to>
                                    </p:set>
                                    <p:anim calcmode="lin" valueType="num">
                                      <p:cBhvr additive="base">
                                        <p:cTn id="31" dur="500" fill="hold"/>
                                        <p:tgtEl>
                                          <p:spTgt spid="178381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838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83811">
                                            <p:txEl>
                                              <p:pRg st="6" end="6"/>
                                            </p:txEl>
                                          </p:spTgt>
                                        </p:tgtEl>
                                        <p:attrNameLst>
                                          <p:attrName>style.visibility</p:attrName>
                                        </p:attrNameLst>
                                      </p:cBhvr>
                                      <p:to>
                                        <p:strVal val="visible"/>
                                      </p:to>
                                    </p:set>
                                    <p:anim calcmode="lin" valueType="num">
                                      <p:cBhvr additive="base">
                                        <p:cTn id="37" dur="500" fill="hold"/>
                                        <p:tgtEl>
                                          <p:spTgt spid="1783811">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838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83811">
                                            <p:txEl>
                                              <p:pRg st="7" end="7"/>
                                            </p:txEl>
                                          </p:spTgt>
                                        </p:tgtEl>
                                        <p:attrNameLst>
                                          <p:attrName>style.visibility</p:attrName>
                                        </p:attrNameLst>
                                      </p:cBhvr>
                                      <p:to>
                                        <p:strVal val="visible"/>
                                      </p:to>
                                    </p:set>
                                    <p:anim calcmode="lin" valueType="num">
                                      <p:cBhvr additive="base">
                                        <p:cTn id="43" dur="500" fill="hold"/>
                                        <p:tgtEl>
                                          <p:spTgt spid="1783811">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8381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3811"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2C3AE452-3E72-44C9-81DC-93F47A7881E0}"/>
              </a:ext>
            </a:extLst>
          </p:cNvPr>
          <p:cNvSpPr>
            <a:spLocks noGrp="1" noChangeArrowheads="1"/>
          </p:cNvSpPr>
          <p:nvPr>
            <p:ph type="title"/>
          </p:nvPr>
        </p:nvSpPr>
        <p:spPr/>
        <p:txBody>
          <a:bodyPr/>
          <a:lstStyle/>
          <a:p>
            <a:pPr eaLnBrk="1" hangingPunct="1"/>
            <a:r>
              <a:rPr lang="zh-CN" altLang="en-US" dirty="0"/>
              <a:t>定理</a:t>
            </a:r>
            <a:r>
              <a:rPr lang="en-US" altLang="zh-CN" dirty="0"/>
              <a:t>5.7</a:t>
            </a:r>
            <a:r>
              <a:rPr lang="zh-CN" altLang="en-US" dirty="0"/>
              <a:t>（续）</a:t>
            </a:r>
          </a:p>
        </p:txBody>
      </p:sp>
      <p:sp>
        <p:nvSpPr>
          <p:cNvPr id="1784835" name="Rectangle 3">
            <a:extLst>
              <a:ext uri="{FF2B5EF4-FFF2-40B4-BE49-F238E27FC236}">
                <a16:creationId xmlns:a16="http://schemas.microsoft.com/office/drawing/2014/main" id="{9A481F27-CCDD-4486-B849-981D98219BEB}"/>
              </a:ext>
            </a:extLst>
          </p:cNvPr>
          <p:cNvSpPr>
            <a:spLocks noGrp="1" noChangeArrowheads="1"/>
          </p:cNvSpPr>
          <p:nvPr>
            <p:ph type="body" idx="1"/>
          </p:nvPr>
        </p:nvSpPr>
        <p:spPr>
          <a:xfrm>
            <a:off x="307975" y="1067594"/>
            <a:ext cx="9067800" cy="5639594"/>
          </a:xfrm>
        </p:spPr>
        <p:txBody>
          <a:bodyPr>
            <a:normAutofit/>
          </a:bodyPr>
          <a:lstStyle/>
          <a:p>
            <a:pPr marL="0" indent="0">
              <a:lnSpc>
                <a:spcPct val="150000"/>
              </a:lnSpc>
              <a:spcBef>
                <a:spcPct val="10000"/>
              </a:spcBef>
              <a:buNone/>
            </a:pPr>
            <a:r>
              <a:rPr lang="zh-CN" altLang="en-US" dirty="0">
                <a:solidFill>
                  <a:srgbClr val="C00000"/>
                </a:solidFill>
              </a:rPr>
              <a:t>充分性</a:t>
            </a:r>
            <a:r>
              <a:rPr lang="en-US" altLang="zh-CN" dirty="0">
                <a:solidFill>
                  <a:srgbClr val="C00000"/>
                </a:solidFill>
              </a:rPr>
              <a:t>(</a:t>
            </a:r>
            <a:r>
              <a:rPr lang="en-US" altLang="zh-CN" dirty="0">
                <a:solidFill>
                  <a:srgbClr val="C00000"/>
                </a:solidFill>
                <a:sym typeface="Symbol" panose="05050102010706020507" pitchFamily="18" charset="2"/>
              </a:rPr>
              <a:t></a:t>
            </a:r>
            <a:r>
              <a:rPr lang="en-US" altLang="zh-CN" dirty="0">
                <a:solidFill>
                  <a:srgbClr val="C00000"/>
                </a:solidFill>
              </a:rPr>
              <a:t>)</a:t>
            </a:r>
            <a:r>
              <a:rPr lang="zh-CN" altLang="en-US" dirty="0">
                <a:solidFill>
                  <a:srgbClr val="C00000"/>
                </a:solidFill>
              </a:rPr>
              <a:t>：设</a:t>
            </a:r>
            <a:r>
              <a:rPr lang="en-US" altLang="zh-CN" dirty="0">
                <a:solidFill>
                  <a:srgbClr val="C00000"/>
                </a:solidFill>
              </a:rPr>
              <a:t>f</a:t>
            </a:r>
            <a:r>
              <a:rPr lang="zh-CN" altLang="en-US" dirty="0">
                <a:solidFill>
                  <a:srgbClr val="C00000"/>
                </a:solidFill>
              </a:rPr>
              <a:t>是满射。</a:t>
            </a:r>
          </a:p>
          <a:p>
            <a:pPr marL="0" indent="0">
              <a:lnSpc>
                <a:spcPct val="150000"/>
              </a:lnSpc>
              <a:spcBef>
                <a:spcPct val="10000"/>
              </a:spcBef>
              <a:buNone/>
            </a:pPr>
            <a:r>
              <a:rPr lang="zh-CN" altLang="en-US" dirty="0"/>
              <a:t>	任取</a:t>
            </a:r>
            <a:r>
              <a:rPr lang="en-US" altLang="zh-CN" dirty="0"/>
              <a:t>x</a:t>
            </a:r>
            <a:r>
              <a:rPr lang="en-US" altLang="zh-CN" baseline="-25000" dirty="0"/>
              <a:t>1</a:t>
            </a:r>
            <a:r>
              <a:rPr lang="en-US" altLang="zh-CN" dirty="0"/>
              <a:t>,x</a:t>
            </a:r>
            <a:r>
              <a:rPr lang="en-US" altLang="zh-CN" baseline="-25000" dirty="0"/>
              <a:t>2</a:t>
            </a:r>
            <a:r>
              <a:rPr lang="en-US" altLang="zh-CN" dirty="0"/>
              <a:t>∈A</a:t>
            </a:r>
            <a:r>
              <a:rPr lang="zh-CN" altLang="en-US" dirty="0"/>
              <a:t>，</a:t>
            </a:r>
            <a:r>
              <a:rPr lang="en-US" altLang="zh-CN" dirty="0"/>
              <a:t>x</a:t>
            </a:r>
            <a:r>
              <a:rPr lang="en-US" altLang="zh-CN" baseline="-25000" dirty="0"/>
              <a:t>1</a:t>
            </a:r>
            <a:r>
              <a:rPr lang="en-US" altLang="zh-CN" dirty="0"/>
              <a:t>≠x</a:t>
            </a:r>
            <a:r>
              <a:rPr lang="en-US" altLang="zh-CN" baseline="-25000" dirty="0"/>
              <a:t>2</a:t>
            </a:r>
            <a:r>
              <a:rPr lang="zh-CN" altLang="en-US" dirty="0"/>
              <a:t>，假设</a:t>
            </a:r>
            <a:r>
              <a:rPr lang="en-US" altLang="zh-CN" dirty="0"/>
              <a:t>f(x</a:t>
            </a:r>
            <a:r>
              <a:rPr lang="en-US" altLang="zh-CN" baseline="-25000" dirty="0"/>
              <a:t>1</a:t>
            </a:r>
            <a:r>
              <a:rPr lang="en-US" altLang="zh-CN" dirty="0"/>
              <a:t>)=f(x</a:t>
            </a:r>
            <a:r>
              <a:rPr lang="en-US" altLang="zh-CN" baseline="-25000" dirty="0"/>
              <a:t>2</a:t>
            </a:r>
            <a:r>
              <a:rPr lang="en-US" altLang="zh-CN" dirty="0"/>
              <a:t>)</a:t>
            </a:r>
            <a:r>
              <a:rPr lang="zh-CN" altLang="en-US" dirty="0"/>
              <a:t>，</a:t>
            </a:r>
          </a:p>
          <a:p>
            <a:pPr marL="0" indent="0">
              <a:lnSpc>
                <a:spcPct val="150000"/>
              </a:lnSpc>
              <a:spcBef>
                <a:spcPct val="10000"/>
              </a:spcBef>
              <a:buNone/>
            </a:pPr>
            <a:r>
              <a:rPr lang="zh-CN" altLang="en-US" dirty="0"/>
              <a:t>	由于</a:t>
            </a:r>
            <a:r>
              <a:rPr lang="en-US" altLang="zh-CN" dirty="0"/>
              <a:t>f</a:t>
            </a:r>
            <a:r>
              <a:rPr lang="zh-CN" altLang="en-US" dirty="0"/>
              <a:t>是</a:t>
            </a:r>
            <a:r>
              <a:rPr lang="en-US" altLang="zh-CN" dirty="0"/>
              <a:t>A</a:t>
            </a:r>
            <a:r>
              <a:rPr lang="zh-CN" altLang="en-US" dirty="0"/>
              <a:t>到</a:t>
            </a:r>
            <a:r>
              <a:rPr lang="en-US" altLang="zh-CN" dirty="0"/>
              <a:t>B</a:t>
            </a:r>
            <a:r>
              <a:rPr lang="zh-CN" altLang="en-US" dirty="0"/>
              <a:t>的满射，</a:t>
            </a:r>
          </a:p>
          <a:p>
            <a:pPr marL="0" indent="0">
              <a:lnSpc>
                <a:spcPct val="150000"/>
              </a:lnSpc>
              <a:spcBef>
                <a:spcPct val="10000"/>
              </a:spcBef>
              <a:buNone/>
            </a:pPr>
            <a:r>
              <a:rPr lang="zh-CN" altLang="en-US" dirty="0"/>
              <a:t>	所以</a:t>
            </a:r>
            <a:r>
              <a:rPr lang="en-US" altLang="zh-CN" dirty="0"/>
              <a:t>f</a:t>
            </a:r>
            <a:r>
              <a:rPr lang="zh-CN" altLang="en-US" dirty="0"/>
              <a:t>也是</a:t>
            </a:r>
            <a:r>
              <a:rPr lang="en-US" altLang="zh-CN" dirty="0"/>
              <a:t>A-{x</a:t>
            </a:r>
            <a:r>
              <a:rPr lang="en-US" altLang="zh-CN" baseline="-25000" dirty="0"/>
              <a:t>1</a:t>
            </a:r>
            <a:r>
              <a:rPr lang="en-US" altLang="zh-CN" dirty="0"/>
              <a:t>}</a:t>
            </a:r>
            <a:r>
              <a:rPr lang="zh-CN" altLang="en-US" dirty="0"/>
              <a:t>到</a:t>
            </a:r>
            <a:r>
              <a:rPr lang="en-US" altLang="zh-CN" dirty="0"/>
              <a:t>B</a:t>
            </a:r>
            <a:r>
              <a:rPr lang="zh-CN" altLang="en-US" dirty="0"/>
              <a:t>的满射，</a:t>
            </a:r>
          </a:p>
          <a:p>
            <a:pPr marL="0" indent="0">
              <a:lnSpc>
                <a:spcPct val="150000"/>
              </a:lnSpc>
              <a:spcBef>
                <a:spcPct val="10000"/>
              </a:spcBef>
              <a:buNone/>
            </a:pPr>
            <a:r>
              <a:rPr lang="zh-CN" altLang="en-US" dirty="0"/>
              <a:t>	故</a:t>
            </a:r>
            <a:r>
              <a:rPr lang="en-US" altLang="zh-CN" dirty="0"/>
              <a:t>|A-{x</a:t>
            </a:r>
            <a:r>
              <a:rPr lang="en-US" altLang="zh-CN" baseline="-25000" dirty="0"/>
              <a:t>1</a:t>
            </a:r>
            <a:r>
              <a:rPr lang="en-US" altLang="zh-CN" dirty="0"/>
              <a:t>}|≥|B|</a:t>
            </a:r>
            <a:r>
              <a:rPr lang="zh-CN" altLang="en-US" dirty="0"/>
              <a:t>，</a:t>
            </a:r>
          </a:p>
          <a:p>
            <a:pPr marL="0" indent="0">
              <a:lnSpc>
                <a:spcPct val="150000"/>
              </a:lnSpc>
              <a:spcBef>
                <a:spcPct val="10000"/>
              </a:spcBef>
              <a:buNone/>
            </a:pPr>
            <a:r>
              <a:rPr lang="zh-CN" altLang="en-US" dirty="0"/>
              <a:t>	即</a:t>
            </a:r>
            <a:r>
              <a:rPr lang="en-US" altLang="zh-CN" dirty="0"/>
              <a:t>|A|-1≥|B|</a:t>
            </a:r>
            <a:r>
              <a:rPr lang="zh-CN" altLang="en-US" dirty="0"/>
              <a:t>，</a:t>
            </a:r>
          </a:p>
          <a:p>
            <a:pPr marL="0" indent="0">
              <a:lnSpc>
                <a:spcPct val="150000"/>
              </a:lnSpc>
              <a:spcBef>
                <a:spcPct val="10000"/>
              </a:spcBef>
              <a:buNone/>
            </a:pPr>
            <a:r>
              <a:rPr lang="zh-CN" altLang="en-US" dirty="0"/>
              <a:t>	这与</a:t>
            </a:r>
            <a:r>
              <a:rPr lang="en-US" altLang="zh-CN" dirty="0"/>
              <a:t>|A|=|B|</a:t>
            </a:r>
            <a:r>
              <a:rPr lang="zh-CN" altLang="en-US" dirty="0"/>
              <a:t>矛盾。</a:t>
            </a:r>
          </a:p>
          <a:p>
            <a:pPr marL="0" indent="0">
              <a:lnSpc>
                <a:spcPct val="150000"/>
              </a:lnSpc>
              <a:spcBef>
                <a:spcPct val="10000"/>
              </a:spcBef>
              <a:buNone/>
            </a:pPr>
            <a:r>
              <a:rPr lang="zh-CN" altLang="en-US" dirty="0"/>
              <a:t>	因此</a:t>
            </a:r>
            <a:r>
              <a:rPr lang="en-US" altLang="zh-CN" dirty="0"/>
              <a:t>f(x</a:t>
            </a:r>
            <a:r>
              <a:rPr lang="en-US" altLang="zh-CN" baseline="-25000" dirty="0"/>
              <a:t>1</a:t>
            </a:r>
            <a:r>
              <a:rPr lang="en-US" altLang="zh-CN" dirty="0"/>
              <a:t>)≠f(x</a:t>
            </a:r>
            <a:r>
              <a:rPr lang="en-US" altLang="zh-CN" baseline="-25000" dirty="0"/>
              <a:t>2</a:t>
            </a:r>
            <a:r>
              <a:rPr lang="en-US" altLang="zh-CN" dirty="0"/>
              <a:t>)</a:t>
            </a:r>
            <a:r>
              <a:rPr lang="zh-CN" altLang="en-US" dirty="0"/>
              <a:t>，</a:t>
            </a:r>
          </a:p>
          <a:p>
            <a:pPr marL="0" indent="0">
              <a:lnSpc>
                <a:spcPct val="150000"/>
              </a:lnSpc>
              <a:spcBef>
                <a:spcPct val="10000"/>
              </a:spcBef>
              <a:buNone/>
            </a:pPr>
            <a:r>
              <a:rPr lang="zh-CN" altLang="en-US" dirty="0"/>
              <a:t>	故</a:t>
            </a:r>
            <a:r>
              <a:rPr lang="en-US" altLang="zh-CN" dirty="0"/>
              <a:t>f</a:t>
            </a:r>
            <a:r>
              <a:rPr lang="zh-CN" altLang="en-US" dirty="0"/>
              <a:t>是</a:t>
            </a:r>
            <a:r>
              <a:rPr lang="en-US" altLang="zh-CN" dirty="0"/>
              <a:t>A</a:t>
            </a:r>
            <a:r>
              <a:rPr lang="zh-CN" altLang="en-US" dirty="0"/>
              <a:t>到</a:t>
            </a:r>
            <a:r>
              <a:rPr lang="en-US" altLang="zh-CN" dirty="0"/>
              <a:t>B</a:t>
            </a:r>
            <a:r>
              <a:rPr lang="zh-CN" altLang="en-US" dirty="0"/>
              <a:t>的单射。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84835">
                                            <p:txEl>
                                              <p:pRg st="0" end="0"/>
                                            </p:txEl>
                                          </p:spTgt>
                                        </p:tgtEl>
                                        <p:attrNameLst>
                                          <p:attrName>style.visibility</p:attrName>
                                        </p:attrNameLst>
                                      </p:cBhvr>
                                      <p:to>
                                        <p:strVal val="visible"/>
                                      </p:to>
                                    </p:set>
                                    <p:anim calcmode="lin" valueType="num">
                                      <p:cBhvr additive="base">
                                        <p:cTn id="7" dur="500" fill="hold"/>
                                        <p:tgtEl>
                                          <p:spTgt spid="17848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848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84835">
                                            <p:txEl>
                                              <p:pRg st="1" end="1"/>
                                            </p:txEl>
                                          </p:spTgt>
                                        </p:tgtEl>
                                        <p:attrNameLst>
                                          <p:attrName>style.visibility</p:attrName>
                                        </p:attrNameLst>
                                      </p:cBhvr>
                                      <p:to>
                                        <p:strVal val="visible"/>
                                      </p:to>
                                    </p:set>
                                    <p:anim calcmode="lin" valueType="num">
                                      <p:cBhvr additive="base">
                                        <p:cTn id="13" dur="500" fill="hold"/>
                                        <p:tgtEl>
                                          <p:spTgt spid="178483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848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84835">
                                            <p:txEl>
                                              <p:pRg st="2" end="2"/>
                                            </p:txEl>
                                          </p:spTgt>
                                        </p:tgtEl>
                                        <p:attrNameLst>
                                          <p:attrName>style.visibility</p:attrName>
                                        </p:attrNameLst>
                                      </p:cBhvr>
                                      <p:to>
                                        <p:strVal val="visible"/>
                                      </p:to>
                                    </p:set>
                                    <p:anim calcmode="lin" valueType="num">
                                      <p:cBhvr additive="base">
                                        <p:cTn id="19" dur="500" fill="hold"/>
                                        <p:tgtEl>
                                          <p:spTgt spid="178483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848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84835">
                                            <p:txEl>
                                              <p:pRg st="3" end="3"/>
                                            </p:txEl>
                                          </p:spTgt>
                                        </p:tgtEl>
                                        <p:attrNameLst>
                                          <p:attrName>style.visibility</p:attrName>
                                        </p:attrNameLst>
                                      </p:cBhvr>
                                      <p:to>
                                        <p:strVal val="visible"/>
                                      </p:to>
                                    </p:set>
                                    <p:anim calcmode="lin" valueType="num">
                                      <p:cBhvr additive="base">
                                        <p:cTn id="25" dur="500" fill="hold"/>
                                        <p:tgtEl>
                                          <p:spTgt spid="178483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848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84835">
                                            <p:txEl>
                                              <p:pRg st="4" end="4"/>
                                            </p:txEl>
                                          </p:spTgt>
                                        </p:tgtEl>
                                        <p:attrNameLst>
                                          <p:attrName>style.visibility</p:attrName>
                                        </p:attrNameLst>
                                      </p:cBhvr>
                                      <p:to>
                                        <p:strVal val="visible"/>
                                      </p:to>
                                    </p:set>
                                    <p:anim calcmode="lin" valueType="num">
                                      <p:cBhvr additive="base">
                                        <p:cTn id="31" dur="500" fill="hold"/>
                                        <p:tgtEl>
                                          <p:spTgt spid="178483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848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84835">
                                            <p:txEl>
                                              <p:pRg st="5" end="5"/>
                                            </p:txEl>
                                          </p:spTgt>
                                        </p:tgtEl>
                                        <p:attrNameLst>
                                          <p:attrName>style.visibility</p:attrName>
                                        </p:attrNameLst>
                                      </p:cBhvr>
                                      <p:to>
                                        <p:strVal val="visible"/>
                                      </p:to>
                                    </p:set>
                                    <p:anim calcmode="lin" valueType="num">
                                      <p:cBhvr additive="base">
                                        <p:cTn id="37" dur="500" fill="hold"/>
                                        <p:tgtEl>
                                          <p:spTgt spid="178483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8483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84835">
                                            <p:txEl>
                                              <p:pRg st="6" end="6"/>
                                            </p:txEl>
                                          </p:spTgt>
                                        </p:tgtEl>
                                        <p:attrNameLst>
                                          <p:attrName>style.visibility</p:attrName>
                                        </p:attrNameLst>
                                      </p:cBhvr>
                                      <p:to>
                                        <p:strVal val="visible"/>
                                      </p:to>
                                    </p:set>
                                    <p:anim calcmode="lin" valueType="num">
                                      <p:cBhvr additive="base">
                                        <p:cTn id="43" dur="500" fill="hold"/>
                                        <p:tgtEl>
                                          <p:spTgt spid="178483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8483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84835">
                                            <p:txEl>
                                              <p:pRg st="7" end="7"/>
                                            </p:txEl>
                                          </p:spTgt>
                                        </p:tgtEl>
                                        <p:attrNameLst>
                                          <p:attrName>style.visibility</p:attrName>
                                        </p:attrNameLst>
                                      </p:cBhvr>
                                      <p:to>
                                        <p:strVal val="visible"/>
                                      </p:to>
                                    </p:set>
                                    <p:anim calcmode="lin" valueType="num">
                                      <p:cBhvr additive="base">
                                        <p:cTn id="49" dur="500" fill="hold"/>
                                        <p:tgtEl>
                                          <p:spTgt spid="178483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8483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84835">
                                            <p:txEl>
                                              <p:pRg st="8" end="8"/>
                                            </p:txEl>
                                          </p:spTgt>
                                        </p:tgtEl>
                                        <p:attrNameLst>
                                          <p:attrName>style.visibility</p:attrName>
                                        </p:attrNameLst>
                                      </p:cBhvr>
                                      <p:to>
                                        <p:strVal val="visible"/>
                                      </p:to>
                                    </p:set>
                                    <p:anim calcmode="lin" valueType="num">
                                      <p:cBhvr additive="base">
                                        <p:cTn id="55" dur="500" fill="hold"/>
                                        <p:tgtEl>
                                          <p:spTgt spid="178483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78483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4835" grpId="0" build="p"/>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94050" name="Rectangle 2">
            <a:extLst>
              <a:ext uri="{FF2B5EF4-FFF2-40B4-BE49-F238E27FC236}">
                <a16:creationId xmlns:a16="http://schemas.microsoft.com/office/drawing/2014/main" id="{BA5F687B-7001-4D21-94C4-B1B302F1E8EC}"/>
              </a:ext>
            </a:extLst>
          </p:cNvPr>
          <p:cNvSpPr>
            <a:spLocks noGrp="1" noChangeArrowheads="1"/>
          </p:cNvSpPr>
          <p:nvPr>
            <p:ph type="body" idx="1"/>
          </p:nvPr>
        </p:nvSpPr>
        <p:spPr>
          <a:xfrm>
            <a:off x="307975" y="938429"/>
            <a:ext cx="11506200" cy="1759357"/>
          </a:xfrm>
        </p:spPr>
        <p:txBody>
          <a:bodyPr/>
          <a:lstStyle/>
          <a:p>
            <a:pPr marL="0" indent="0">
              <a:lnSpc>
                <a:spcPct val="130000"/>
              </a:lnSpc>
              <a:buNone/>
            </a:pPr>
            <a:r>
              <a:rPr lang="zh-CN" altLang="en-US" dirty="0">
                <a:solidFill>
                  <a:srgbClr val="C00000"/>
                </a:solidFill>
              </a:rPr>
              <a:t>例</a:t>
            </a:r>
            <a:r>
              <a:rPr lang="en-US" altLang="zh-CN" dirty="0">
                <a:solidFill>
                  <a:srgbClr val="C00000"/>
                </a:solidFill>
              </a:rPr>
              <a:t>5.29  </a:t>
            </a:r>
            <a:r>
              <a:rPr lang="zh-CN" altLang="en-US" dirty="0"/>
              <a:t>设</a:t>
            </a:r>
            <a:r>
              <a:rPr lang="en-US" altLang="zh-CN" dirty="0"/>
              <a:t>A</a:t>
            </a:r>
            <a:r>
              <a:rPr lang="zh-CN" altLang="en-US" dirty="0"/>
              <a:t>＝</a:t>
            </a:r>
            <a:r>
              <a:rPr lang="en-US" altLang="zh-CN" dirty="0"/>
              <a:t>{1,2,3,</a:t>
            </a:r>
            <a:r>
              <a:rPr lang="en-US" altLang="zh-CN" dirty="0">
                <a:latin typeface="Times New Roman" panose="02020603050405020304" pitchFamily="18" charset="0"/>
              </a:rPr>
              <a:t>…</a:t>
            </a:r>
            <a:r>
              <a:rPr lang="en-US" altLang="zh-CN" dirty="0"/>
              <a:t>,n}</a:t>
            </a:r>
            <a:r>
              <a:rPr lang="zh-CN" altLang="en-US" dirty="0"/>
              <a:t>，</a:t>
            </a:r>
            <a:r>
              <a:rPr lang="en-US" altLang="zh-CN" dirty="0">
                <a:solidFill>
                  <a:srgbClr val="3333FF"/>
                </a:solidFill>
              </a:rPr>
              <a:t>f</a:t>
            </a:r>
            <a:r>
              <a:rPr lang="zh-CN" altLang="en-US" dirty="0">
                <a:solidFill>
                  <a:srgbClr val="3333FF"/>
                </a:solidFill>
              </a:rPr>
              <a:t>是</a:t>
            </a:r>
            <a:r>
              <a:rPr lang="en-US" altLang="zh-CN" dirty="0">
                <a:solidFill>
                  <a:srgbClr val="3333FF"/>
                </a:solidFill>
              </a:rPr>
              <a:t>A</a:t>
            </a:r>
            <a:r>
              <a:rPr lang="zh-CN" altLang="en-US" dirty="0">
                <a:solidFill>
                  <a:srgbClr val="3333FF"/>
                </a:solidFill>
              </a:rPr>
              <a:t>到</a:t>
            </a:r>
            <a:r>
              <a:rPr lang="en-US" altLang="zh-CN" dirty="0">
                <a:solidFill>
                  <a:srgbClr val="3333FF"/>
                </a:solidFill>
              </a:rPr>
              <a:t>A</a:t>
            </a:r>
            <a:r>
              <a:rPr lang="zh-CN" altLang="en-US" dirty="0">
                <a:solidFill>
                  <a:srgbClr val="3333FF"/>
                </a:solidFill>
              </a:rPr>
              <a:t>的满射</a:t>
            </a:r>
            <a:r>
              <a:rPr lang="zh-CN" altLang="en-US" dirty="0"/>
              <a:t>，并且具有性质：</a:t>
            </a:r>
            <a:endParaRPr lang="en-US" altLang="zh-CN" dirty="0"/>
          </a:p>
          <a:p>
            <a:pPr marL="0" indent="0">
              <a:lnSpc>
                <a:spcPct val="130000"/>
              </a:lnSpc>
              <a:buNone/>
            </a:pPr>
            <a:r>
              <a:rPr lang="en-US" altLang="zh-CN" dirty="0">
                <a:solidFill>
                  <a:srgbClr val="0000CC"/>
                </a:solidFill>
              </a:rPr>
              <a:t>              f(x</a:t>
            </a:r>
            <a:r>
              <a:rPr lang="en-US" altLang="zh-CN" baseline="-25000" dirty="0">
                <a:solidFill>
                  <a:srgbClr val="0000CC"/>
                </a:solidFill>
              </a:rPr>
              <a:t>i</a:t>
            </a:r>
            <a:r>
              <a:rPr lang="en-US" altLang="zh-CN" dirty="0">
                <a:solidFill>
                  <a:srgbClr val="0000CC"/>
                </a:solidFill>
              </a:rPr>
              <a:t>)</a:t>
            </a:r>
            <a:r>
              <a:rPr lang="zh-CN" altLang="en-US" dirty="0">
                <a:solidFill>
                  <a:srgbClr val="0000CC"/>
                </a:solidFill>
              </a:rPr>
              <a:t>＝</a:t>
            </a:r>
            <a:r>
              <a:rPr lang="en-US" altLang="zh-CN" dirty="0" err="1">
                <a:solidFill>
                  <a:srgbClr val="0000CC"/>
                </a:solidFill>
              </a:rPr>
              <a:t>y</a:t>
            </a:r>
            <a:r>
              <a:rPr lang="en-US" altLang="zh-CN" baseline="-25000" dirty="0" err="1">
                <a:solidFill>
                  <a:srgbClr val="0000CC"/>
                </a:solidFill>
              </a:rPr>
              <a:t>i</a:t>
            </a:r>
            <a:r>
              <a:rPr lang="zh-CN" altLang="en-US" dirty="0"/>
              <a:t>，</a:t>
            </a:r>
            <a:r>
              <a:rPr lang="en-US" altLang="zh-CN" dirty="0" err="1"/>
              <a:t>i</a:t>
            </a:r>
            <a:r>
              <a:rPr lang="zh-CN" altLang="en-US" dirty="0"/>
              <a:t>＝</a:t>
            </a:r>
            <a:r>
              <a:rPr lang="en-US" altLang="zh-CN" dirty="0"/>
              <a:t>1,2,3,</a:t>
            </a:r>
            <a:r>
              <a:rPr lang="en-US" altLang="zh-CN" dirty="0">
                <a:latin typeface="Times New Roman" panose="02020603050405020304" pitchFamily="18" charset="0"/>
              </a:rPr>
              <a:t>…</a:t>
            </a:r>
            <a:r>
              <a:rPr lang="en-US" altLang="zh-CN" dirty="0"/>
              <a:t>,k</a:t>
            </a:r>
            <a:r>
              <a:rPr lang="zh-CN" altLang="en-US" dirty="0"/>
              <a:t>，</a:t>
            </a:r>
            <a:r>
              <a:rPr lang="en-US" altLang="zh-CN" dirty="0" err="1"/>
              <a:t>k≤n</a:t>
            </a:r>
            <a:r>
              <a:rPr lang="zh-CN" altLang="en-US" dirty="0"/>
              <a:t>，</a:t>
            </a:r>
            <a:r>
              <a:rPr lang="en-US" altLang="zh-CN" dirty="0" err="1"/>
              <a:t>x</a:t>
            </a:r>
            <a:r>
              <a:rPr lang="en-US" altLang="zh-CN" baseline="-25000" dirty="0" err="1"/>
              <a:t>i</a:t>
            </a:r>
            <a:r>
              <a:rPr lang="en-US" altLang="zh-CN" dirty="0" err="1"/>
              <a:t>,y</a:t>
            </a:r>
            <a:r>
              <a:rPr lang="en-US" altLang="zh-CN" baseline="-25000" dirty="0" err="1"/>
              <a:t>i</a:t>
            </a:r>
            <a:r>
              <a:rPr lang="en-US" altLang="zh-CN" dirty="0" err="1"/>
              <a:t>∈A</a:t>
            </a:r>
            <a:r>
              <a:rPr lang="zh-CN" altLang="en-US" dirty="0"/>
              <a:t>。</a:t>
            </a:r>
            <a:endParaRPr lang="en-US" altLang="zh-CN" dirty="0"/>
          </a:p>
          <a:p>
            <a:pPr marL="0" indent="0">
              <a:lnSpc>
                <a:spcPct val="130000"/>
              </a:lnSpc>
              <a:buNone/>
            </a:pPr>
            <a:r>
              <a:rPr lang="zh-CN" altLang="en-US" dirty="0"/>
              <a:t>求</a:t>
            </a:r>
            <a:r>
              <a:rPr lang="en-US" altLang="zh-CN" dirty="0"/>
              <a:t>f</a:t>
            </a:r>
            <a:r>
              <a:rPr lang="zh-CN" altLang="en-US" dirty="0"/>
              <a:t>的个数。</a:t>
            </a:r>
          </a:p>
        </p:txBody>
      </p:sp>
      <p:sp>
        <p:nvSpPr>
          <p:cNvPr id="33796" name="Rectangle 3">
            <a:extLst>
              <a:ext uri="{FF2B5EF4-FFF2-40B4-BE49-F238E27FC236}">
                <a16:creationId xmlns:a16="http://schemas.microsoft.com/office/drawing/2014/main" id="{1B70DB72-27A6-43D6-880A-EB20412E071E}"/>
              </a:ext>
            </a:extLst>
          </p:cNvPr>
          <p:cNvSpPr>
            <a:spLocks noGrp="1" noChangeArrowheads="1"/>
          </p:cNvSpPr>
          <p:nvPr>
            <p:ph type="title"/>
          </p:nvPr>
        </p:nvSpPr>
        <p:spPr>
          <a:xfrm>
            <a:off x="917575" y="271525"/>
            <a:ext cx="8066367" cy="585924"/>
          </a:xfrm>
        </p:spPr>
        <p:txBody>
          <a:bodyPr vert="horz" lIns="91461" tIns="60958" rIns="121917" bIns="60958" rtlCol="0" anchor="ctr">
            <a:noAutofit/>
          </a:bodyPr>
          <a:lstStyle/>
          <a:p>
            <a:pPr eaLnBrk="1" hangingPunct="1"/>
            <a:r>
              <a:rPr lang="zh-CN" altLang="en-US" dirty="0"/>
              <a:t>例</a:t>
            </a:r>
            <a:r>
              <a:rPr lang="en-US" altLang="zh-CN" dirty="0"/>
              <a:t>5.29</a:t>
            </a:r>
          </a:p>
        </p:txBody>
      </p:sp>
      <p:sp>
        <p:nvSpPr>
          <p:cNvPr id="1794052" name="Rectangle 4">
            <a:extLst>
              <a:ext uri="{FF2B5EF4-FFF2-40B4-BE49-F238E27FC236}">
                <a16:creationId xmlns:a16="http://schemas.microsoft.com/office/drawing/2014/main" id="{5A03A58F-DF83-45A8-B191-88D3ADE3CF2C}"/>
              </a:ext>
            </a:extLst>
          </p:cNvPr>
          <p:cNvSpPr>
            <a:spLocks noChangeArrowheads="1"/>
          </p:cNvSpPr>
          <p:nvPr/>
        </p:nvSpPr>
        <p:spPr bwMode="auto">
          <a:xfrm>
            <a:off x="536575" y="2548527"/>
            <a:ext cx="11277600" cy="1466306"/>
          </a:xfrm>
          <a:prstGeom prst="rect">
            <a:avLst/>
          </a:prstGeom>
          <a:solidFill>
            <a:schemeClr val="tx2"/>
          </a:solidFill>
          <a:ln w="9525">
            <a:noFill/>
            <a:miter lim="800000"/>
            <a:headEnd/>
            <a:tailEnd/>
          </a:ln>
          <a:effectLst/>
        </p:spPr>
        <p:txBody>
          <a:bodyPr wrap="square" lIns="36008" tIns="36008" rIns="36008" bIns="36008">
            <a:spAutoFit/>
          </a:bodyPr>
          <a:lstStyle/>
          <a:p>
            <a:pPr marL="342969" indent="-342969">
              <a:lnSpc>
                <a:spcPct val="130000"/>
              </a:lnSpc>
              <a:buClr>
                <a:srgbClr val="00FF00"/>
              </a:buClr>
              <a:defRPr/>
            </a:pPr>
            <a:r>
              <a:rPr kumimoji="1" lang="zh-CN" altLang="en-US" b="1" dirty="0">
                <a:solidFill>
                  <a:srgbClr val="FFFF00"/>
                </a:solidFill>
                <a:effectLst>
                  <a:outerShdw blurRad="38100" dist="38100" dir="2700000" algn="tl">
                    <a:srgbClr val="C0C0C0"/>
                  </a:outerShdw>
                </a:effectLst>
                <a:latin typeface="+mn-ea"/>
              </a:rPr>
              <a:t>解</a:t>
            </a:r>
            <a:r>
              <a:rPr kumimoji="1" lang="zh-CN" altLang="en-US" b="1" dirty="0">
                <a:solidFill>
                  <a:srgbClr val="FFFF00"/>
                </a:solidFill>
                <a:latin typeface="+mn-ea"/>
              </a:rPr>
              <a:t>：</a:t>
            </a:r>
            <a:r>
              <a:rPr kumimoji="1" lang="en-US" altLang="zh-CN" b="1" dirty="0">
                <a:solidFill>
                  <a:schemeClr val="bg1"/>
                </a:solidFill>
                <a:latin typeface="+mn-ea"/>
              </a:rPr>
              <a:t>f</a:t>
            </a:r>
            <a:r>
              <a:rPr kumimoji="1" lang="zh-CN" altLang="en-US" b="1" dirty="0">
                <a:solidFill>
                  <a:schemeClr val="bg1"/>
                </a:solidFill>
                <a:latin typeface="+mn-ea"/>
              </a:rPr>
              <a:t>是有限集</a:t>
            </a:r>
            <a:r>
              <a:rPr kumimoji="1" lang="en-US" altLang="zh-CN" b="1" dirty="0">
                <a:solidFill>
                  <a:schemeClr val="bg1"/>
                </a:solidFill>
                <a:latin typeface="+mn-ea"/>
              </a:rPr>
              <a:t>A</a:t>
            </a:r>
            <a:r>
              <a:rPr kumimoji="1" lang="zh-CN" altLang="en-US" b="1" dirty="0">
                <a:solidFill>
                  <a:schemeClr val="bg1"/>
                </a:solidFill>
                <a:latin typeface="+mn-ea"/>
              </a:rPr>
              <a:t>到</a:t>
            </a:r>
            <a:r>
              <a:rPr kumimoji="1" lang="en-US" altLang="zh-CN" b="1" dirty="0">
                <a:solidFill>
                  <a:schemeClr val="bg1"/>
                </a:solidFill>
                <a:latin typeface="+mn-ea"/>
              </a:rPr>
              <a:t>A</a:t>
            </a:r>
            <a:r>
              <a:rPr kumimoji="1" lang="zh-CN" altLang="en-US" b="1" dirty="0">
                <a:solidFill>
                  <a:schemeClr val="bg1"/>
                </a:solidFill>
                <a:latin typeface="+mn-ea"/>
              </a:rPr>
              <a:t>的满射，可知</a:t>
            </a:r>
            <a:r>
              <a:rPr kumimoji="1" lang="en-US" altLang="zh-CN" b="1" dirty="0">
                <a:solidFill>
                  <a:schemeClr val="bg1"/>
                </a:solidFill>
                <a:latin typeface="+mn-ea"/>
              </a:rPr>
              <a:t>f</a:t>
            </a:r>
            <a:r>
              <a:rPr kumimoji="1" lang="zh-CN" altLang="en-US" b="1" dirty="0">
                <a:solidFill>
                  <a:schemeClr val="bg1"/>
                </a:solidFill>
                <a:latin typeface="+mn-ea"/>
              </a:rPr>
              <a:t>是</a:t>
            </a:r>
            <a:r>
              <a:rPr kumimoji="1" lang="en-US" altLang="zh-CN" b="1" dirty="0">
                <a:solidFill>
                  <a:schemeClr val="bg1"/>
                </a:solidFill>
                <a:latin typeface="+mn-ea"/>
              </a:rPr>
              <a:t>A</a:t>
            </a:r>
            <a:r>
              <a:rPr kumimoji="1" lang="zh-CN" altLang="en-US" b="1" dirty="0">
                <a:solidFill>
                  <a:schemeClr val="bg1"/>
                </a:solidFill>
                <a:latin typeface="+mn-ea"/>
              </a:rPr>
              <a:t>到</a:t>
            </a:r>
            <a:r>
              <a:rPr kumimoji="1" lang="en-US" altLang="zh-CN" b="1" dirty="0">
                <a:solidFill>
                  <a:schemeClr val="bg1"/>
                </a:solidFill>
                <a:latin typeface="+mn-ea"/>
              </a:rPr>
              <a:t>A</a:t>
            </a:r>
            <a:r>
              <a:rPr kumimoji="1" lang="zh-CN" altLang="en-US" b="1" dirty="0">
                <a:solidFill>
                  <a:schemeClr val="bg1"/>
                </a:solidFill>
                <a:latin typeface="+mn-ea"/>
              </a:rPr>
              <a:t>的双射。</a:t>
            </a:r>
          </a:p>
          <a:p>
            <a:pPr marL="342969" indent="-342969">
              <a:lnSpc>
                <a:spcPct val="130000"/>
              </a:lnSpc>
              <a:buClr>
                <a:srgbClr val="00FF00"/>
              </a:buClr>
              <a:defRPr/>
            </a:pPr>
            <a:r>
              <a:rPr kumimoji="1" lang="zh-CN" altLang="en-US" b="1" dirty="0">
                <a:solidFill>
                  <a:schemeClr val="bg1"/>
                </a:solidFill>
                <a:latin typeface="+mn-ea"/>
              </a:rPr>
              <a:t>由于</a:t>
            </a:r>
            <a:r>
              <a:rPr kumimoji="1" lang="en-US" altLang="zh-CN" b="1" dirty="0">
                <a:solidFill>
                  <a:schemeClr val="bg1"/>
                </a:solidFill>
                <a:latin typeface="+mn-ea"/>
              </a:rPr>
              <a:t>f</a:t>
            </a:r>
            <a:r>
              <a:rPr kumimoji="1" lang="zh-CN" altLang="en-US" b="1" dirty="0">
                <a:solidFill>
                  <a:schemeClr val="bg1"/>
                </a:solidFill>
                <a:latin typeface="+mn-ea"/>
              </a:rPr>
              <a:t>已将</a:t>
            </a:r>
            <a:r>
              <a:rPr kumimoji="1" lang="en-US" altLang="zh-CN" b="1" dirty="0">
                <a:solidFill>
                  <a:schemeClr val="bg1"/>
                </a:solidFill>
                <a:latin typeface="+mn-ea"/>
              </a:rPr>
              <a:t>A</a:t>
            </a:r>
            <a:r>
              <a:rPr kumimoji="1" lang="zh-CN" altLang="en-US" b="1" dirty="0">
                <a:solidFill>
                  <a:schemeClr val="bg1"/>
                </a:solidFill>
                <a:latin typeface="+mn-ea"/>
              </a:rPr>
              <a:t>中的某</a:t>
            </a:r>
            <a:r>
              <a:rPr kumimoji="1" lang="en-US" altLang="zh-CN" b="1" dirty="0">
                <a:solidFill>
                  <a:schemeClr val="bg1"/>
                </a:solidFill>
                <a:latin typeface="+mn-ea"/>
              </a:rPr>
              <a:t>k</a:t>
            </a:r>
            <a:r>
              <a:rPr kumimoji="1" lang="zh-CN" altLang="en-US" b="1" dirty="0">
                <a:solidFill>
                  <a:schemeClr val="bg1"/>
                </a:solidFill>
                <a:latin typeface="+mn-ea"/>
              </a:rPr>
              <a:t>个元素与另外</a:t>
            </a:r>
            <a:r>
              <a:rPr kumimoji="1" lang="en-US" altLang="zh-CN" b="1" dirty="0">
                <a:solidFill>
                  <a:schemeClr val="bg1"/>
                </a:solidFill>
                <a:latin typeface="+mn-ea"/>
              </a:rPr>
              <a:t>k</a:t>
            </a:r>
            <a:r>
              <a:rPr kumimoji="1" lang="zh-CN" altLang="en-US" b="1" dirty="0">
                <a:solidFill>
                  <a:schemeClr val="bg1"/>
                </a:solidFill>
                <a:latin typeface="+mn-ea"/>
              </a:rPr>
              <a:t>个元素的对应，所以只需考虑剩下</a:t>
            </a:r>
            <a:r>
              <a:rPr kumimoji="1" lang="en-US" altLang="zh-CN" b="1" dirty="0">
                <a:solidFill>
                  <a:schemeClr val="bg1"/>
                </a:solidFill>
                <a:latin typeface="+mn-ea"/>
              </a:rPr>
              <a:t>n-</a:t>
            </a:r>
          </a:p>
          <a:p>
            <a:pPr marL="342969" indent="-342969">
              <a:lnSpc>
                <a:spcPct val="130000"/>
              </a:lnSpc>
              <a:buClr>
                <a:srgbClr val="00FF00"/>
              </a:buClr>
              <a:defRPr/>
            </a:pPr>
            <a:r>
              <a:rPr kumimoji="1" lang="en-US" altLang="zh-CN" b="1" dirty="0">
                <a:solidFill>
                  <a:schemeClr val="bg1"/>
                </a:solidFill>
                <a:latin typeface="+mn-ea"/>
              </a:rPr>
              <a:t>k</a:t>
            </a:r>
            <a:r>
              <a:rPr kumimoji="1" lang="zh-CN" altLang="en-US" b="1" dirty="0">
                <a:solidFill>
                  <a:schemeClr val="bg1"/>
                </a:solidFill>
                <a:latin typeface="+mn-ea"/>
              </a:rPr>
              <a:t>个元素的对应，为此，令			</a:t>
            </a:r>
            <a:endParaRPr kumimoji="1" lang="en-US" altLang="zh-CN" b="1" dirty="0">
              <a:solidFill>
                <a:schemeClr val="bg1"/>
              </a:solidFill>
              <a:latin typeface="+mn-ea"/>
            </a:endParaRPr>
          </a:p>
        </p:txBody>
      </p:sp>
      <p:sp>
        <p:nvSpPr>
          <p:cNvPr id="1794053" name="Rectangle 5">
            <a:extLst>
              <a:ext uri="{FF2B5EF4-FFF2-40B4-BE49-F238E27FC236}">
                <a16:creationId xmlns:a16="http://schemas.microsoft.com/office/drawing/2014/main" id="{1033CBC2-82D6-4539-B098-3E1E6323B0B9}"/>
              </a:ext>
            </a:extLst>
          </p:cNvPr>
          <p:cNvSpPr>
            <a:spLocks noChangeArrowheads="1"/>
          </p:cNvSpPr>
          <p:nvPr/>
        </p:nvSpPr>
        <p:spPr bwMode="auto">
          <a:xfrm>
            <a:off x="1450975" y="4459114"/>
            <a:ext cx="8371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r>
              <a:rPr kumimoji="1" lang="en-US" altLang="zh-CN" sz="2400" dirty="0">
                <a:solidFill>
                  <a:srgbClr val="3333FF"/>
                </a:solidFill>
                <a:latin typeface="+mn-ea"/>
                <a:ea typeface="+mn-ea"/>
              </a:rPr>
              <a:t>B</a:t>
            </a:r>
            <a:r>
              <a:rPr kumimoji="1" lang="zh-CN" altLang="en-US" sz="2400" dirty="0">
                <a:solidFill>
                  <a:srgbClr val="3333FF"/>
                </a:solidFill>
                <a:latin typeface="+mn-ea"/>
                <a:ea typeface="+mn-ea"/>
              </a:rPr>
              <a:t>＝</a:t>
            </a:r>
            <a:r>
              <a:rPr kumimoji="1" lang="en-US" altLang="zh-CN" sz="2400" dirty="0">
                <a:solidFill>
                  <a:srgbClr val="3333FF"/>
                </a:solidFill>
                <a:latin typeface="+mn-ea"/>
                <a:ea typeface="+mn-ea"/>
              </a:rPr>
              <a:t>A-{</a:t>
            </a:r>
            <a:r>
              <a:rPr kumimoji="1" lang="en-US" altLang="zh-CN" sz="2400" dirty="0" err="1">
                <a:solidFill>
                  <a:srgbClr val="3333FF"/>
                </a:solidFill>
                <a:latin typeface="+mn-ea"/>
                <a:ea typeface="+mn-ea"/>
              </a:rPr>
              <a:t>x</a:t>
            </a:r>
            <a:r>
              <a:rPr kumimoji="1" lang="en-US" altLang="zh-CN" sz="2400" baseline="-25000" dirty="0" err="1">
                <a:solidFill>
                  <a:srgbClr val="3333FF"/>
                </a:solidFill>
                <a:latin typeface="+mn-ea"/>
                <a:ea typeface="+mn-ea"/>
              </a:rPr>
              <a:t>i</a:t>
            </a:r>
            <a:r>
              <a:rPr kumimoji="1" lang="en-US" altLang="zh-CN" sz="2400" dirty="0" err="1">
                <a:solidFill>
                  <a:srgbClr val="3333FF"/>
                </a:solidFill>
                <a:latin typeface="+mn-ea"/>
                <a:ea typeface="+mn-ea"/>
              </a:rPr>
              <a:t>|i</a:t>
            </a:r>
            <a:r>
              <a:rPr kumimoji="1" lang="zh-CN" altLang="en-US" sz="2400" dirty="0">
                <a:solidFill>
                  <a:srgbClr val="3333FF"/>
                </a:solidFill>
                <a:latin typeface="+mn-ea"/>
                <a:ea typeface="+mn-ea"/>
              </a:rPr>
              <a:t>＝</a:t>
            </a:r>
            <a:r>
              <a:rPr kumimoji="1" lang="en-US" altLang="zh-CN" sz="2400" dirty="0">
                <a:solidFill>
                  <a:srgbClr val="3333FF"/>
                </a:solidFill>
                <a:latin typeface="+mn-ea"/>
                <a:ea typeface="+mn-ea"/>
              </a:rPr>
              <a:t>1,2,3,…,k};C</a:t>
            </a:r>
            <a:r>
              <a:rPr kumimoji="1" lang="zh-CN" altLang="en-US" sz="2400" dirty="0">
                <a:solidFill>
                  <a:srgbClr val="3333FF"/>
                </a:solidFill>
                <a:latin typeface="+mn-ea"/>
                <a:ea typeface="+mn-ea"/>
              </a:rPr>
              <a:t>＝</a:t>
            </a:r>
            <a:r>
              <a:rPr kumimoji="1" lang="en-US" altLang="zh-CN" sz="2400" dirty="0">
                <a:solidFill>
                  <a:srgbClr val="3333FF"/>
                </a:solidFill>
                <a:latin typeface="+mn-ea"/>
                <a:ea typeface="+mn-ea"/>
              </a:rPr>
              <a:t>A-{</a:t>
            </a:r>
            <a:r>
              <a:rPr kumimoji="1" lang="en-US" altLang="zh-CN" sz="2400" dirty="0" err="1">
                <a:solidFill>
                  <a:srgbClr val="3333FF"/>
                </a:solidFill>
                <a:latin typeface="+mn-ea"/>
                <a:ea typeface="+mn-ea"/>
              </a:rPr>
              <a:t>y</a:t>
            </a:r>
            <a:r>
              <a:rPr kumimoji="1" lang="en-US" altLang="zh-CN" sz="2400" baseline="-25000" dirty="0" err="1">
                <a:solidFill>
                  <a:srgbClr val="3333FF"/>
                </a:solidFill>
                <a:latin typeface="+mn-ea"/>
                <a:ea typeface="+mn-ea"/>
              </a:rPr>
              <a:t>i</a:t>
            </a:r>
            <a:r>
              <a:rPr kumimoji="1" lang="en-US" altLang="zh-CN" sz="2400" dirty="0" err="1">
                <a:solidFill>
                  <a:srgbClr val="3333FF"/>
                </a:solidFill>
                <a:latin typeface="+mn-ea"/>
                <a:ea typeface="+mn-ea"/>
              </a:rPr>
              <a:t>|i</a:t>
            </a:r>
            <a:r>
              <a:rPr kumimoji="1" lang="zh-CN" altLang="en-US" sz="2400" dirty="0">
                <a:solidFill>
                  <a:srgbClr val="3333FF"/>
                </a:solidFill>
                <a:latin typeface="+mn-ea"/>
                <a:ea typeface="+mn-ea"/>
              </a:rPr>
              <a:t>＝</a:t>
            </a:r>
            <a:r>
              <a:rPr kumimoji="1" lang="en-US" altLang="zh-CN" sz="2400" dirty="0">
                <a:solidFill>
                  <a:srgbClr val="3333FF"/>
                </a:solidFill>
                <a:latin typeface="+mn-ea"/>
                <a:ea typeface="+mn-ea"/>
              </a:rPr>
              <a:t>1,2,3,…,k}</a:t>
            </a:r>
          </a:p>
        </p:txBody>
      </p:sp>
      <p:sp>
        <p:nvSpPr>
          <p:cNvPr id="1794054" name="Rectangle 6">
            <a:extLst>
              <a:ext uri="{FF2B5EF4-FFF2-40B4-BE49-F238E27FC236}">
                <a16:creationId xmlns:a16="http://schemas.microsoft.com/office/drawing/2014/main" id="{7BCF0CF8-EDF5-463E-976A-FE2DEA0DAEB6}"/>
              </a:ext>
            </a:extLst>
          </p:cNvPr>
          <p:cNvSpPr>
            <a:spLocks noChangeArrowheads="1"/>
          </p:cNvSpPr>
          <p:nvPr/>
        </p:nvSpPr>
        <p:spPr bwMode="auto">
          <a:xfrm>
            <a:off x="560414" y="5246676"/>
            <a:ext cx="11253761" cy="1309269"/>
          </a:xfrm>
          <a:prstGeom prst="rect">
            <a:avLst/>
          </a:prstGeom>
          <a:solidFill>
            <a:schemeClr val="tx2"/>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squar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50000"/>
              </a:lnSpc>
              <a:spcBef>
                <a:spcPct val="0"/>
              </a:spcBef>
              <a:buClrTx/>
              <a:buFontTx/>
              <a:buNone/>
            </a:pPr>
            <a:r>
              <a:rPr kumimoji="1" lang="zh-CN" altLang="en-US" sz="2801" dirty="0">
                <a:solidFill>
                  <a:srgbClr val="FFFF00"/>
                </a:solidFill>
                <a:latin typeface="+mn-ea"/>
                <a:ea typeface="+mn-ea"/>
              </a:rPr>
              <a:t>则从</a:t>
            </a:r>
            <a:r>
              <a:rPr kumimoji="1" lang="en-US" altLang="zh-CN" sz="2801" dirty="0">
                <a:solidFill>
                  <a:srgbClr val="FFFF00"/>
                </a:solidFill>
                <a:latin typeface="+mn-ea"/>
                <a:ea typeface="+mn-ea"/>
              </a:rPr>
              <a:t>B</a:t>
            </a:r>
            <a:r>
              <a:rPr kumimoji="1" lang="zh-CN" altLang="en-US" sz="2801" dirty="0">
                <a:solidFill>
                  <a:srgbClr val="FFFF00"/>
                </a:solidFill>
                <a:latin typeface="+mn-ea"/>
                <a:ea typeface="+mn-ea"/>
              </a:rPr>
              <a:t>到</a:t>
            </a:r>
            <a:r>
              <a:rPr kumimoji="1" lang="en-US" altLang="zh-CN" sz="2801" dirty="0">
                <a:solidFill>
                  <a:srgbClr val="FFFF00"/>
                </a:solidFill>
                <a:latin typeface="+mn-ea"/>
                <a:ea typeface="+mn-ea"/>
              </a:rPr>
              <a:t>C</a:t>
            </a:r>
            <a:r>
              <a:rPr kumimoji="1" lang="zh-CN" altLang="en-US" sz="2801" dirty="0">
                <a:solidFill>
                  <a:srgbClr val="FFFF00"/>
                </a:solidFill>
                <a:latin typeface="+mn-ea"/>
                <a:ea typeface="+mn-ea"/>
              </a:rPr>
              <a:t>的满射个数</a:t>
            </a:r>
            <a:r>
              <a:rPr kumimoji="1" lang="en-US" altLang="zh-CN" sz="2801" dirty="0">
                <a:solidFill>
                  <a:srgbClr val="FFFF00"/>
                </a:solidFill>
                <a:latin typeface="+mn-ea"/>
                <a:ea typeface="+mn-ea"/>
              </a:rPr>
              <a:t>(</a:t>
            </a:r>
            <a:r>
              <a:rPr kumimoji="1" lang="zh-CN" altLang="en-US" sz="2801" dirty="0">
                <a:solidFill>
                  <a:srgbClr val="FFFF00"/>
                </a:solidFill>
                <a:latin typeface="+mn-ea"/>
                <a:ea typeface="+mn-ea"/>
              </a:rPr>
              <a:t>即是双射个数</a:t>
            </a:r>
            <a:r>
              <a:rPr kumimoji="1" lang="en-US" altLang="zh-CN" sz="2801" dirty="0">
                <a:solidFill>
                  <a:srgbClr val="FFFF00"/>
                </a:solidFill>
                <a:latin typeface="+mn-ea"/>
                <a:ea typeface="+mn-ea"/>
              </a:rPr>
              <a:t>)</a:t>
            </a:r>
            <a:r>
              <a:rPr kumimoji="1" lang="zh-CN" altLang="en-US" sz="2801" dirty="0">
                <a:solidFill>
                  <a:srgbClr val="FFFF00"/>
                </a:solidFill>
                <a:latin typeface="+mn-ea"/>
                <a:ea typeface="+mn-ea"/>
              </a:rPr>
              <a:t>就是</a:t>
            </a:r>
            <a:r>
              <a:rPr kumimoji="1" lang="en-US" altLang="zh-CN" sz="2801" dirty="0">
                <a:solidFill>
                  <a:srgbClr val="FFFF00"/>
                </a:solidFill>
                <a:latin typeface="+mn-ea"/>
                <a:ea typeface="+mn-ea"/>
              </a:rPr>
              <a:t>f</a:t>
            </a:r>
            <a:r>
              <a:rPr kumimoji="1" lang="zh-CN" altLang="en-US" sz="2801" dirty="0">
                <a:solidFill>
                  <a:srgbClr val="FFFF00"/>
                </a:solidFill>
                <a:latin typeface="+mn-ea"/>
                <a:ea typeface="+mn-ea"/>
              </a:rPr>
              <a:t>的个数。根据推论</a:t>
            </a:r>
            <a:r>
              <a:rPr kumimoji="1" lang="en-US" altLang="zh-CN" sz="2801" dirty="0">
                <a:solidFill>
                  <a:srgbClr val="FFFF00"/>
                </a:solidFill>
                <a:latin typeface="+mn-ea"/>
                <a:ea typeface="+mn-ea"/>
              </a:rPr>
              <a:t>2.3.1</a:t>
            </a:r>
            <a:r>
              <a:rPr kumimoji="1" lang="zh-CN" altLang="en-US" sz="2801" dirty="0">
                <a:solidFill>
                  <a:srgbClr val="FFFF00"/>
                </a:solidFill>
                <a:latin typeface="+mn-ea"/>
                <a:ea typeface="+mn-ea"/>
              </a:rPr>
              <a:t>有，从</a:t>
            </a:r>
            <a:r>
              <a:rPr kumimoji="1" lang="en-US" altLang="zh-CN" sz="2801" dirty="0">
                <a:solidFill>
                  <a:srgbClr val="FFFF00"/>
                </a:solidFill>
                <a:latin typeface="+mn-ea"/>
                <a:ea typeface="+mn-ea"/>
              </a:rPr>
              <a:t>A</a:t>
            </a:r>
            <a:r>
              <a:rPr kumimoji="1" lang="zh-CN" altLang="en-US" sz="2801" dirty="0">
                <a:solidFill>
                  <a:srgbClr val="FFFF00"/>
                </a:solidFill>
                <a:latin typeface="+mn-ea"/>
                <a:ea typeface="+mn-ea"/>
              </a:rPr>
              <a:t>到</a:t>
            </a:r>
            <a:r>
              <a:rPr kumimoji="1" lang="en-US" altLang="zh-CN" sz="2801" dirty="0">
                <a:solidFill>
                  <a:srgbClr val="FFFF00"/>
                </a:solidFill>
                <a:latin typeface="+mn-ea"/>
                <a:ea typeface="+mn-ea"/>
              </a:rPr>
              <a:t>A</a:t>
            </a:r>
            <a:r>
              <a:rPr kumimoji="1" lang="zh-CN" altLang="en-US" sz="2801" dirty="0">
                <a:solidFill>
                  <a:srgbClr val="FFFF00"/>
                </a:solidFill>
                <a:latin typeface="+mn-ea"/>
                <a:ea typeface="+mn-ea"/>
              </a:rPr>
              <a:t>的满足题目条件的不同满射个数共有</a:t>
            </a:r>
            <a:r>
              <a:rPr kumimoji="1" lang="en-US" altLang="zh-CN" sz="2801" dirty="0">
                <a:solidFill>
                  <a:srgbClr val="FFFF00"/>
                </a:solidFill>
                <a:latin typeface="+mn-ea"/>
                <a:ea typeface="+mn-ea"/>
              </a:rPr>
              <a:t>(n-k)!</a:t>
            </a:r>
            <a:r>
              <a:rPr kumimoji="1" lang="zh-CN" altLang="en-US" sz="2801" dirty="0">
                <a:solidFill>
                  <a:srgbClr val="FFFF00"/>
                </a:solidFill>
                <a:latin typeface="+mn-ea"/>
                <a:ea typeface="+mn-ea"/>
              </a:rPr>
              <a:t>。</a:t>
            </a:r>
          </a:p>
        </p:txBody>
      </p:sp>
    </p:spTree>
    <p:extLst>
      <p:ext uri="{BB962C8B-B14F-4D97-AF65-F5344CB8AC3E}">
        <p14:creationId xmlns:p14="http://schemas.microsoft.com/office/powerpoint/2010/main" val="1859227257"/>
      </p:ext>
    </p:extLst>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94052"/>
                                        </p:tgtEl>
                                        <p:attrNameLst>
                                          <p:attrName>style.visibility</p:attrName>
                                        </p:attrNameLst>
                                      </p:cBhvr>
                                      <p:to>
                                        <p:strVal val="visible"/>
                                      </p:to>
                                    </p:set>
                                    <p:anim calcmode="lin" valueType="num">
                                      <p:cBhvr additive="base">
                                        <p:cTn id="7" dur="500" fill="hold"/>
                                        <p:tgtEl>
                                          <p:spTgt spid="1794052"/>
                                        </p:tgtEl>
                                        <p:attrNameLst>
                                          <p:attrName>ppt_x</p:attrName>
                                        </p:attrNameLst>
                                      </p:cBhvr>
                                      <p:tavLst>
                                        <p:tav tm="0">
                                          <p:val>
                                            <p:strVal val="0-#ppt_w/2"/>
                                          </p:val>
                                        </p:tav>
                                        <p:tav tm="100000">
                                          <p:val>
                                            <p:strVal val="#ppt_x"/>
                                          </p:val>
                                        </p:tav>
                                      </p:tavLst>
                                    </p:anim>
                                    <p:anim calcmode="lin" valueType="num">
                                      <p:cBhvr additive="base">
                                        <p:cTn id="8" dur="500" fill="hold"/>
                                        <p:tgtEl>
                                          <p:spTgt spid="179405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94053"/>
                                        </p:tgtEl>
                                        <p:attrNameLst>
                                          <p:attrName>style.visibility</p:attrName>
                                        </p:attrNameLst>
                                      </p:cBhvr>
                                      <p:to>
                                        <p:strVal val="visible"/>
                                      </p:to>
                                    </p:set>
                                    <p:anim calcmode="lin" valueType="num">
                                      <p:cBhvr additive="base">
                                        <p:cTn id="13" dur="500" fill="hold"/>
                                        <p:tgtEl>
                                          <p:spTgt spid="1794053"/>
                                        </p:tgtEl>
                                        <p:attrNameLst>
                                          <p:attrName>ppt_x</p:attrName>
                                        </p:attrNameLst>
                                      </p:cBhvr>
                                      <p:tavLst>
                                        <p:tav tm="0">
                                          <p:val>
                                            <p:strVal val="#ppt_x"/>
                                          </p:val>
                                        </p:tav>
                                        <p:tav tm="100000">
                                          <p:val>
                                            <p:strVal val="#ppt_x"/>
                                          </p:val>
                                        </p:tav>
                                      </p:tavLst>
                                    </p:anim>
                                    <p:anim calcmode="lin" valueType="num">
                                      <p:cBhvr additive="base">
                                        <p:cTn id="14" dur="500" fill="hold"/>
                                        <p:tgtEl>
                                          <p:spTgt spid="179405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1794054"/>
                                        </p:tgtEl>
                                        <p:attrNameLst>
                                          <p:attrName>style.visibility</p:attrName>
                                        </p:attrNameLst>
                                      </p:cBhvr>
                                      <p:to>
                                        <p:strVal val="visible"/>
                                      </p:to>
                                    </p:set>
                                    <p:animEffect transition="in" filter="box(in)">
                                      <p:cBhvr>
                                        <p:cTn id="19" dur="500"/>
                                        <p:tgtEl>
                                          <p:spTgt spid="1794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4052" grpId="0" animBg="1" autoUpdateAnimBg="0"/>
      <p:bldP spid="1794053" grpId="0"/>
      <p:bldP spid="179405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7EA4F580-6455-4608-BFD8-432888899D05}"/>
              </a:ext>
            </a:extLst>
          </p:cNvPr>
          <p:cNvSpPr>
            <a:spLocks noGrp="1" noChangeArrowheads="1"/>
          </p:cNvSpPr>
          <p:nvPr>
            <p:ph type="title"/>
          </p:nvPr>
        </p:nvSpPr>
        <p:spPr/>
        <p:txBody>
          <a:bodyPr/>
          <a:lstStyle/>
          <a:p>
            <a:pPr eaLnBrk="1" hangingPunct="1"/>
            <a:r>
              <a:rPr lang="zh-CN" altLang="en-US" dirty="0"/>
              <a:t>例</a:t>
            </a:r>
            <a:r>
              <a:rPr lang="en-US" altLang="zh-CN" dirty="0"/>
              <a:t>5.30</a:t>
            </a:r>
            <a:endParaRPr lang="zh-CN" altLang="en-US" dirty="0"/>
          </a:p>
        </p:txBody>
      </p:sp>
      <p:sp>
        <p:nvSpPr>
          <p:cNvPr id="1785859" name="Rectangle 3">
            <a:extLst>
              <a:ext uri="{FF2B5EF4-FFF2-40B4-BE49-F238E27FC236}">
                <a16:creationId xmlns:a16="http://schemas.microsoft.com/office/drawing/2014/main" id="{4F2903E7-EA80-4E4C-A4A3-B6D8D56CCED4}"/>
              </a:ext>
            </a:extLst>
          </p:cNvPr>
          <p:cNvSpPr>
            <a:spLocks noGrp="1" noChangeArrowheads="1"/>
          </p:cNvSpPr>
          <p:nvPr>
            <p:ph type="body" idx="1"/>
          </p:nvPr>
        </p:nvSpPr>
        <p:spPr>
          <a:xfrm>
            <a:off x="307975" y="991394"/>
            <a:ext cx="11506200" cy="3598108"/>
          </a:xfrm>
        </p:spPr>
        <p:txBody>
          <a:bodyPr>
            <a:normAutofit lnSpcReduction="10000"/>
          </a:bodyPr>
          <a:lstStyle/>
          <a:p>
            <a:pPr marL="0" indent="0">
              <a:lnSpc>
                <a:spcPct val="200000"/>
              </a:lnSpc>
              <a:buNone/>
            </a:pPr>
            <a:r>
              <a:rPr lang="zh-CN" altLang="en-US" dirty="0">
                <a:solidFill>
                  <a:srgbClr val="C00000"/>
                </a:solidFill>
              </a:rPr>
              <a:t>例</a:t>
            </a:r>
            <a:r>
              <a:rPr lang="en-US" altLang="zh-CN" dirty="0">
                <a:solidFill>
                  <a:srgbClr val="C00000"/>
                </a:solidFill>
              </a:rPr>
              <a:t>5.30  </a:t>
            </a:r>
            <a:r>
              <a:rPr lang="zh-CN" altLang="en-US" dirty="0"/>
              <a:t>设</a:t>
            </a:r>
            <a:r>
              <a:rPr lang="en-US" altLang="zh-CN" dirty="0"/>
              <a:t>X={0,1,2,</a:t>
            </a:r>
            <a:r>
              <a:rPr lang="en-US" altLang="zh-CN" dirty="0">
                <a:latin typeface="宋体" panose="02010600030101010101" pitchFamily="2" charset="-122"/>
              </a:rPr>
              <a:t>…</a:t>
            </a:r>
            <a:r>
              <a:rPr lang="en-US" altLang="zh-CN" dirty="0"/>
              <a:t>}</a:t>
            </a:r>
            <a:r>
              <a:rPr lang="zh-CN" altLang="en-US" dirty="0"/>
              <a:t>，</a:t>
            </a:r>
            <a:r>
              <a:rPr lang="en-US" altLang="zh-CN" dirty="0"/>
              <a:t>Y={1,1/2,1/3,</a:t>
            </a:r>
            <a:r>
              <a:rPr lang="en-US" altLang="zh-CN" dirty="0">
                <a:latin typeface="宋体" panose="02010600030101010101" pitchFamily="2" charset="-122"/>
              </a:rPr>
              <a:t>…</a:t>
            </a:r>
            <a:r>
              <a:rPr lang="en-US" altLang="zh-CN" dirty="0"/>
              <a:t>}</a:t>
            </a:r>
            <a:r>
              <a:rPr lang="zh-CN" altLang="en-US" dirty="0"/>
              <a:t>，</a:t>
            </a:r>
            <a:r>
              <a:rPr lang="en-US" altLang="zh-CN" dirty="0"/>
              <a:t>f:X</a:t>
            </a:r>
            <a:r>
              <a:rPr lang="en-US" altLang="pt-BR" dirty="0"/>
              <a:t>→</a:t>
            </a:r>
            <a:r>
              <a:rPr lang="en-US" altLang="zh-CN" dirty="0"/>
              <a:t>Y</a:t>
            </a:r>
            <a:r>
              <a:rPr lang="zh-CN" altLang="en-US" dirty="0"/>
              <a:t>的定义如下：</a:t>
            </a:r>
            <a:endParaRPr lang="pt-BR" altLang="zh-CN" dirty="0"/>
          </a:p>
          <a:p>
            <a:pPr marL="0" indent="0">
              <a:lnSpc>
                <a:spcPct val="200000"/>
              </a:lnSpc>
              <a:buClr>
                <a:srgbClr val="800080"/>
              </a:buClr>
              <a:buNone/>
            </a:pPr>
            <a:r>
              <a:rPr lang="pt-BR" altLang="zh-CN" dirty="0"/>
              <a:t>    (1) f</a:t>
            </a:r>
            <a:r>
              <a:rPr lang="pt-BR" altLang="zh-CN" baseline="-25000" dirty="0"/>
              <a:t>1</a:t>
            </a:r>
            <a:r>
              <a:rPr lang="pt-BR" altLang="zh-CN" dirty="0"/>
              <a:t>={&lt;0,1/2&gt;,&lt;1,1/3&gt;,</a:t>
            </a:r>
            <a:r>
              <a:rPr lang="pt-BR" altLang="zh-CN" dirty="0">
                <a:latin typeface="宋体" panose="02010600030101010101" pitchFamily="2" charset="-122"/>
              </a:rPr>
              <a:t>…</a:t>
            </a:r>
            <a:r>
              <a:rPr lang="pt-BR" altLang="zh-CN" dirty="0"/>
              <a:t>,</a:t>
            </a:r>
            <a:r>
              <a:rPr lang="pt-BR" altLang="zh-CN" dirty="0">
                <a:solidFill>
                  <a:srgbClr val="0000CC"/>
                </a:solidFill>
              </a:rPr>
              <a:t>&lt;n,1/(n+2)&gt;</a:t>
            </a:r>
            <a:r>
              <a:rPr lang="pt-BR" altLang="zh-CN" dirty="0"/>
              <a:t>,</a:t>
            </a:r>
            <a:r>
              <a:rPr lang="pt-BR" altLang="zh-CN" dirty="0">
                <a:latin typeface="宋体" panose="02010600030101010101" pitchFamily="2" charset="-122"/>
              </a:rPr>
              <a:t>…</a:t>
            </a:r>
            <a:r>
              <a:rPr lang="pt-BR" altLang="zh-CN" dirty="0"/>
              <a:t>}</a:t>
            </a:r>
            <a:endParaRPr lang="zh-CN" altLang="pt-BR" dirty="0"/>
          </a:p>
          <a:p>
            <a:pPr marL="0" indent="0">
              <a:lnSpc>
                <a:spcPct val="200000"/>
              </a:lnSpc>
              <a:buClr>
                <a:srgbClr val="800080"/>
              </a:buClr>
              <a:buNone/>
            </a:pPr>
            <a:r>
              <a:rPr lang="zh-CN" altLang="en-US" dirty="0"/>
              <a:t>  （</a:t>
            </a:r>
            <a:r>
              <a:rPr lang="en-US" altLang="zh-CN" dirty="0"/>
              <a:t>2</a:t>
            </a:r>
            <a:r>
              <a:rPr lang="zh-CN" altLang="en-US" dirty="0"/>
              <a:t>）</a:t>
            </a:r>
            <a:r>
              <a:rPr lang="pt-BR" altLang="zh-CN" dirty="0"/>
              <a:t>f</a:t>
            </a:r>
            <a:r>
              <a:rPr lang="pt-BR" altLang="zh-CN" baseline="-25000" dirty="0"/>
              <a:t>2</a:t>
            </a:r>
            <a:r>
              <a:rPr lang="pt-BR" altLang="zh-CN" dirty="0"/>
              <a:t>={&lt;0,1&gt;,&lt;1,1&gt;,&lt;2,1/2&gt;,</a:t>
            </a:r>
            <a:r>
              <a:rPr lang="pt-BR" altLang="zh-CN" dirty="0">
                <a:latin typeface="宋体" panose="02010600030101010101" pitchFamily="2" charset="-122"/>
              </a:rPr>
              <a:t>…</a:t>
            </a:r>
            <a:r>
              <a:rPr lang="pt-BR" altLang="zh-CN" dirty="0"/>
              <a:t>,</a:t>
            </a:r>
            <a:r>
              <a:rPr lang="pt-BR" altLang="zh-CN" dirty="0">
                <a:solidFill>
                  <a:srgbClr val="FF0000"/>
                </a:solidFill>
              </a:rPr>
              <a:t>&lt;n,1/n&gt;</a:t>
            </a:r>
            <a:r>
              <a:rPr lang="pt-BR" altLang="zh-CN" dirty="0"/>
              <a:t>,</a:t>
            </a:r>
            <a:r>
              <a:rPr lang="pt-BR" altLang="zh-CN" dirty="0">
                <a:latin typeface="宋体" panose="02010600030101010101" pitchFamily="2" charset="-122"/>
              </a:rPr>
              <a:t>…</a:t>
            </a:r>
            <a:r>
              <a:rPr lang="pt-BR" altLang="zh-CN" dirty="0"/>
              <a:t>}</a:t>
            </a:r>
            <a:endParaRPr lang="zh-CN" altLang="pt-BR" dirty="0"/>
          </a:p>
          <a:p>
            <a:pPr marL="0" indent="0">
              <a:lnSpc>
                <a:spcPct val="200000"/>
              </a:lnSpc>
              <a:buClr>
                <a:srgbClr val="800080"/>
              </a:buClr>
              <a:buNone/>
            </a:pPr>
            <a:r>
              <a:rPr lang="zh-CN" altLang="en-US" dirty="0"/>
              <a:t>  （</a:t>
            </a:r>
            <a:r>
              <a:rPr lang="en-US" altLang="zh-CN" dirty="0"/>
              <a:t>3</a:t>
            </a:r>
            <a:r>
              <a:rPr lang="zh-CN" altLang="en-US" dirty="0"/>
              <a:t>）</a:t>
            </a:r>
            <a:r>
              <a:rPr lang="en-US" altLang="zh-CN" dirty="0"/>
              <a:t>f</a:t>
            </a:r>
            <a:r>
              <a:rPr lang="en-US" altLang="zh-CN" baseline="-25000" dirty="0"/>
              <a:t>3</a:t>
            </a:r>
            <a:r>
              <a:rPr lang="en-US" altLang="zh-CN" dirty="0"/>
              <a:t>={&lt;0,1&gt;,&lt;1,1/2&gt;,</a:t>
            </a:r>
            <a:r>
              <a:rPr lang="en-US" altLang="zh-CN" dirty="0">
                <a:latin typeface="宋体" panose="02010600030101010101" pitchFamily="2" charset="-122"/>
              </a:rPr>
              <a:t>…</a:t>
            </a:r>
            <a:r>
              <a:rPr lang="en-US" altLang="zh-CN" dirty="0"/>
              <a:t>,</a:t>
            </a:r>
            <a:r>
              <a:rPr lang="en-US" altLang="zh-CN" dirty="0">
                <a:solidFill>
                  <a:srgbClr val="0000CC"/>
                </a:solidFill>
              </a:rPr>
              <a:t>&lt;n,1</a:t>
            </a:r>
            <a:r>
              <a:rPr lang="pt-BR" altLang="zh-CN" dirty="0">
                <a:solidFill>
                  <a:srgbClr val="0000CC"/>
                </a:solidFill>
              </a:rPr>
              <a:t>/(n+1)</a:t>
            </a:r>
            <a:r>
              <a:rPr lang="en-US" altLang="zh-CN" dirty="0"/>
              <a:t>&gt;,</a:t>
            </a:r>
            <a:r>
              <a:rPr lang="en-US" altLang="zh-CN" dirty="0">
                <a:latin typeface="宋体" panose="02010600030101010101" pitchFamily="2" charset="-122"/>
              </a:rPr>
              <a:t>…</a:t>
            </a:r>
            <a:r>
              <a:rPr lang="en-US" altLang="zh-CN" dirty="0"/>
              <a:t>}</a:t>
            </a:r>
            <a:r>
              <a:rPr lang="zh-CN" altLang="en-US" dirty="0"/>
              <a:t>。</a:t>
            </a:r>
          </a:p>
          <a:p>
            <a:pPr marL="0" indent="0">
              <a:lnSpc>
                <a:spcPct val="200000"/>
              </a:lnSpc>
              <a:buNone/>
            </a:pPr>
            <a:r>
              <a:rPr lang="zh-CN" altLang="en-US" dirty="0"/>
              <a:t>试判断它们的类型。</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B9731DF7-FBD0-4775-BC4A-646A45BAB713}"/>
              </a:ext>
            </a:extLst>
          </p:cNvPr>
          <p:cNvSpPr>
            <a:spLocks noGrp="1" noChangeArrowheads="1"/>
          </p:cNvSpPr>
          <p:nvPr>
            <p:ph type="title"/>
          </p:nvPr>
        </p:nvSpPr>
        <p:spPr/>
        <p:txBody>
          <a:bodyPr/>
          <a:lstStyle/>
          <a:p>
            <a:pPr eaLnBrk="1" hangingPunct="1"/>
            <a:r>
              <a:rPr lang="zh-CN" altLang="en-US" dirty="0"/>
              <a:t>例</a:t>
            </a:r>
            <a:r>
              <a:rPr lang="en-US" altLang="zh-CN" dirty="0"/>
              <a:t>5.30</a:t>
            </a:r>
            <a:r>
              <a:rPr lang="zh-CN" altLang="en-US" dirty="0"/>
              <a:t>（续）</a:t>
            </a:r>
          </a:p>
        </p:txBody>
      </p:sp>
      <p:sp>
        <p:nvSpPr>
          <p:cNvPr id="1786883" name="Rectangle 3">
            <a:extLst>
              <a:ext uri="{FF2B5EF4-FFF2-40B4-BE49-F238E27FC236}">
                <a16:creationId xmlns:a16="http://schemas.microsoft.com/office/drawing/2014/main" id="{80206C12-9B5B-490F-915D-C98CEAFE433F}"/>
              </a:ext>
            </a:extLst>
          </p:cNvPr>
          <p:cNvSpPr>
            <a:spLocks noGrp="1" noChangeArrowheads="1"/>
          </p:cNvSpPr>
          <p:nvPr>
            <p:ph type="body" idx="1"/>
          </p:nvPr>
        </p:nvSpPr>
        <p:spPr>
          <a:xfrm>
            <a:off x="352492" y="1191253"/>
            <a:ext cx="11385483" cy="5315911"/>
          </a:xfrm>
        </p:spPr>
        <p:txBody>
          <a:bodyPr>
            <a:normAutofit lnSpcReduction="10000"/>
          </a:bodyPr>
          <a:lstStyle/>
          <a:p>
            <a:pPr marL="0" indent="0">
              <a:lnSpc>
                <a:spcPct val="150000"/>
              </a:lnSpc>
              <a:spcBef>
                <a:spcPct val="40000"/>
              </a:spcBef>
              <a:buClr>
                <a:srgbClr val="800080"/>
              </a:buClr>
              <a:buNone/>
            </a:pPr>
            <a:r>
              <a:rPr lang="zh-CN" altLang="en-US" dirty="0"/>
              <a:t>（</a:t>
            </a:r>
            <a:r>
              <a:rPr lang="en-US" altLang="zh-CN" dirty="0"/>
              <a:t>1</a:t>
            </a:r>
            <a:r>
              <a:rPr lang="zh-CN" altLang="en-US" dirty="0"/>
              <a:t>）由已知得，</a:t>
            </a:r>
          </a:p>
          <a:p>
            <a:pPr marL="533507" indent="-533507">
              <a:lnSpc>
                <a:spcPct val="150000"/>
              </a:lnSpc>
              <a:spcBef>
                <a:spcPct val="40000"/>
              </a:spcBef>
              <a:buNone/>
            </a:pPr>
            <a:endParaRPr lang="en-US" altLang="zh-CN" dirty="0"/>
          </a:p>
          <a:p>
            <a:pPr marL="533507" indent="-533507">
              <a:lnSpc>
                <a:spcPct val="150000"/>
              </a:lnSpc>
              <a:spcBef>
                <a:spcPct val="40000"/>
              </a:spcBef>
              <a:buNone/>
            </a:pPr>
            <a:r>
              <a:rPr lang="zh-CN" altLang="en-US" dirty="0"/>
              <a:t>根据函数</a:t>
            </a:r>
            <a:r>
              <a:rPr lang="en-US" altLang="zh-CN" dirty="0"/>
              <a:t>f</a:t>
            </a:r>
            <a:r>
              <a:rPr lang="en-US" altLang="zh-CN" baseline="-25000" dirty="0"/>
              <a:t>1</a:t>
            </a:r>
            <a:r>
              <a:rPr lang="en-US" altLang="zh-CN" dirty="0"/>
              <a:t>(n)</a:t>
            </a:r>
            <a:r>
              <a:rPr lang="zh-CN" altLang="en-US" dirty="0"/>
              <a:t>的表达式和单射函数的定义知，</a:t>
            </a:r>
            <a:r>
              <a:rPr lang="en-US" altLang="zh-CN" dirty="0"/>
              <a:t>f</a:t>
            </a:r>
            <a:r>
              <a:rPr lang="en-US" altLang="zh-CN" baseline="-25000" dirty="0"/>
              <a:t>1</a:t>
            </a:r>
            <a:r>
              <a:rPr lang="zh-CN" altLang="en-US" dirty="0"/>
              <a:t>是单射函数；但是，</a:t>
            </a:r>
            <a:r>
              <a:rPr lang="en-US" altLang="zh-CN" dirty="0"/>
              <a:t>Y</a:t>
            </a:r>
            <a:r>
              <a:rPr lang="zh-CN" altLang="en-US" dirty="0"/>
              <a:t>中元素</a:t>
            </a:r>
            <a:r>
              <a:rPr lang="en-US" altLang="zh-CN" dirty="0"/>
              <a:t>1</a:t>
            </a:r>
            <a:r>
              <a:rPr lang="zh-CN" altLang="en-US" dirty="0"/>
              <a:t>没有</a:t>
            </a:r>
            <a:endParaRPr lang="en-US" altLang="zh-CN" dirty="0"/>
          </a:p>
          <a:p>
            <a:pPr marL="533507" indent="-533507">
              <a:lnSpc>
                <a:spcPct val="150000"/>
              </a:lnSpc>
              <a:spcBef>
                <a:spcPct val="40000"/>
              </a:spcBef>
              <a:buNone/>
            </a:pPr>
            <a:r>
              <a:rPr lang="zh-CN" altLang="en-US" dirty="0"/>
              <a:t>原象，</a:t>
            </a:r>
            <a:r>
              <a:rPr lang="zh-CN" altLang="en-US" dirty="0">
                <a:solidFill>
                  <a:srgbClr val="0000CC"/>
                </a:solidFill>
              </a:rPr>
              <a:t>所以</a:t>
            </a:r>
            <a:r>
              <a:rPr lang="en-US" altLang="zh-CN" dirty="0">
                <a:solidFill>
                  <a:srgbClr val="0000CC"/>
                </a:solidFill>
              </a:rPr>
              <a:t>f</a:t>
            </a:r>
            <a:r>
              <a:rPr lang="en-US" altLang="zh-CN" baseline="-25000" dirty="0">
                <a:solidFill>
                  <a:srgbClr val="0000CC"/>
                </a:solidFill>
              </a:rPr>
              <a:t>1</a:t>
            </a:r>
            <a:r>
              <a:rPr lang="zh-CN" altLang="en-US" dirty="0">
                <a:solidFill>
                  <a:srgbClr val="0000CC"/>
                </a:solidFill>
              </a:rPr>
              <a:t>不是满射函数</a:t>
            </a:r>
            <a:r>
              <a:rPr lang="zh-CN" altLang="en-US" dirty="0"/>
              <a:t>。</a:t>
            </a:r>
          </a:p>
          <a:p>
            <a:pPr marL="0" indent="0">
              <a:lnSpc>
                <a:spcPct val="150000"/>
              </a:lnSpc>
              <a:spcBef>
                <a:spcPct val="40000"/>
              </a:spcBef>
              <a:buClr>
                <a:srgbClr val="800080"/>
              </a:buClr>
              <a:buNone/>
            </a:pPr>
            <a:r>
              <a:rPr lang="en-US" altLang="zh-CN" dirty="0"/>
              <a:t> (2) </a:t>
            </a:r>
            <a:r>
              <a:rPr lang="zh-CN" altLang="en-US" dirty="0"/>
              <a:t>由已知得，</a:t>
            </a:r>
          </a:p>
          <a:p>
            <a:pPr marL="533507" indent="-533507">
              <a:lnSpc>
                <a:spcPct val="150000"/>
              </a:lnSpc>
              <a:spcBef>
                <a:spcPct val="40000"/>
              </a:spcBef>
              <a:buNone/>
            </a:pPr>
            <a:endParaRPr lang="en-US" altLang="zh-CN" dirty="0"/>
          </a:p>
          <a:p>
            <a:pPr marL="533507" indent="-533507">
              <a:lnSpc>
                <a:spcPct val="150000"/>
              </a:lnSpc>
              <a:spcBef>
                <a:spcPct val="40000"/>
              </a:spcBef>
              <a:buNone/>
            </a:pPr>
            <a:endParaRPr lang="zh-CN" altLang="en-US" dirty="0"/>
          </a:p>
          <a:p>
            <a:pPr marL="533507" indent="-533507">
              <a:lnSpc>
                <a:spcPct val="150000"/>
              </a:lnSpc>
              <a:spcBef>
                <a:spcPct val="0"/>
              </a:spcBef>
              <a:buNone/>
            </a:pPr>
            <a:r>
              <a:rPr lang="zh-CN" altLang="en-US" dirty="0"/>
              <a:t>显然</a:t>
            </a:r>
            <a:r>
              <a:rPr lang="en-US" altLang="zh-CN" dirty="0"/>
              <a:t>f</a:t>
            </a:r>
            <a:r>
              <a:rPr lang="en-US" altLang="zh-CN" baseline="-25000" dirty="0"/>
              <a:t>2</a:t>
            </a:r>
            <a:r>
              <a:rPr lang="zh-CN" altLang="en-US" dirty="0"/>
              <a:t>是满射函数。但是，</a:t>
            </a:r>
            <a:r>
              <a:rPr lang="en-US" altLang="zh-CN" dirty="0"/>
              <a:t>X</a:t>
            </a:r>
            <a:r>
              <a:rPr lang="zh-CN" altLang="en-US" dirty="0"/>
              <a:t>中元素</a:t>
            </a:r>
            <a:r>
              <a:rPr lang="en-US" altLang="zh-CN" dirty="0"/>
              <a:t>0</a:t>
            </a:r>
            <a:r>
              <a:rPr lang="zh-CN" altLang="en-US" dirty="0"/>
              <a:t>和</a:t>
            </a:r>
            <a:r>
              <a:rPr lang="en-US" altLang="zh-CN" dirty="0"/>
              <a:t>1</a:t>
            </a:r>
            <a:r>
              <a:rPr lang="zh-CN" altLang="en-US" dirty="0"/>
              <a:t>有相同的象</a:t>
            </a:r>
            <a:r>
              <a:rPr lang="en-US" altLang="zh-CN" dirty="0"/>
              <a:t>1</a:t>
            </a:r>
            <a:r>
              <a:rPr lang="zh-CN" altLang="en-US" dirty="0"/>
              <a:t>，所以</a:t>
            </a:r>
            <a:r>
              <a:rPr lang="en-US" altLang="zh-CN" dirty="0">
                <a:solidFill>
                  <a:srgbClr val="0000CC"/>
                </a:solidFill>
              </a:rPr>
              <a:t>f</a:t>
            </a:r>
            <a:r>
              <a:rPr lang="en-US" altLang="zh-CN" baseline="-25000" dirty="0">
                <a:solidFill>
                  <a:srgbClr val="0000CC"/>
                </a:solidFill>
              </a:rPr>
              <a:t>2</a:t>
            </a:r>
            <a:r>
              <a:rPr lang="zh-CN" altLang="en-US" dirty="0">
                <a:solidFill>
                  <a:srgbClr val="0000CC"/>
                </a:solidFill>
              </a:rPr>
              <a:t>不是单射函数</a:t>
            </a:r>
            <a:r>
              <a:rPr lang="zh-CN" altLang="en-US" dirty="0"/>
              <a:t>。</a:t>
            </a:r>
          </a:p>
        </p:txBody>
      </p:sp>
      <p:sp>
        <p:nvSpPr>
          <p:cNvPr id="26629" name="Rectangle 4">
            <a:extLst>
              <a:ext uri="{FF2B5EF4-FFF2-40B4-BE49-F238E27FC236}">
                <a16:creationId xmlns:a16="http://schemas.microsoft.com/office/drawing/2014/main" id="{F8B3CB1C-962A-41D6-A327-502F974682D8}"/>
              </a:ext>
            </a:extLst>
          </p:cNvPr>
          <p:cNvSpPr>
            <a:spLocks noChangeArrowheads="1"/>
          </p:cNvSpPr>
          <p:nvPr/>
        </p:nvSpPr>
        <p:spPr bwMode="auto">
          <a:xfrm>
            <a:off x="1526117" y="-292519"/>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graphicFrame>
        <p:nvGraphicFramePr>
          <p:cNvPr id="1786885" name="Object 5">
            <a:extLst>
              <a:ext uri="{FF2B5EF4-FFF2-40B4-BE49-F238E27FC236}">
                <a16:creationId xmlns:a16="http://schemas.microsoft.com/office/drawing/2014/main" id="{0D2A8F13-0019-40A0-BF09-1C97C057B5F8}"/>
              </a:ext>
            </a:extLst>
          </p:cNvPr>
          <p:cNvGraphicFramePr>
            <a:graphicFrameLocks noChangeAspect="1"/>
          </p:cNvGraphicFramePr>
          <p:nvPr>
            <p:extLst>
              <p:ext uri="{D42A27DB-BD31-4B8C-83A1-F6EECF244321}">
                <p14:modId xmlns:p14="http://schemas.microsoft.com/office/powerpoint/2010/main" val="388426351"/>
              </p:ext>
            </p:extLst>
          </p:nvPr>
        </p:nvGraphicFramePr>
        <p:xfrm>
          <a:off x="3051175" y="1677194"/>
          <a:ext cx="3869633" cy="920963"/>
        </p:xfrm>
        <a:graphic>
          <a:graphicData uri="http://schemas.openxmlformats.org/presentationml/2006/ole">
            <mc:AlternateContent xmlns:mc="http://schemas.openxmlformats.org/markup-compatibility/2006">
              <mc:Choice xmlns:v="urn:schemas-microsoft-com:vml" Requires="v">
                <p:oleObj spid="_x0000_s356448" name="Equation" r:id="rId3" imgW="1419262" imgH="285750" progId="Equation.DSMT4">
                  <p:embed/>
                </p:oleObj>
              </mc:Choice>
              <mc:Fallback>
                <p:oleObj name="Equation" r:id="rId3" imgW="1419262" imgH="285750" progId="Equation.DSMT4">
                  <p:embed/>
                  <p:pic>
                    <p:nvPicPr>
                      <p:cNvPr id="1786885" name="Object 5">
                        <a:extLst>
                          <a:ext uri="{FF2B5EF4-FFF2-40B4-BE49-F238E27FC236}">
                            <a16:creationId xmlns:a16="http://schemas.microsoft.com/office/drawing/2014/main" id="{0D2A8F13-0019-40A0-BF09-1C97C057B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1175" y="1677194"/>
                        <a:ext cx="3869633" cy="9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1" name="Rectangle 6">
            <a:extLst>
              <a:ext uri="{FF2B5EF4-FFF2-40B4-BE49-F238E27FC236}">
                <a16:creationId xmlns:a16="http://schemas.microsoft.com/office/drawing/2014/main" id="{3B82786F-2F90-42EA-ADF0-F029DE2A4FF2}"/>
              </a:ext>
            </a:extLst>
          </p:cNvPr>
          <p:cNvSpPr>
            <a:spLocks noChangeArrowheads="1"/>
          </p:cNvSpPr>
          <p:nvPr/>
        </p:nvSpPr>
        <p:spPr bwMode="auto">
          <a:xfrm>
            <a:off x="1526117" y="2870513"/>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graphicFrame>
        <p:nvGraphicFramePr>
          <p:cNvPr id="1786887" name="Object 7">
            <a:extLst>
              <a:ext uri="{FF2B5EF4-FFF2-40B4-BE49-F238E27FC236}">
                <a16:creationId xmlns:a16="http://schemas.microsoft.com/office/drawing/2014/main" id="{6F1DB2CF-0934-450E-83E4-B74713D30C01}"/>
              </a:ext>
            </a:extLst>
          </p:cNvPr>
          <p:cNvGraphicFramePr>
            <a:graphicFrameLocks noChangeAspect="1"/>
          </p:cNvGraphicFramePr>
          <p:nvPr>
            <p:extLst>
              <p:ext uri="{D42A27DB-BD31-4B8C-83A1-F6EECF244321}">
                <p14:modId xmlns:p14="http://schemas.microsoft.com/office/powerpoint/2010/main" val="1531831131"/>
              </p:ext>
            </p:extLst>
          </p:nvPr>
        </p:nvGraphicFramePr>
        <p:xfrm>
          <a:off x="3032394" y="4097935"/>
          <a:ext cx="3750543" cy="1570400"/>
        </p:xfrm>
        <a:graphic>
          <a:graphicData uri="http://schemas.openxmlformats.org/presentationml/2006/ole">
            <mc:AlternateContent xmlns:mc="http://schemas.openxmlformats.org/markup-compatibility/2006">
              <mc:Choice xmlns:v="urn:schemas-microsoft-com:vml" Requires="v">
                <p:oleObj spid="_x0000_s356449" name="Equation" r:id="rId5" imgW="1200018" imgH="466725" progId="Equation.DSMT4">
                  <p:embed/>
                </p:oleObj>
              </mc:Choice>
              <mc:Fallback>
                <p:oleObj name="Equation" r:id="rId5" imgW="1200018" imgH="466725" progId="Equation.DSMT4">
                  <p:embed/>
                  <p:pic>
                    <p:nvPicPr>
                      <p:cNvPr id="1786887" name="Object 7">
                        <a:extLst>
                          <a:ext uri="{FF2B5EF4-FFF2-40B4-BE49-F238E27FC236}">
                            <a16:creationId xmlns:a16="http://schemas.microsoft.com/office/drawing/2014/main" id="{6F1DB2CF-0934-450E-83E4-B74713D30C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2394" y="4097935"/>
                        <a:ext cx="3750543" cy="15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3" name="Rectangle 8">
            <a:extLst>
              <a:ext uri="{FF2B5EF4-FFF2-40B4-BE49-F238E27FC236}">
                <a16:creationId xmlns:a16="http://schemas.microsoft.com/office/drawing/2014/main" id="{9A9D0E14-6C97-48A9-A385-177B54A4E401}"/>
              </a:ext>
            </a:extLst>
          </p:cNvPr>
          <p:cNvSpPr>
            <a:spLocks noChangeArrowheads="1"/>
          </p:cNvSpPr>
          <p:nvPr/>
        </p:nvSpPr>
        <p:spPr bwMode="auto">
          <a:xfrm>
            <a:off x="1526117" y="2961022"/>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86883">
                                            <p:txEl>
                                              <p:pRg st="0" end="0"/>
                                            </p:txEl>
                                          </p:spTgt>
                                        </p:tgtEl>
                                        <p:attrNameLst>
                                          <p:attrName>style.visibility</p:attrName>
                                        </p:attrNameLst>
                                      </p:cBhvr>
                                      <p:to>
                                        <p:strVal val="visible"/>
                                      </p:to>
                                    </p:set>
                                    <p:anim calcmode="lin" valueType="num">
                                      <p:cBhvr additive="base">
                                        <p:cTn id="7" dur="500" fill="hold"/>
                                        <p:tgtEl>
                                          <p:spTgt spid="17868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868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86885"/>
                                        </p:tgtEl>
                                        <p:attrNameLst>
                                          <p:attrName>style.visibility</p:attrName>
                                        </p:attrNameLst>
                                      </p:cBhvr>
                                      <p:to>
                                        <p:strVal val="visible"/>
                                      </p:to>
                                    </p:set>
                                    <p:anim calcmode="lin" valueType="num">
                                      <p:cBhvr additive="base">
                                        <p:cTn id="13" dur="500" fill="hold"/>
                                        <p:tgtEl>
                                          <p:spTgt spid="1786885"/>
                                        </p:tgtEl>
                                        <p:attrNameLst>
                                          <p:attrName>ppt_x</p:attrName>
                                        </p:attrNameLst>
                                      </p:cBhvr>
                                      <p:tavLst>
                                        <p:tav tm="0">
                                          <p:val>
                                            <p:strVal val="#ppt_x"/>
                                          </p:val>
                                        </p:tav>
                                        <p:tav tm="100000">
                                          <p:val>
                                            <p:strVal val="#ppt_x"/>
                                          </p:val>
                                        </p:tav>
                                      </p:tavLst>
                                    </p:anim>
                                    <p:anim calcmode="lin" valueType="num">
                                      <p:cBhvr additive="base">
                                        <p:cTn id="14" dur="500" fill="hold"/>
                                        <p:tgtEl>
                                          <p:spTgt spid="178688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86883">
                                            <p:txEl>
                                              <p:pRg st="2" end="2"/>
                                            </p:txEl>
                                          </p:spTgt>
                                        </p:tgtEl>
                                        <p:attrNameLst>
                                          <p:attrName>style.visibility</p:attrName>
                                        </p:attrNameLst>
                                      </p:cBhvr>
                                      <p:to>
                                        <p:strVal val="visible"/>
                                      </p:to>
                                    </p:set>
                                    <p:anim calcmode="lin" valueType="num">
                                      <p:cBhvr additive="base">
                                        <p:cTn id="19" dur="500" fill="hold"/>
                                        <p:tgtEl>
                                          <p:spTgt spid="178688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8688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86883">
                                            <p:txEl>
                                              <p:pRg st="3" end="3"/>
                                            </p:txEl>
                                          </p:spTgt>
                                        </p:tgtEl>
                                        <p:attrNameLst>
                                          <p:attrName>style.visibility</p:attrName>
                                        </p:attrNameLst>
                                      </p:cBhvr>
                                      <p:to>
                                        <p:strVal val="visible"/>
                                      </p:to>
                                    </p:set>
                                    <p:anim calcmode="lin" valueType="num">
                                      <p:cBhvr additive="base">
                                        <p:cTn id="23" dur="500" fill="hold"/>
                                        <p:tgtEl>
                                          <p:spTgt spid="178688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868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786883">
                                            <p:txEl>
                                              <p:pRg st="4" end="4"/>
                                            </p:txEl>
                                          </p:spTgt>
                                        </p:tgtEl>
                                        <p:attrNameLst>
                                          <p:attrName>style.visibility</p:attrName>
                                        </p:attrNameLst>
                                      </p:cBhvr>
                                      <p:to>
                                        <p:strVal val="visible"/>
                                      </p:to>
                                    </p:set>
                                    <p:anim calcmode="lin" valueType="num">
                                      <p:cBhvr additive="base">
                                        <p:cTn id="29" dur="500" fill="hold"/>
                                        <p:tgtEl>
                                          <p:spTgt spid="178688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7868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nodeType="clickEffect">
                                  <p:stCondLst>
                                    <p:cond delay="0"/>
                                  </p:stCondLst>
                                  <p:childTnLst>
                                    <p:set>
                                      <p:cBhvr>
                                        <p:cTn id="34" dur="1" fill="hold">
                                          <p:stCondLst>
                                            <p:cond delay="0"/>
                                          </p:stCondLst>
                                        </p:cTn>
                                        <p:tgtEl>
                                          <p:spTgt spid="1786887"/>
                                        </p:tgtEl>
                                        <p:attrNameLst>
                                          <p:attrName>style.visibility</p:attrName>
                                        </p:attrNameLst>
                                      </p:cBhvr>
                                      <p:to>
                                        <p:strVal val="visible"/>
                                      </p:to>
                                    </p:set>
                                    <p:animEffect transition="in" filter="box(in)">
                                      <p:cBhvr>
                                        <p:cTn id="35" dur="500"/>
                                        <p:tgtEl>
                                          <p:spTgt spid="178688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786883">
                                            <p:txEl>
                                              <p:pRg st="7" end="7"/>
                                            </p:txEl>
                                          </p:spTgt>
                                        </p:tgtEl>
                                        <p:attrNameLst>
                                          <p:attrName>style.visibility</p:attrName>
                                        </p:attrNameLst>
                                      </p:cBhvr>
                                      <p:to>
                                        <p:strVal val="visible"/>
                                      </p:to>
                                    </p:set>
                                    <p:anim calcmode="lin" valueType="num">
                                      <p:cBhvr additive="base">
                                        <p:cTn id="40" dur="500" fill="hold"/>
                                        <p:tgtEl>
                                          <p:spTgt spid="1786883">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78688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688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a:extLst>
              <a:ext uri="{FF2B5EF4-FFF2-40B4-BE49-F238E27FC236}">
                <a16:creationId xmlns:a16="http://schemas.microsoft.com/office/drawing/2014/main" id="{44571F49-E175-498E-8453-1A483E3EC424}"/>
              </a:ext>
            </a:extLst>
          </p:cNvPr>
          <p:cNvSpPr>
            <a:spLocks noGrp="1" noChangeArrowheads="1"/>
          </p:cNvSpPr>
          <p:nvPr>
            <p:ph type="title"/>
          </p:nvPr>
        </p:nvSpPr>
        <p:spPr/>
        <p:txBody>
          <a:bodyPr/>
          <a:lstStyle/>
          <a:p>
            <a:pPr eaLnBrk="1" hangingPunct="1"/>
            <a:r>
              <a:rPr lang="zh-CN" altLang="en-US" dirty="0"/>
              <a:t>例</a:t>
            </a:r>
            <a:r>
              <a:rPr lang="en-US" altLang="zh-CN" dirty="0"/>
              <a:t>5.30(</a:t>
            </a:r>
            <a:r>
              <a:rPr lang="zh-CN" altLang="en-US" dirty="0"/>
              <a:t>续）</a:t>
            </a:r>
          </a:p>
        </p:txBody>
      </p:sp>
      <p:sp>
        <p:nvSpPr>
          <p:cNvPr id="1787907" name="Rectangle 3">
            <a:extLst>
              <a:ext uri="{FF2B5EF4-FFF2-40B4-BE49-F238E27FC236}">
                <a16:creationId xmlns:a16="http://schemas.microsoft.com/office/drawing/2014/main" id="{1D6058A3-520D-46BC-8DFE-2DF8D2B752F0}"/>
              </a:ext>
            </a:extLst>
          </p:cNvPr>
          <p:cNvSpPr>
            <a:spLocks noGrp="1" noChangeArrowheads="1"/>
          </p:cNvSpPr>
          <p:nvPr>
            <p:ph type="body" idx="1"/>
          </p:nvPr>
        </p:nvSpPr>
        <p:spPr>
          <a:xfrm>
            <a:off x="536575" y="1158793"/>
            <a:ext cx="8206099" cy="2387268"/>
          </a:xfrm>
        </p:spPr>
        <p:txBody>
          <a:bodyPr>
            <a:normAutofit/>
          </a:bodyPr>
          <a:lstStyle/>
          <a:p>
            <a:pPr marL="0" indent="0">
              <a:buClr>
                <a:srgbClr val="800080"/>
              </a:buClr>
              <a:buNone/>
            </a:pPr>
            <a:r>
              <a:rPr lang="zh-CN" altLang="en-US" dirty="0"/>
              <a:t>（</a:t>
            </a:r>
            <a:r>
              <a:rPr lang="en-US" altLang="zh-CN" dirty="0"/>
              <a:t>3</a:t>
            </a:r>
            <a:r>
              <a:rPr lang="zh-CN" altLang="en-US" dirty="0"/>
              <a:t>） 由已知得，</a:t>
            </a:r>
          </a:p>
          <a:p>
            <a:pPr marL="533507" indent="-533507">
              <a:buNone/>
            </a:pPr>
            <a:endParaRPr lang="zh-CN" altLang="en-US" dirty="0"/>
          </a:p>
          <a:p>
            <a:pPr marL="533507" indent="-533507">
              <a:buNone/>
            </a:pPr>
            <a:endParaRPr lang="en-US" altLang="zh-CN" dirty="0"/>
          </a:p>
          <a:p>
            <a:pPr marL="533507" indent="-533507">
              <a:buNone/>
            </a:pPr>
            <a:endParaRPr lang="en-US" altLang="zh-CN" dirty="0"/>
          </a:p>
          <a:p>
            <a:pPr marL="533507" indent="-533507">
              <a:buNone/>
            </a:pPr>
            <a:r>
              <a:rPr lang="zh-CN" altLang="en-US" dirty="0"/>
              <a:t>  显然</a:t>
            </a:r>
            <a:r>
              <a:rPr lang="zh-CN" altLang="en-US" dirty="0">
                <a:solidFill>
                  <a:srgbClr val="0000CC"/>
                </a:solidFill>
              </a:rPr>
              <a:t>，</a:t>
            </a:r>
            <a:r>
              <a:rPr lang="en-US" altLang="zh-CN" dirty="0"/>
              <a:t>f</a:t>
            </a:r>
            <a:r>
              <a:rPr lang="en-US" altLang="zh-CN" baseline="-25000" dirty="0"/>
              <a:t>3</a:t>
            </a:r>
            <a:r>
              <a:rPr lang="zh-CN" altLang="en-US" dirty="0">
                <a:solidFill>
                  <a:srgbClr val="0000CC"/>
                </a:solidFill>
              </a:rPr>
              <a:t>是双射函数。</a:t>
            </a:r>
          </a:p>
        </p:txBody>
      </p:sp>
      <p:sp>
        <p:nvSpPr>
          <p:cNvPr id="27653" name="Rectangle 4">
            <a:extLst>
              <a:ext uri="{FF2B5EF4-FFF2-40B4-BE49-F238E27FC236}">
                <a16:creationId xmlns:a16="http://schemas.microsoft.com/office/drawing/2014/main" id="{6D911C78-5BE1-4DF1-B331-7291ED085C60}"/>
              </a:ext>
            </a:extLst>
          </p:cNvPr>
          <p:cNvSpPr>
            <a:spLocks noChangeArrowheads="1"/>
          </p:cNvSpPr>
          <p:nvPr/>
        </p:nvSpPr>
        <p:spPr bwMode="auto">
          <a:xfrm>
            <a:off x="1526117" y="-292519"/>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sp>
        <p:nvSpPr>
          <p:cNvPr id="27654" name="Rectangle 5">
            <a:extLst>
              <a:ext uri="{FF2B5EF4-FFF2-40B4-BE49-F238E27FC236}">
                <a16:creationId xmlns:a16="http://schemas.microsoft.com/office/drawing/2014/main" id="{12AD643A-B4D7-4309-AC12-8299F31BE690}"/>
              </a:ext>
            </a:extLst>
          </p:cNvPr>
          <p:cNvSpPr>
            <a:spLocks noChangeArrowheads="1"/>
          </p:cNvSpPr>
          <p:nvPr/>
        </p:nvSpPr>
        <p:spPr bwMode="auto">
          <a:xfrm>
            <a:off x="1526117" y="2870513"/>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sp>
        <p:nvSpPr>
          <p:cNvPr id="27655" name="Rectangle 6">
            <a:extLst>
              <a:ext uri="{FF2B5EF4-FFF2-40B4-BE49-F238E27FC236}">
                <a16:creationId xmlns:a16="http://schemas.microsoft.com/office/drawing/2014/main" id="{6432D6A0-C5E9-4FE4-8AEF-C9752D8C960B}"/>
              </a:ext>
            </a:extLst>
          </p:cNvPr>
          <p:cNvSpPr>
            <a:spLocks noChangeArrowheads="1"/>
          </p:cNvSpPr>
          <p:nvPr/>
        </p:nvSpPr>
        <p:spPr bwMode="auto">
          <a:xfrm>
            <a:off x="1526117" y="2961022"/>
            <a:ext cx="184774" cy="5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1" b="0">
              <a:solidFill>
                <a:srgbClr val="FF0000"/>
              </a:solidFill>
            </a:endParaRPr>
          </a:p>
        </p:txBody>
      </p:sp>
      <p:graphicFrame>
        <p:nvGraphicFramePr>
          <p:cNvPr id="1787911" name="Object 7">
            <a:extLst>
              <a:ext uri="{FF2B5EF4-FFF2-40B4-BE49-F238E27FC236}">
                <a16:creationId xmlns:a16="http://schemas.microsoft.com/office/drawing/2014/main" id="{86FDD8BF-8D7B-4805-8112-06BEA87BB599}"/>
              </a:ext>
            </a:extLst>
          </p:cNvPr>
          <p:cNvGraphicFramePr>
            <a:graphicFrameLocks noChangeAspect="1"/>
          </p:cNvGraphicFramePr>
          <p:nvPr>
            <p:extLst>
              <p:ext uri="{D42A27DB-BD31-4B8C-83A1-F6EECF244321}">
                <p14:modId xmlns:p14="http://schemas.microsoft.com/office/powerpoint/2010/main" val="3259509342"/>
              </p:ext>
            </p:extLst>
          </p:nvPr>
        </p:nvGraphicFramePr>
        <p:xfrm>
          <a:off x="1374775" y="1736776"/>
          <a:ext cx="4331702" cy="1043228"/>
        </p:xfrm>
        <a:graphic>
          <a:graphicData uri="http://schemas.openxmlformats.org/presentationml/2006/ole">
            <mc:AlternateContent xmlns:mc="http://schemas.openxmlformats.org/markup-compatibility/2006">
              <mc:Choice xmlns:v="urn:schemas-microsoft-com:vml" Requires="v">
                <p:oleObj spid="_x0000_s357424" name="Equation" r:id="rId3" imgW="1390665" imgH="285750" progId="Equation.DSMT4">
                  <p:embed/>
                </p:oleObj>
              </mc:Choice>
              <mc:Fallback>
                <p:oleObj name="Equation" r:id="rId3" imgW="1390665" imgH="285750" progId="Equation.DSMT4">
                  <p:embed/>
                  <p:pic>
                    <p:nvPicPr>
                      <p:cNvPr id="1787911" name="Object 7">
                        <a:extLst>
                          <a:ext uri="{FF2B5EF4-FFF2-40B4-BE49-F238E27FC236}">
                            <a16:creationId xmlns:a16="http://schemas.microsoft.com/office/drawing/2014/main" id="{86FDD8BF-8D7B-4805-8112-06BEA87BB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4775" y="1736776"/>
                        <a:ext cx="4331702" cy="1043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87907">
                                            <p:txEl>
                                              <p:pRg st="0" end="0"/>
                                            </p:txEl>
                                          </p:spTgt>
                                        </p:tgtEl>
                                        <p:attrNameLst>
                                          <p:attrName>style.visibility</p:attrName>
                                        </p:attrNameLst>
                                      </p:cBhvr>
                                      <p:to>
                                        <p:strVal val="visible"/>
                                      </p:to>
                                    </p:set>
                                    <p:anim calcmode="lin" valueType="num">
                                      <p:cBhvr additive="base">
                                        <p:cTn id="7" dur="500" fill="hold"/>
                                        <p:tgtEl>
                                          <p:spTgt spid="17879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879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1787911"/>
                                        </p:tgtEl>
                                        <p:attrNameLst>
                                          <p:attrName>style.visibility</p:attrName>
                                        </p:attrNameLst>
                                      </p:cBhvr>
                                      <p:to>
                                        <p:strVal val="visible"/>
                                      </p:to>
                                    </p:set>
                                    <p:animEffect transition="in" filter="box(in)">
                                      <p:cBhvr>
                                        <p:cTn id="13" dur="500"/>
                                        <p:tgtEl>
                                          <p:spTgt spid="178791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787907">
                                            <p:txEl>
                                              <p:pRg st="4" end="4"/>
                                            </p:txEl>
                                          </p:spTgt>
                                        </p:tgtEl>
                                        <p:attrNameLst>
                                          <p:attrName>style.visibility</p:attrName>
                                        </p:attrNameLst>
                                      </p:cBhvr>
                                      <p:to>
                                        <p:strVal val="visible"/>
                                      </p:to>
                                    </p:set>
                                    <p:anim calcmode="lin" valueType="num">
                                      <p:cBhvr additive="base">
                                        <p:cTn id="18" dur="500" fill="hold"/>
                                        <p:tgtEl>
                                          <p:spTgt spid="1787907">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78790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7907"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4.6"/>
</p:tagLst>
</file>

<file path=ppt/tags/tag2.xml><?xml version="1.0" encoding="utf-8"?>
<p:tagLst xmlns:a="http://schemas.openxmlformats.org/drawingml/2006/main" xmlns:r="http://schemas.openxmlformats.org/officeDocument/2006/relationships" xmlns:p="http://schemas.openxmlformats.org/presentationml/2006/main">
  <p:tag name="TIMING" val="|24.6|8.9|27|24.6|8.6"/>
</p:tagLst>
</file>

<file path=ppt/tags/tag3.xml><?xml version="1.0" encoding="utf-8"?>
<p:tagLst xmlns:a="http://schemas.openxmlformats.org/drawingml/2006/main" xmlns:r="http://schemas.openxmlformats.org/officeDocument/2006/relationships" xmlns:p="http://schemas.openxmlformats.org/presentationml/2006/main">
  <p:tag name="TIMING" val="|2.9|3.6|9.3|9.7|17.5|10.9|13.2|5.9|10.9|5.1"/>
</p:tagLst>
</file>

<file path=ppt/tags/tag4.xml><?xml version="1.0" encoding="utf-8"?>
<p:tagLst xmlns:a="http://schemas.openxmlformats.org/drawingml/2006/main" xmlns:r="http://schemas.openxmlformats.org/officeDocument/2006/relationships" xmlns:p="http://schemas.openxmlformats.org/presentationml/2006/main">
  <p:tag name="TIMING" val="|24.6|8.9|27|24.6|8.6"/>
</p:tagLst>
</file>

<file path=ppt/tags/tag5.xml><?xml version="1.0" encoding="utf-8"?>
<p:tagLst xmlns:a="http://schemas.openxmlformats.org/drawingml/2006/main" xmlns:r="http://schemas.openxmlformats.org/officeDocument/2006/relationships" xmlns:p="http://schemas.openxmlformats.org/presentationml/2006/main">
  <p:tag name="TIMING" val="|2.9|3.6|9.3|9.7|17.5|10.9|13.2|5.9|10.9|5.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15881</TotalTime>
  <Words>15839</Words>
  <Application>Microsoft Office PowerPoint</Application>
  <PresentationFormat>自定义</PresentationFormat>
  <Paragraphs>1572</Paragraphs>
  <Slides>145</Slides>
  <Notes>27</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145</vt:i4>
      </vt:variant>
    </vt:vector>
  </HeadingPairs>
  <TitlesOfParts>
    <vt:vector size="160" baseType="lpstr">
      <vt:lpstr>Arial Unicode MS</vt:lpstr>
      <vt:lpstr>Microsoft YaHei UI</vt:lpstr>
      <vt:lpstr>等线</vt:lpstr>
      <vt:lpstr>黑体</vt:lpstr>
      <vt:lpstr>华文行楷</vt:lpstr>
      <vt:lpstr>宋体</vt:lpstr>
      <vt:lpstr>微软雅黑</vt:lpstr>
      <vt:lpstr>Arial</vt:lpstr>
      <vt:lpstr>Cambria Math</vt:lpstr>
      <vt:lpstr>Symbol</vt:lpstr>
      <vt:lpstr>Times New Roman</vt:lpstr>
      <vt:lpstr>Wingdings</vt:lpstr>
      <vt:lpstr>Office Theme</vt:lpstr>
      <vt:lpstr>SmartDraw</vt:lpstr>
      <vt:lpstr>Equation</vt:lpstr>
      <vt:lpstr>PowerPoint 演示文稿</vt:lpstr>
      <vt:lpstr>PowerPoint 演示文稿</vt:lpstr>
      <vt:lpstr>本章导读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5.1.1 相容关系的定义</vt:lpstr>
      <vt:lpstr>例5.4 </vt:lpstr>
      <vt:lpstr>例5.4 （续）</vt:lpstr>
      <vt:lpstr>例5.4 （续）</vt:lpstr>
      <vt:lpstr>PowerPoint 演示文稿</vt:lpstr>
      <vt:lpstr>定理5.1 </vt:lpstr>
      <vt:lpstr>例5.3 </vt:lpstr>
      <vt:lpstr>PowerPoint 演示文稿</vt:lpstr>
      <vt:lpstr>问题引入</vt:lpstr>
      <vt:lpstr>5.2.1  等价关系的定义</vt:lpstr>
      <vt:lpstr>例5.4</vt:lpstr>
      <vt:lpstr>例5.5</vt:lpstr>
      <vt:lpstr>例5.5（续）</vt:lpstr>
      <vt:lpstr>例5.5 (续)</vt:lpstr>
      <vt:lpstr>例5.6</vt:lpstr>
      <vt:lpstr>例5.6（续）</vt:lpstr>
      <vt:lpstr>以n为模的同余关系</vt:lpstr>
      <vt:lpstr>以n为模的同余关系</vt:lpstr>
      <vt:lpstr>5.2.2 集合的划分</vt:lpstr>
      <vt:lpstr>例5.7</vt:lpstr>
      <vt:lpstr>问题引入</vt:lpstr>
      <vt:lpstr>5.2.3 等价类与商集</vt:lpstr>
      <vt:lpstr>例5.8</vt:lpstr>
      <vt:lpstr>例5.8（续）</vt:lpstr>
      <vt:lpstr>定理5.2</vt:lpstr>
      <vt:lpstr>PowerPoint 演示文稿</vt:lpstr>
      <vt:lpstr>PowerPoint 演示文稿</vt:lpstr>
      <vt:lpstr>PowerPoint 演示文稿</vt:lpstr>
      <vt:lpstr>PowerPoint 演示文稿</vt:lpstr>
      <vt:lpstr>商  集</vt:lpstr>
      <vt:lpstr>例5.9</vt:lpstr>
      <vt:lpstr>例5.9（续）</vt:lpstr>
      <vt:lpstr>计算商集A/R的通用过程</vt:lpstr>
      <vt:lpstr>5.2.4 等价关系与划分</vt:lpstr>
      <vt:lpstr>定理5.4</vt:lpstr>
      <vt:lpstr>定理5.4 证明</vt:lpstr>
      <vt:lpstr>定理5.4 证明（续）</vt:lpstr>
      <vt:lpstr>例5.10</vt:lpstr>
      <vt:lpstr>例5.10 (续)</vt:lpstr>
      <vt:lpstr>例5.11</vt:lpstr>
      <vt:lpstr>例5.11(续）</vt:lpstr>
      <vt:lpstr>例5.11(续）</vt:lpstr>
      <vt:lpstr>PowerPoint 演示文稿</vt:lpstr>
      <vt:lpstr>问题引入</vt:lpstr>
      <vt:lpstr>5.3.1 拟序关系</vt:lpstr>
      <vt:lpstr>例5.12</vt:lpstr>
      <vt:lpstr>例5.13</vt:lpstr>
      <vt:lpstr>问题引入</vt:lpstr>
      <vt:lpstr>5.3.2 偏序关系</vt:lpstr>
      <vt:lpstr>例5.14</vt:lpstr>
      <vt:lpstr>例5.15</vt:lpstr>
      <vt:lpstr>例5.16</vt:lpstr>
      <vt:lpstr>哈斯图</vt:lpstr>
      <vt:lpstr>哈斯图（续）</vt:lpstr>
      <vt:lpstr>例5.17</vt:lpstr>
      <vt:lpstr>例5.18</vt:lpstr>
      <vt:lpstr>最大元和最小元</vt:lpstr>
      <vt:lpstr>例5.19</vt:lpstr>
      <vt:lpstr>极大元和极小元</vt:lpstr>
      <vt:lpstr>例5.20 </vt:lpstr>
      <vt:lpstr>定义5.12</vt:lpstr>
      <vt:lpstr>由定义5.3.5知</vt:lpstr>
      <vt:lpstr>例5.21</vt:lpstr>
      <vt:lpstr>例5.22</vt:lpstr>
      <vt:lpstr>定理5.5</vt:lpstr>
      <vt:lpstr>定理5.6</vt:lpstr>
      <vt:lpstr>问题引入</vt:lpstr>
      <vt:lpstr>5.3.3 全序关系</vt:lpstr>
      <vt:lpstr>例5.23</vt:lpstr>
      <vt:lpstr>例5.23 （续）</vt:lpstr>
      <vt:lpstr>5.3.4 良序关系</vt:lpstr>
      <vt:lpstr>例5.24</vt:lpstr>
      <vt:lpstr>总结</vt:lpstr>
      <vt:lpstr>PowerPoint 演示文稿</vt:lpstr>
      <vt:lpstr>问题引入</vt:lpstr>
      <vt:lpstr>5.4.1 函数的基本概念</vt:lpstr>
      <vt:lpstr>例5.25</vt:lpstr>
      <vt:lpstr>例5.26</vt:lpstr>
      <vt:lpstr>例5.27</vt:lpstr>
      <vt:lpstr>函数与关系的差别</vt:lpstr>
      <vt:lpstr>2. 函数的类型</vt:lpstr>
      <vt:lpstr>解题小贴士</vt:lpstr>
      <vt:lpstr>例5.28</vt:lpstr>
      <vt:lpstr>定理5.7</vt:lpstr>
      <vt:lpstr>定理5.7（续）</vt:lpstr>
      <vt:lpstr>例5.29</vt:lpstr>
      <vt:lpstr>例5.30</vt:lpstr>
      <vt:lpstr>例5.30（续）</vt:lpstr>
      <vt:lpstr>例5.30(续）</vt:lpstr>
      <vt:lpstr>例5.31</vt:lpstr>
      <vt:lpstr>例5. 32 </vt:lpstr>
      <vt:lpstr>例5.32 (续)</vt:lpstr>
      <vt:lpstr>例5.32 (续)</vt:lpstr>
      <vt:lpstr>3.一些重要的函数</vt:lpstr>
      <vt:lpstr>定义5.17 （续）</vt:lpstr>
      <vt:lpstr>定义5.18</vt:lpstr>
      <vt:lpstr>例5.33</vt:lpstr>
      <vt:lpstr>5.4.2  函数的运算</vt:lpstr>
      <vt:lpstr>例5.34</vt:lpstr>
      <vt:lpstr>例5.35</vt:lpstr>
      <vt:lpstr>定理5.8 </vt:lpstr>
      <vt:lpstr>定理5.8  证明</vt:lpstr>
      <vt:lpstr>定理5.9</vt:lpstr>
      <vt:lpstr>定理5.9  证明</vt:lpstr>
      <vt:lpstr>2. 函数的逆运算</vt:lpstr>
      <vt:lpstr>2. 函数的逆运算</vt:lpstr>
      <vt:lpstr>例5.36</vt:lpstr>
      <vt:lpstr>定理5.10 </vt:lpstr>
      <vt:lpstr>定理5.11 </vt:lpstr>
      <vt:lpstr>5.4.3  置换函数</vt:lpstr>
      <vt:lpstr>例5.37</vt:lpstr>
      <vt:lpstr>PowerPoint 演示文稿</vt:lpstr>
      <vt:lpstr>5.5.1  等价关系的应用</vt:lpstr>
      <vt:lpstr>例5.38（续）</vt:lpstr>
      <vt:lpstr>例5.39</vt:lpstr>
      <vt:lpstr>5.5.2 次序关系的应用</vt:lpstr>
      <vt:lpstr>例5.40（续）</vt:lpstr>
      <vt:lpstr>例5.40（续）</vt:lpstr>
      <vt:lpstr>例5.41</vt:lpstr>
      <vt:lpstr>例5.41（续）</vt:lpstr>
      <vt:lpstr>5.5.3  函数的应用</vt:lpstr>
      <vt:lpstr>例5.42  (续)</vt:lpstr>
      <vt:lpstr>例5.42 (续)</vt:lpstr>
      <vt:lpstr>例5.43</vt:lpstr>
      <vt:lpstr>例5.43（续）</vt:lpstr>
      <vt:lpstr>例5.44</vt:lpstr>
      <vt:lpstr>例5.45</vt:lpstr>
      <vt:lpstr>例5.46</vt:lpstr>
      <vt:lpstr>PowerPoint 演示文稿</vt:lpstr>
      <vt:lpstr>例5.47</vt:lpstr>
      <vt:lpstr>5.5.4  置换函数的应用</vt:lpstr>
      <vt:lpstr>例5.49</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siri</dc:creator>
  <cp:lastModifiedBy>王庆先</cp:lastModifiedBy>
  <cp:revision>682</cp:revision>
  <dcterms:created xsi:type="dcterms:W3CDTF">2006-08-16T00:00:00Z</dcterms:created>
  <dcterms:modified xsi:type="dcterms:W3CDTF">2022-01-17T03:52:28Z</dcterms:modified>
</cp:coreProperties>
</file>